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83" r:id="rId5"/>
    <p:sldId id="305" r:id="rId6"/>
    <p:sldId id="270" r:id="rId7"/>
    <p:sldId id="278" r:id="rId8"/>
    <p:sldId id="259" r:id="rId9"/>
    <p:sldId id="268" r:id="rId10"/>
    <p:sldId id="260" r:id="rId11"/>
    <p:sldId id="279" r:id="rId12"/>
    <p:sldId id="280" r:id="rId13"/>
    <p:sldId id="267" r:id="rId14"/>
    <p:sldId id="281" r:id="rId15"/>
    <p:sldId id="282" r:id="rId16"/>
    <p:sldId id="264" r:id="rId17"/>
    <p:sldId id="265" r:id="rId18"/>
    <p:sldId id="271" r:id="rId19"/>
    <p:sldId id="272" r:id="rId20"/>
    <p:sldId id="274" r:id="rId21"/>
    <p:sldId id="273" r:id="rId22"/>
    <p:sldId id="275" r:id="rId23"/>
    <p:sldId id="276" r:id="rId24"/>
    <p:sldId id="313" r:id="rId25"/>
    <p:sldId id="277" r:id="rId26"/>
    <p:sldId id="284" r:id="rId27"/>
    <p:sldId id="285" r:id="rId28"/>
    <p:sldId id="286" r:id="rId29"/>
    <p:sldId id="293" r:id="rId30"/>
    <p:sldId id="314" r:id="rId31"/>
    <p:sldId id="289" r:id="rId32"/>
    <p:sldId id="299" r:id="rId33"/>
    <p:sldId id="292" r:id="rId34"/>
    <p:sldId id="304" r:id="rId35"/>
    <p:sldId id="294" r:id="rId36"/>
    <p:sldId id="291" r:id="rId37"/>
    <p:sldId id="307" r:id="rId38"/>
    <p:sldId id="301" r:id="rId39"/>
    <p:sldId id="302" r:id="rId40"/>
    <p:sldId id="295" r:id="rId41"/>
    <p:sldId id="303" r:id="rId42"/>
    <p:sldId id="296" r:id="rId43"/>
    <p:sldId id="306" r:id="rId44"/>
    <p:sldId id="316" r:id="rId45"/>
    <p:sldId id="317" r:id="rId46"/>
    <p:sldId id="297" r:id="rId47"/>
    <p:sldId id="311" r:id="rId48"/>
    <p:sldId id="310" r:id="rId49"/>
    <p:sldId id="312" r:id="rId50"/>
    <p:sldId id="298" r:id="rId51"/>
    <p:sldId id="261" r:id="rId52"/>
    <p:sldId id="300"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58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Straight Connector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4E764D86-9BCF-4FB8-9901-63DF3BADFA24}" type="datetimeFigureOut">
              <a:rPr lang="en-US"/>
              <a:pPr>
                <a:defRPr/>
              </a:pPr>
              <a:t>10/20/2017</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AB1EE3AC-9D01-4F3F-9F64-73778A82F20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6E7BB64-560C-49EC-AB9A-346F14E2DE60}" type="datetimeFigureOut">
              <a:rPr lang="en-US"/>
              <a:pPr>
                <a:defRPr/>
              </a:pPr>
              <a:t>10/20/2017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B137574-14B3-48B2-BC3E-D0644DDA094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7D23DBE-477D-49C5-8075-F085B3C8382C}" type="datetimeFigureOut">
              <a:rPr lang="en-US"/>
              <a:pPr>
                <a:defRPr/>
              </a:pPr>
              <a:t>10/20/2017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30B2DDC-A76B-4FD2-999C-BBBE246474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0A023041-8274-4B58-81B7-D0652BEC0B1B}" type="datetimeFigureOut">
              <a:rPr lang="en-US"/>
              <a:pPr>
                <a:defRPr/>
              </a:pPr>
              <a:t>10/20/2017</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0890429F-451A-4A34-A337-94B444FC6243}"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5B9D3ADB-CADE-49E3-A88A-A7E8B03119CB}" type="datetimeFigureOut">
              <a:rPr lang="en-US"/>
              <a:pPr>
                <a:defRPr/>
              </a:pPr>
              <a:t>10/20/2017</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1930183A-BD66-4EE3-BC42-A7AD23CEF65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63E694D-7C4E-4180-9BB2-876F903373E7}" type="datetimeFigureOut">
              <a:rPr lang="en-US"/>
              <a:pPr>
                <a:defRPr/>
              </a:pPr>
              <a:t>10/20/2017</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DF23D3B-D410-49CE-A163-2EADAF55E53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B5C525C9-81F8-4FFE-B505-54DB95284DC7}" type="datetimeFigureOut">
              <a:rPr lang="en-US"/>
              <a:pPr>
                <a:defRPr/>
              </a:pPr>
              <a:t>10/20/2017</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7D656784-8E6F-4E14-B444-80CFCA2791F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433BCDF1-FD65-4CCA-A3CB-69A8D974BA13}" type="datetimeFigureOut">
              <a:rPr lang="en-US"/>
              <a:pPr>
                <a:defRPr/>
              </a:pPr>
              <a:t>10/20/2017</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CC23B2EA-D273-47CB-9E27-2F1A1A26D619}"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DECBD6E-F695-4F68-A2C9-91CDBDCADE1E}" type="datetimeFigureOut">
              <a:rPr lang="en-US"/>
              <a:pPr>
                <a:defRPr/>
              </a:pPr>
              <a:t>10/20/2017</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5080D58-7A54-4897-899D-75829282EC1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Straight Connector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Oval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515E15AA-B62B-4DD6-92A8-8D83228BCF08}" type="datetimeFigureOut">
              <a:rPr lang="en-US"/>
              <a:pPr>
                <a:defRPr/>
              </a:pPr>
              <a:t>10/20/2017</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51F0B3B8-50C7-4C9A-933C-0D721D6DEC3A}"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Oval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Straight Connector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B6AE1797-AAC7-40AA-A64D-8EE941F8DB1A}" type="datetimeFigureOut">
              <a:rPr lang="en-US"/>
              <a:pPr>
                <a:defRPr/>
              </a:pPr>
              <a:t>10/20/2017</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F7234CAD-D0CA-4DBF-B27D-6DC87629778C}"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D13C80EE-0D28-4D30-B72E-5BB3C39877DE}" type="datetimeFigureOut">
              <a:rPr lang="en-US"/>
              <a:pPr>
                <a:defRPr/>
              </a:pPr>
              <a:t>10/20/2017</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CEF370C8-76E2-4422-826B-7AAED95F41C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15" r:id="rId4"/>
    <p:sldLayoutId id="2147483716" r:id="rId5"/>
    <p:sldLayoutId id="2147483723" r:id="rId6"/>
    <p:sldLayoutId id="2147483717" r:id="rId7"/>
    <p:sldLayoutId id="2147483724" r:id="rId8"/>
    <p:sldLayoutId id="2147483725" r:id="rId9"/>
    <p:sldLayoutId id="2147483718" r:id="rId10"/>
    <p:sldLayoutId id="2147483719"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484979"/>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B3B3C4"/>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0C0C3"/>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benso12@fairview.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838200"/>
            <a:ext cx="6858000" cy="2514600"/>
          </a:xfrm>
        </p:spPr>
        <p:txBody>
          <a:bodyPr>
            <a:noAutofit/>
          </a:bodyPr>
          <a:lstStyle/>
          <a:p>
            <a:pPr algn="ctr" eaLnBrk="1" fontAlgn="auto" hangingPunct="1">
              <a:spcAft>
                <a:spcPts val="0"/>
              </a:spcAft>
              <a:defRPr/>
            </a:pPr>
            <a:r>
              <a:rPr lang="en-US" sz="3600" dirty="0" smtClean="0"/>
              <a:t>An Overview of Sedation Medications, </a:t>
            </a:r>
            <a:r>
              <a:rPr lang="en-US" sz="3600" dirty="0"/>
              <a:t>i</a:t>
            </a:r>
            <a:r>
              <a:rPr lang="en-US" sz="3600" dirty="0" smtClean="0"/>
              <a:t>s Special “K” All </a:t>
            </a:r>
            <a:r>
              <a:rPr lang="en-US" sz="3600" dirty="0"/>
              <a:t>T</a:t>
            </a:r>
            <a:r>
              <a:rPr lang="en-US" sz="3600" dirty="0" smtClean="0"/>
              <a:t>hat </a:t>
            </a:r>
            <a:r>
              <a:rPr lang="en-US" sz="3600" dirty="0"/>
              <a:t>S</a:t>
            </a:r>
            <a:r>
              <a:rPr lang="en-US" sz="3600" dirty="0" smtClean="0"/>
              <a:t>pecial? </a:t>
            </a:r>
            <a:endParaRPr lang="en-US" sz="3600" dirty="0"/>
          </a:p>
        </p:txBody>
      </p:sp>
      <p:sp>
        <p:nvSpPr>
          <p:cNvPr id="13314" name="Subtitle 2"/>
          <p:cNvSpPr>
            <a:spLocks noGrp="1"/>
          </p:cNvSpPr>
          <p:nvPr>
            <p:ph type="subTitle" idx="1"/>
          </p:nvPr>
        </p:nvSpPr>
        <p:spPr>
          <a:xfrm>
            <a:off x="3200400" y="3886200"/>
            <a:ext cx="4800600" cy="2057400"/>
          </a:xfrm>
        </p:spPr>
        <p:txBody>
          <a:bodyPr/>
          <a:lstStyle/>
          <a:p>
            <a:pPr algn="ctr" eaLnBrk="1" hangingPunct="1"/>
            <a:r>
              <a:rPr lang="en-US" smtClean="0"/>
              <a:t>Anna Benson, PharmD, BCPS</a:t>
            </a:r>
          </a:p>
          <a:p>
            <a:pPr algn="ctr" eaLnBrk="1" hangingPunct="1"/>
            <a:r>
              <a:rPr lang="en-US" smtClean="0"/>
              <a:t>University of Minnesota Medical Center – Fairview </a:t>
            </a:r>
          </a:p>
          <a:p>
            <a:pPr algn="ctr" eaLnBrk="1" hangingPunct="1"/>
            <a:r>
              <a:rPr lang="en-US" smtClean="0"/>
              <a:t>Medical ICU pharmacist </a:t>
            </a:r>
          </a:p>
          <a:p>
            <a:pPr algn="ctr" eaLnBrk="1" hangingPunct="1"/>
            <a:r>
              <a:rPr lang="en-US" smtClean="0">
                <a:hlinkClick r:id="rId2"/>
              </a:rPr>
              <a:t>abenso12@fairview.org</a:t>
            </a: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pPr eaLnBrk="1" fontAlgn="auto" hangingPunct="1">
              <a:spcAft>
                <a:spcPts val="0"/>
              </a:spcAft>
              <a:defRPr/>
            </a:pPr>
            <a:r>
              <a:rPr lang="en-US" dirty="0" smtClean="0"/>
              <a:t>PAD Guidelines - PAIN</a:t>
            </a:r>
            <a:endParaRPr lang="en-US" dirty="0"/>
          </a:p>
        </p:txBody>
      </p:sp>
      <p:sp>
        <p:nvSpPr>
          <p:cNvPr id="3" name="Content Placeholder 2"/>
          <p:cNvSpPr>
            <a:spLocks noGrp="1"/>
          </p:cNvSpPr>
          <p:nvPr>
            <p:ph sz="quarter" idx="1"/>
          </p:nvPr>
        </p:nvSpPr>
        <p:spPr>
          <a:xfrm>
            <a:off x="457200" y="1295400"/>
            <a:ext cx="7467600" cy="5410200"/>
          </a:xfrm>
        </p:spPr>
        <p:txBody>
          <a:bodyPr>
            <a:normAutofit fontScale="55000" lnSpcReduction="20000"/>
          </a:bodyPr>
          <a:lstStyle/>
          <a:p>
            <a:pPr marL="274320" indent="-274320" eaLnBrk="1" fontAlgn="auto" hangingPunct="1">
              <a:spcAft>
                <a:spcPts val="0"/>
              </a:spcAft>
              <a:buFont typeface="Wingdings"/>
              <a:buChar char=""/>
              <a:defRPr/>
            </a:pPr>
            <a:r>
              <a:rPr lang="en-US" sz="3800" dirty="0" smtClean="0"/>
              <a:t>PAIN – ICU patients experience pain both at rest and with routine ICU cares</a:t>
            </a:r>
          </a:p>
          <a:p>
            <a:pPr marL="274320" indent="-274320" eaLnBrk="1" fontAlgn="auto" hangingPunct="1">
              <a:spcAft>
                <a:spcPts val="0"/>
              </a:spcAft>
              <a:buFont typeface="Wingdings"/>
              <a:buChar char=""/>
              <a:defRPr/>
            </a:pPr>
            <a:r>
              <a:rPr lang="en-US" sz="3800" dirty="0" smtClean="0"/>
              <a:t>Pain assessment</a:t>
            </a:r>
          </a:p>
          <a:p>
            <a:pPr marL="640080" lvl="1" indent="-274320" eaLnBrk="1" fontAlgn="auto" hangingPunct="1">
              <a:spcAft>
                <a:spcPts val="0"/>
              </a:spcAft>
              <a:buFont typeface="Wingdings 2"/>
              <a:buChar char=""/>
              <a:defRPr/>
            </a:pPr>
            <a:r>
              <a:rPr lang="en-US" sz="3200" dirty="0" smtClean="0"/>
              <a:t>Behavioral </a:t>
            </a:r>
            <a:r>
              <a:rPr lang="en-US" sz="3200" dirty="0"/>
              <a:t>P</a:t>
            </a:r>
            <a:r>
              <a:rPr lang="en-US" sz="3200" dirty="0" smtClean="0"/>
              <a:t>ain Scale (BPS)</a:t>
            </a:r>
          </a:p>
          <a:p>
            <a:pPr marL="640080" lvl="1" indent="-274320" eaLnBrk="1" fontAlgn="auto" hangingPunct="1">
              <a:spcAft>
                <a:spcPts val="0"/>
              </a:spcAft>
              <a:buFont typeface="Wingdings 2"/>
              <a:buChar char=""/>
              <a:defRPr/>
            </a:pPr>
            <a:r>
              <a:rPr lang="en-US" sz="3200" dirty="0" smtClean="0"/>
              <a:t>Critical Care Pain Observation Tool (CPOT)</a:t>
            </a:r>
          </a:p>
          <a:p>
            <a:pPr marL="274320" indent="-274320" eaLnBrk="1" fontAlgn="auto" hangingPunct="1">
              <a:spcAft>
                <a:spcPts val="0"/>
              </a:spcAft>
              <a:buFont typeface="Wingdings"/>
              <a:buChar char=""/>
              <a:defRPr/>
            </a:pPr>
            <a:r>
              <a:rPr lang="en-US" sz="3800" dirty="0" smtClean="0"/>
              <a:t>Do not use vital signs alone for pain assessment of ICU patients</a:t>
            </a:r>
          </a:p>
          <a:p>
            <a:pPr marL="274320" indent="-274320" eaLnBrk="1" fontAlgn="auto" hangingPunct="1">
              <a:spcAft>
                <a:spcPts val="0"/>
              </a:spcAft>
              <a:buFont typeface="Wingdings"/>
              <a:buChar char=""/>
              <a:defRPr/>
            </a:pPr>
            <a:r>
              <a:rPr lang="en-US" sz="3800" dirty="0" smtClean="0"/>
              <a:t>Treatment of Pain: </a:t>
            </a:r>
          </a:p>
          <a:p>
            <a:pPr marL="640080" lvl="1" indent="-274320" eaLnBrk="1" fontAlgn="auto" hangingPunct="1">
              <a:spcAft>
                <a:spcPts val="0"/>
              </a:spcAft>
              <a:buFont typeface="Wingdings 2"/>
              <a:buChar char=""/>
              <a:defRPr/>
            </a:pPr>
            <a:r>
              <a:rPr lang="en-US" sz="3200" dirty="0" smtClean="0"/>
              <a:t>Preemptive analgesia</a:t>
            </a:r>
          </a:p>
          <a:p>
            <a:pPr marL="640080" lvl="1" indent="-274320" eaLnBrk="1" fontAlgn="auto" hangingPunct="1">
              <a:spcAft>
                <a:spcPts val="0"/>
              </a:spcAft>
              <a:buFont typeface="Wingdings 2"/>
              <a:buChar char=""/>
              <a:defRPr/>
            </a:pPr>
            <a:r>
              <a:rPr lang="en-US" sz="3200" dirty="0" smtClean="0"/>
              <a:t>Intravenous (IV) opioids be considered drug class of choice to treat non-neuropathic pain in critically ill patients</a:t>
            </a:r>
          </a:p>
          <a:p>
            <a:pPr marL="640080" lvl="1" indent="-274320" eaLnBrk="1" fontAlgn="auto" hangingPunct="1">
              <a:spcAft>
                <a:spcPts val="0"/>
              </a:spcAft>
              <a:buFont typeface="Wingdings 2"/>
              <a:buChar char=""/>
              <a:defRPr/>
            </a:pPr>
            <a:r>
              <a:rPr lang="en-US" sz="3200" dirty="0" smtClean="0"/>
              <a:t>All available IV opioids, when titrated are equally effective</a:t>
            </a:r>
          </a:p>
          <a:p>
            <a:pPr marL="640080" lvl="1" indent="-274320" eaLnBrk="1" fontAlgn="auto" hangingPunct="1">
              <a:spcAft>
                <a:spcPts val="0"/>
              </a:spcAft>
              <a:buFont typeface="Wingdings 2"/>
              <a:buChar char=""/>
              <a:defRPr/>
            </a:pPr>
            <a:r>
              <a:rPr lang="en-US" sz="3200" dirty="0" smtClean="0"/>
              <a:t>Adjunctive – non-opioids</a:t>
            </a:r>
          </a:p>
          <a:p>
            <a:pPr marL="914717" lvl="2" indent="-274320" eaLnBrk="1" fontAlgn="auto" hangingPunct="1">
              <a:spcAft>
                <a:spcPts val="0"/>
              </a:spcAft>
              <a:buFont typeface="Wingdings 2"/>
              <a:buChar char=""/>
              <a:defRPr/>
            </a:pPr>
            <a:r>
              <a:rPr lang="en-US" sz="2900" dirty="0" smtClean="0"/>
              <a:t>Acetaminophen</a:t>
            </a:r>
          </a:p>
          <a:p>
            <a:pPr marL="914717" lvl="2" indent="-274320" eaLnBrk="1" fontAlgn="auto" hangingPunct="1">
              <a:spcAft>
                <a:spcPts val="0"/>
              </a:spcAft>
              <a:buFont typeface="Wingdings 2"/>
              <a:buChar char=""/>
              <a:defRPr/>
            </a:pPr>
            <a:r>
              <a:rPr lang="en-US" sz="2900" dirty="0" smtClean="0"/>
              <a:t>Ibuprofen</a:t>
            </a:r>
          </a:p>
          <a:p>
            <a:pPr marL="914717" lvl="2" indent="-274320" eaLnBrk="1" fontAlgn="auto" hangingPunct="1">
              <a:spcAft>
                <a:spcPts val="0"/>
              </a:spcAft>
              <a:buFont typeface="Wingdings 2"/>
              <a:buChar char=""/>
              <a:defRPr/>
            </a:pPr>
            <a:r>
              <a:rPr lang="en-US" sz="2900" dirty="0" smtClean="0"/>
              <a:t>Gabapentin</a:t>
            </a:r>
          </a:p>
          <a:p>
            <a:pPr marL="914717" lvl="2" indent="-274320" eaLnBrk="1" fontAlgn="auto" hangingPunct="1">
              <a:spcAft>
                <a:spcPts val="0"/>
              </a:spcAft>
              <a:buFont typeface="Wingdings 2"/>
              <a:buChar char=""/>
              <a:defRPr/>
            </a:pPr>
            <a:r>
              <a:rPr lang="en-US" sz="2900" dirty="0" smtClean="0"/>
              <a:t>Carbamazepine </a:t>
            </a:r>
          </a:p>
          <a:p>
            <a:pPr marL="640080" lvl="1" indent="-274320" eaLnBrk="1" fontAlgn="auto" hangingPunct="1">
              <a:spcAft>
                <a:spcPts val="0"/>
              </a:spcAft>
              <a:buFont typeface="Wingdings 2"/>
              <a:buChar char=""/>
              <a:defRPr/>
            </a:pPr>
            <a:r>
              <a:rPr lang="en-US" sz="3200" dirty="0" smtClean="0"/>
              <a:t>Use of epidurals for surgical pain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Pharmacology of Opiate Analgesics</a:t>
            </a:r>
            <a:endParaRPr lang="en-US" dirty="0"/>
          </a:p>
        </p:txBody>
      </p:sp>
      <p:graphicFrame>
        <p:nvGraphicFramePr>
          <p:cNvPr id="4" name="Content Placeholder 3"/>
          <p:cNvGraphicFramePr>
            <a:graphicFrameLocks noGrp="1"/>
          </p:cNvGraphicFramePr>
          <p:nvPr>
            <p:ph sz="quarter" idx="1"/>
          </p:nvPr>
        </p:nvGraphicFramePr>
        <p:xfrm>
          <a:off x="457200" y="1600200"/>
          <a:ext cx="8229599" cy="5105399"/>
        </p:xfrm>
        <a:graphic>
          <a:graphicData uri="http://schemas.openxmlformats.org/drawingml/2006/table">
            <a:tbl>
              <a:tblPr firstRow="1" bandRow="1">
                <a:tableStyleId>{5C22544A-7EE6-4342-B048-85BDC9FD1C3A}</a:tableStyleId>
              </a:tblPr>
              <a:tblGrid>
                <a:gridCol w="1728907"/>
                <a:gridCol w="861893"/>
                <a:gridCol w="797858"/>
                <a:gridCol w="968188"/>
                <a:gridCol w="1521438"/>
                <a:gridCol w="2351315"/>
              </a:tblGrid>
              <a:tr h="1376412">
                <a:tc>
                  <a:txBody>
                    <a:bodyPr/>
                    <a:lstStyle/>
                    <a:p>
                      <a:r>
                        <a:rPr lang="en-US" dirty="0" smtClean="0"/>
                        <a:t>Opiate</a:t>
                      </a:r>
                      <a:endParaRPr lang="en-US" dirty="0"/>
                    </a:p>
                  </a:txBody>
                  <a:tcPr/>
                </a:tc>
                <a:tc>
                  <a:txBody>
                    <a:bodyPr/>
                    <a:lstStyle/>
                    <a:p>
                      <a:r>
                        <a:rPr lang="en-US" dirty="0" smtClean="0"/>
                        <a:t>IV (mg)</a:t>
                      </a:r>
                      <a:endParaRPr lang="en-US" dirty="0"/>
                    </a:p>
                  </a:txBody>
                  <a:tcPr/>
                </a:tc>
                <a:tc>
                  <a:txBody>
                    <a:bodyPr/>
                    <a:lstStyle/>
                    <a:p>
                      <a:r>
                        <a:rPr lang="en-US" dirty="0" smtClean="0"/>
                        <a:t>PO (mg)</a:t>
                      </a:r>
                      <a:endParaRPr lang="en-US" dirty="0"/>
                    </a:p>
                  </a:txBody>
                  <a:tcPr/>
                </a:tc>
                <a:tc>
                  <a:txBody>
                    <a:bodyPr/>
                    <a:lstStyle/>
                    <a:p>
                      <a:r>
                        <a:rPr lang="en-US" dirty="0" smtClean="0"/>
                        <a:t>Onset (IV)</a:t>
                      </a:r>
                      <a:endParaRPr lang="en-US" dirty="0"/>
                    </a:p>
                  </a:txBody>
                  <a:tcPr/>
                </a:tc>
                <a:tc>
                  <a:txBody>
                    <a:bodyPr/>
                    <a:lstStyle/>
                    <a:p>
                      <a:r>
                        <a:rPr lang="en-US" dirty="0" smtClean="0"/>
                        <a:t>Elimination</a:t>
                      </a:r>
                      <a:r>
                        <a:rPr lang="en-US" baseline="0" dirty="0" smtClean="0"/>
                        <a:t> Half-life </a:t>
                      </a:r>
                    </a:p>
                    <a:p>
                      <a:r>
                        <a:rPr lang="en-US" baseline="0" dirty="0" smtClean="0"/>
                        <a:t>(T1/2)</a:t>
                      </a:r>
                      <a:endParaRPr lang="en-US" dirty="0"/>
                    </a:p>
                  </a:txBody>
                  <a:tcPr/>
                </a:tc>
                <a:tc>
                  <a:txBody>
                    <a:bodyPr/>
                    <a:lstStyle/>
                    <a:p>
                      <a:r>
                        <a:rPr lang="en-US" dirty="0" smtClean="0"/>
                        <a:t>Metabolic Pathway</a:t>
                      </a:r>
                      <a:endParaRPr lang="en-US" dirty="0"/>
                    </a:p>
                  </a:txBody>
                  <a:tcPr/>
                </a:tc>
              </a:tr>
              <a:tr h="1033855">
                <a:tc>
                  <a:txBody>
                    <a:bodyPr/>
                    <a:lstStyle/>
                    <a:p>
                      <a:r>
                        <a:rPr lang="en-US" sz="1600" dirty="0" smtClean="0"/>
                        <a:t>Fentanyl</a:t>
                      </a:r>
                      <a:endParaRPr lang="en-US" sz="1600" dirty="0"/>
                    </a:p>
                  </a:txBody>
                  <a:tcPr/>
                </a:tc>
                <a:tc>
                  <a:txBody>
                    <a:bodyPr/>
                    <a:lstStyle/>
                    <a:p>
                      <a:r>
                        <a:rPr lang="en-US" sz="1600" dirty="0" smtClean="0"/>
                        <a:t>0.1 </a:t>
                      </a:r>
                      <a:endParaRPr lang="en-US" sz="1600" dirty="0"/>
                    </a:p>
                  </a:txBody>
                  <a:tcPr/>
                </a:tc>
                <a:tc>
                  <a:txBody>
                    <a:bodyPr/>
                    <a:lstStyle/>
                    <a:p>
                      <a:r>
                        <a:rPr lang="en-US" sz="1600" dirty="0" smtClean="0"/>
                        <a:t>NA</a:t>
                      </a:r>
                      <a:endParaRPr lang="en-US" sz="1600" dirty="0"/>
                    </a:p>
                  </a:txBody>
                  <a:tcPr/>
                </a:tc>
                <a:tc>
                  <a:txBody>
                    <a:bodyPr/>
                    <a:lstStyle/>
                    <a:p>
                      <a:r>
                        <a:rPr lang="en-US" sz="1600" dirty="0" smtClean="0"/>
                        <a:t>1-2</a:t>
                      </a:r>
                      <a:r>
                        <a:rPr lang="en-US" sz="1600" baseline="0" dirty="0" smtClean="0"/>
                        <a:t> min</a:t>
                      </a:r>
                      <a:endParaRPr lang="en-US" sz="1600" dirty="0"/>
                    </a:p>
                  </a:txBody>
                  <a:tcPr/>
                </a:tc>
                <a:tc>
                  <a:txBody>
                    <a:bodyPr/>
                    <a:lstStyle/>
                    <a:p>
                      <a:r>
                        <a:rPr lang="en-US" sz="1600" dirty="0" smtClean="0"/>
                        <a:t>2-4 </a:t>
                      </a:r>
                      <a:r>
                        <a:rPr lang="en-US" sz="1600" dirty="0" err="1" smtClean="0"/>
                        <a:t>hr</a:t>
                      </a:r>
                      <a:endParaRPr lang="en-US" sz="1600" dirty="0"/>
                    </a:p>
                  </a:txBody>
                  <a:tcPr/>
                </a:tc>
                <a:tc>
                  <a:txBody>
                    <a:bodyPr/>
                    <a:lstStyle/>
                    <a:p>
                      <a:r>
                        <a:rPr lang="en-US" sz="1600" dirty="0" smtClean="0"/>
                        <a:t>N-</a:t>
                      </a:r>
                      <a:r>
                        <a:rPr lang="en-US" sz="1600" dirty="0" err="1" smtClean="0"/>
                        <a:t>dealkylation</a:t>
                      </a:r>
                      <a:r>
                        <a:rPr lang="en-US" sz="1600" dirty="0" smtClean="0"/>
                        <a:t> CYP3A4/5 substrate (liver)</a:t>
                      </a:r>
                      <a:endParaRPr lang="en-US" sz="1600" dirty="0"/>
                    </a:p>
                  </a:txBody>
                  <a:tcPr/>
                </a:tc>
              </a:tr>
              <a:tr h="797446">
                <a:tc>
                  <a:txBody>
                    <a:bodyPr/>
                    <a:lstStyle/>
                    <a:p>
                      <a:r>
                        <a:rPr lang="en-US" sz="1600" dirty="0" smtClean="0"/>
                        <a:t>Hydromorphone</a:t>
                      </a:r>
                      <a:endParaRPr lang="en-US" sz="1600" dirty="0"/>
                    </a:p>
                  </a:txBody>
                  <a:tcPr/>
                </a:tc>
                <a:tc>
                  <a:txBody>
                    <a:bodyPr/>
                    <a:lstStyle/>
                    <a:p>
                      <a:r>
                        <a:rPr lang="en-US" sz="1600" dirty="0" smtClean="0"/>
                        <a:t>1.5</a:t>
                      </a:r>
                      <a:endParaRPr lang="en-US" sz="1600" dirty="0"/>
                    </a:p>
                  </a:txBody>
                  <a:tcPr/>
                </a:tc>
                <a:tc>
                  <a:txBody>
                    <a:bodyPr/>
                    <a:lstStyle/>
                    <a:p>
                      <a:r>
                        <a:rPr lang="en-US" sz="1600" dirty="0" smtClean="0"/>
                        <a:t>7.5</a:t>
                      </a:r>
                      <a:endParaRPr lang="en-US" sz="1600" dirty="0"/>
                    </a:p>
                  </a:txBody>
                  <a:tcPr/>
                </a:tc>
                <a:tc>
                  <a:txBody>
                    <a:bodyPr/>
                    <a:lstStyle/>
                    <a:p>
                      <a:r>
                        <a:rPr lang="en-US" sz="1600" dirty="0" smtClean="0"/>
                        <a:t>5-15 min</a:t>
                      </a:r>
                      <a:endParaRPr lang="en-US" sz="1600" dirty="0"/>
                    </a:p>
                  </a:txBody>
                  <a:tcPr/>
                </a:tc>
                <a:tc>
                  <a:txBody>
                    <a:bodyPr/>
                    <a:lstStyle/>
                    <a:p>
                      <a:r>
                        <a:rPr lang="en-US" sz="1600" dirty="0" smtClean="0"/>
                        <a:t>2-3 </a:t>
                      </a:r>
                      <a:r>
                        <a:rPr lang="en-US" sz="1600" dirty="0" err="1" smtClean="0"/>
                        <a:t>hr</a:t>
                      </a:r>
                      <a:endParaRPr lang="en-US" sz="1600" dirty="0"/>
                    </a:p>
                  </a:txBody>
                  <a:tcPr/>
                </a:tc>
                <a:tc>
                  <a:txBody>
                    <a:bodyPr/>
                    <a:lstStyle/>
                    <a:p>
                      <a:r>
                        <a:rPr lang="en-US" sz="1600" dirty="0" err="1" smtClean="0"/>
                        <a:t>Glucuronidation</a:t>
                      </a:r>
                      <a:r>
                        <a:rPr lang="en-US" sz="1600" dirty="0" smtClean="0"/>
                        <a:t> (liver)</a:t>
                      </a:r>
                      <a:endParaRPr lang="en-US" sz="1600" dirty="0"/>
                    </a:p>
                  </a:txBody>
                  <a:tcPr/>
                </a:tc>
              </a:tr>
              <a:tr h="1033855">
                <a:tc>
                  <a:txBody>
                    <a:bodyPr/>
                    <a:lstStyle/>
                    <a:p>
                      <a:r>
                        <a:rPr lang="en-US" sz="1600" dirty="0" smtClean="0"/>
                        <a:t>Morphine</a:t>
                      </a:r>
                      <a:endParaRPr lang="en-US" sz="1600" dirty="0"/>
                    </a:p>
                  </a:txBody>
                  <a:tcPr/>
                </a:tc>
                <a:tc>
                  <a:txBody>
                    <a:bodyPr/>
                    <a:lstStyle/>
                    <a:p>
                      <a:r>
                        <a:rPr lang="en-US" sz="1600" dirty="0" smtClean="0"/>
                        <a:t>10</a:t>
                      </a:r>
                      <a:endParaRPr lang="en-US" sz="1600" dirty="0"/>
                    </a:p>
                  </a:txBody>
                  <a:tcPr/>
                </a:tc>
                <a:tc>
                  <a:txBody>
                    <a:bodyPr/>
                    <a:lstStyle/>
                    <a:p>
                      <a:r>
                        <a:rPr lang="en-US" sz="1600" dirty="0" smtClean="0"/>
                        <a:t>30</a:t>
                      </a:r>
                      <a:endParaRPr lang="en-US" sz="1600" dirty="0"/>
                    </a:p>
                  </a:txBody>
                  <a:tcPr/>
                </a:tc>
                <a:tc>
                  <a:txBody>
                    <a:bodyPr/>
                    <a:lstStyle/>
                    <a:p>
                      <a:r>
                        <a:rPr lang="en-US" sz="1600" dirty="0" smtClean="0"/>
                        <a:t>5-10 min</a:t>
                      </a:r>
                      <a:endParaRPr lang="en-US" sz="1600" dirty="0"/>
                    </a:p>
                  </a:txBody>
                  <a:tcPr/>
                </a:tc>
                <a:tc>
                  <a:txBody>
                    <a:bodyPr/>
                    <a:lstStyle/>
                    <a:p>
                      <a:r>
                        <a:rPr lang="en-US" sz="1600" dirty="0" smtClean="0"/>
                        <a:t>3-4 </a:t>
                      </a:r>
                      <a:r>
                        <a:rPr lang="en-US" sz="1600" dirty="0" err="1" smtClean="0"/>
                        <a:t>hr</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smtClean="0"/>
                        <a:t>Glucuronidation</a:t>
                      </a:r>
                      <a:r>
                        <a:rPr lang="en-US" sz="1600" dirty="0" smtClean="0"/>
                        <a:t> (liver)</a:t>
                      </a:r>
                    </a:p>
                    <a:p>
                      <a:endParaRPr lang="en-US" sz="1600" dirty="0"/>
                    </a:p>
                  </a:txBody>
                  <a:tcPr/>
                </a:tc>
              </a:tr>
              <a:tr h="863831">
                <a:tc>
                  <a:txBody>
                    <a:bodyPr/>
                    <a:lstStyle/>
                    <a:p>
                      <a:r>
                        <a:rPr lang="en-US" sz="1600" dirty="0" smtClean="0"/>
                        <a:t>Methadone</a:t>
                      </a:r>
                      <a:endParaRPr lang="en-US" sz="1600" dirty="0"/>
                    </a:p>
                  </a:txBody>
                  <a:tcPr/>
                </a:tc>
                <a:tc>
                  <a:txBody>
                    <a:bodyPr/>
                    <a:lstStyle/>
                    <a:p>
                      <a:r>
                        <a:rPr lang="en-US" sz="1600" dirty="0" smtClean="0"/>
                        <a:t>NA</a:t>
                      </a:r>
                      <a:endParaRPr lang="en-US" sz="1600" dirty="0"/>
                    </a:p>
                  </a:txBody>
                  <a:tcPr/>
                </a:tc>
                <a:tc>
                  <a:txBody>
                    <a:bodyPr/>
                    <a:lstStyle/>
                    <a:p>
                      <a:r>
                        <a:rPr lang="en-US" sz="1600" dirty="0" smtClean="0"/>
                        <a:t>NA</a:t>
                      </a:r>
                      <a:endParaRPr lang="en-US" sz="1600" dirty="0"/>
                    </a:p>
                  </a:txBody>
                  <a:tcPr/>
                </a:tc>
                <a:tc>
                  <a:txBody>
                    <a:bodyPr/>
                    <a:lstStyle/>
                    <a:p>
                      <a:r>
                        <a:rPr lang="en-US" sz="1600" dirty="0" smtClean="0"/>
                        <a:t>10-20</a:t>
                      </a:r>
                      <a:r>
                        <a:rPr lang="en-US" sz="1600" baseline="0" dirty="0" smtClean="0"/>
                        <a:t> min</a:t>
                      </a:r>
                      <a:endParaRPr lang="en-US" sz="1600" dirty="0"/>
                    </a:p>
                  </a:txBody>
                  <a:tcPr/>
                </a:tc>
                <a:tc>
                  <a:txBody>
                    <a:bodyPr/>
                    <a:lstStyle/>
                    <a:p>
                      <a:r>
                        <a:rPr lang="en-US" sz="1600" dirty="0" smtClean="0"/>
                        <a:t>5-60</a:t>
                      </a:r>
                      <a:r>
                        <a:rPr lang="en-US" sz="1600" baseline="0" dirty="0" smtClean="0"/>
                        <a:t> </a:t>
                      </a:r>
                      <a:r>
                        <a:rPr lang="en-US" sz="1600" baseline="0" dirty="0" err="1" smtClean="0"/>
                        <a:t>hr</a:t>
                      </a:r>
                      <a:endParaRPr lang="en-US" sz="1600" dirty="0"/>
                    </a:p>
                  </a:txBody>
                  <a:tcPr/>
                </a:tc>
                <a:tc>
                  <a:txBody>
                    <a:bodyPr/>
                    <a:lstStyle/>
                    <a:p>
                      <a:r>
                        <a:rPr lang="en-US" sz="1600" dirty="0" smtClean="0"/>
                        <a:t>N-demethylations CYP3A4/5, 2D6, 2B6, 1A2 substrate</a:t>
                      </a:r>
                      <a:r>
                        <a:rPr lang="en-US" sz="1600" baseline="0" dirty="0" smtClean="0"/>
                        <a:t> (liver)</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pPr eaLnBrk="1" fontAlgn="auto" hangingPunct="1">
              <a:spcAft>
                <a:spcPts val="0"/>
              </a:spcAft>
              <a:defRPr/>
            </a:pPr>
            <a:r>
              <a:rPr lang="en-US" dirty="0"/>
              <a:t>Pharmacology of Opiate Analgesics</a:t>
            </a:r>
          </a:p>
        </p:txBody>
      </p:sp>
      <p:graphicFrame>
        <p:nvGraphicFramePr>
          <p:cNvPr id="4" name="Content Placeholder 3"/>
          <p:cNvGraphicFramePr>
            <a:graphicFrameLocks noGrp="1"/>
          </p:cNvGraphicFramePr>
          <p:nvPr>
            <p:ph sz="quarter" idx="1"/>
          </p:nvPr>
        </p:nvGraphicFramePr>
        <p:xfrm>
          <a:off x="228600" y="838200"/>
          <a:ext cx="8458200" cy="5943600"/>
        </p:xfrm>
        <a:graphic>
          <a:graphicData uri="http://schemas.openxmlformats.org/drawingml/2006/table">
            <a:tbl>
              <a:tblPr firstRow="1" bandRow="1">
                <a:tableStyleId>{5C22544A-7EE6-4342-B048-85BDC9FD1C3A}</a:tableStyleId>
              </a:tblPr>
              <a:tblGrid>
                <a:gridCol w="1722967"/>
                <a:gridCol w="1660313"/>
                <a:gridCol w="1691640"/>
                <a:gridCol w="1554480"/>
                <a:gridCol w="1828800"/>
              </a:tblGrid>
              <a:tr h="924481">
                <a:tc>
                  <a:txBody>
                    <a:bodyPr/>
                    <a:lstStyle/>
                    <a:p>
                      <a:r>
                        <a:rPr lang="en-US" dirty="0" smtClean="0"/>
                        <a:t>Opiate</a:t>
                      </a:r>
                      <a:endParaRPr lang="en-US" dirty="0"/>
                    </a:p>
                  </a:txBody>
                  <a:tcPr/>
                </a:tc>
                <a:tc>
                  <a:txBody>
                    <a:bodyPr/>
                    <a:lstStyle/>
                    <a:p>
                      <a:r>
                        <a:rPr lang="en-US" dirty="0" smtClean="0"/>
                        <a:t>Active Metabolites</a:t>
                      </a:r>
                      <a:endParaRPr lang="en-US" dirty="0"/>
                    </a:p>
                  </a:txBody>
                  <a:tcPr/>
                </a:tc>
                <a:tc>
                  <a:txBody>
                    <a:bodyPr/>
                    <a:lstStyle/>
                    <a:p>
                      <a:r>
                        <a:rPr lang="en-US" dirty="0" smtClean="0"/>
                        <a:t>Intermittent</a:t>
                      </a:r>
                      <a:r>
                        <a:rPr lang="en-US" baseline="0" dirty="0" smtClean="0"/>
                        <a:t> Dosing</a:t>
                      </a:r>
                      <a:endParaRPr lang="en-US" dirty="0"/>
                    </a:p>
                  </a:txBody>
                  <a:tcPr/>
                </a:tc>
                <a:tc>
                  <a:txBody>
                    <a:bodyPr/>
                    <a:lstStyle/>
                    <a:p>
                      <a:r>
                        <a:rPr lang="en-US" dirty="0" smtClean="0"/>
                        <a:t>IV Infusion</a:t>
                      </a:r>
                      <a:r>
                        <a:rPr lang="en-US" baseline="0" dirty="0" smtClean="0"/>
                        <a:t> Rates</a:t>
                      </a:r>
                      <a:endParaRPr lang="en-US" dirty="0"/>
                    </a:p>
                  </a:txBody>
                  <a:tcPr/>
                </a:tc>
                <a:tc>
                  <a:txBody>
                    <a:bodyPr/>
                    <a:lstStyle/>
                    <a:p>
                      <a:r>
                        <a:rPr lang="en-US" dirty="0" smtClean="0"/>
                        <a:t>Side Effects, Other</a:t>
                      </a:r>
                      <a:endParaRPr lang="en-US" dirty="0"/>
                    </a:p>
                  </a:txBody>
                  <a:tcPr/>
                </a:tc>
              </a:tr>
              <a:tr h="1107428">
                <a:tc>
                  <a:txBody>
                    <a:bodyPr/>
                    <a:lstStyle/>
                    <a:p>
                      <a:r>
                        <a:rPr lang="en-US" sz="1600" dirty="0" smtClean="0"/>
                        <a:t>Fentanyl</a:t>
                      </a:r>
                      <a:endParaRPr lang="en-US" sz="1600" dirty="0"/>
                    </a:p>
                  </a:txBody>
                  <a:tcPr/>
                </a:tc>
                <a:tc>
                  <a:txBody>
                    <a:bodyPr/>
                    <a:lstStyle/>
                    <a:p>
                      <a:r>
                        <a:rPr lang="en-US" sz="1600" dirty="0" smtClean="0"/>
                        <a:t>None</a:t>
                      </a:r>
                      <a:endParaRPr lang="en-US" sz="1600" dirty="0"/>
                    </a:p>
                  </a:txBody>
                  <a:tcPr/>
                </a:tc>
                <a:tc>
                  <a:txBody>
                    <a:bodyPr/>
                    <a:lstStyle/>
                    <a:p>
                      <a:r>
                        <a:rPr lang="en-US" sz="1600" dirty="0" smtClean="0"/>
                        <a:t>IV: 25-50 mcg</a:t>
                      </a:r>
                      <a:r>
                        <a:rPr lang="en-US" sz="1600" baseline="0" dirty="0" smtClean="0"/>
                        <a:t> Q30-60 mins</a:t>
                      </a:r>
                      <a:endParaRPr lang="en-US" sz="1600" dirty="0"/>
                    </a:p>
                  </a:txBody>
                  <a:tcPr/>
                </a:tc>
                <a:tc>
                  <a:txBody>
                    <a:bodyPr/>
                    <a:lstStyle/>
                    <a:p>
                      <a:r>
                        <a:rPr lang="en-US" sz="1600" dirty="0" smtClean="0"/>
                        <a:t>25-100</a:t>
                      </a:r>
                      <a:r>
                        <a:rPr lang="en-US" sz="1600" baseline="0" dirty="0" smtClean="0"/>
                        <a:t> mcg/</a:t>
                      </a:r>
                      <a:r>
                        <a:rPr lang="en-US" sz="1600" baseline="0" dirty="0" err="1" smtClean="0"/>
                        <a:t>hr</a:t>
                      </a:r>
                      <a:endParaRPr lang="en-US" sz="1600" dirty="0"/>
                    </a:p>
                  </a:txBody>
                  <a:tcPr/>
                </a:tc>
                <a:tc>
                  <a:txBody>
                    <a:bodyPr/>
                    <a:lstStyle/>
                    <a:p>
                      <a:r>
                        <a:rPr lang="en-US" sz="1600" dirty="0" smtClean="0"/>
                        <a:t>Accumulation with hepatic impairment; </a:t>
                      </a:r>
                      <a:r>
                        <a:rPr lang="en-US" sz="1600" dirty="0" err="1" smtClean="0"/>
                        <a:t>Tachyphylaxis</a:t>
                      </a:r>
                      <a:endParaRPr lang="en-US" sz="1600" dirty="0"/>
                    </a:p>
                  </a:txBody>
                  <a:tcPr/>
                </a:tc>
              </a:tr>
              <a:tr h="1443709">
                <a:tc>
                  <a:txBody>
                    <a:bodyPr/>
                    <a:lstStyle/>
                    <a:p>
                      <a:r>
                        <a:rPr lang="en-US" sz="1600" dirty="0" smtClean="0"/>
                        <a:t>Hydromorphone</a:t>
                      </a:r>
                      <a:endParaRPr lang="en-US" sz="1600" dirty="0"/>
                    </a:p>
                  </a:txBody>
                  <a:tcPr/>
                </a:tc>
                <a:tc>
                  <a:txBody>
                    <a:bodyPr/>
                    <a:lstStyle/>
                    <a:p>
                      <a:r>
                        <a:rPr lang="en-US" sz="1600" dirty="0" smtClean="0"/>
                        <a:t>None</a:t>
                      </a:r>
                      <a:endParaRPr lang="en-US" sz="1600" dirty="0"/>
                    </a:p>
                  </a:txBody>
                  <a:tcPr/>
                </a:tc>
                <a:tc>
                  <a:txBody>
                    <a:bodyPr/>
                    <a:lstStyle/>
                    <a:p>
                      <a:r>
                        <a:rPr lang="en-US" sz="1600" dirty="0" smtClean="0"/>
                        <a:t>IV: 0.2-0.6 mg Q1-2 </a:t>
                      </a:r>
                      <a:r>
                        <a:rPr lang="en-US" sz="1600" dirty="0" err="1" smtClean="0"/>
                        <a:t>hr</a:t>
                      </a:r>
                      <a:endParaRPr lang="en-US" sz="1600" dirty="0"/>
                    </a:p>
                  </a:txBody>
                  <a:tcPr/>
                </a:tc>
                <a:tc>
                  <a:txBody>
                    <a:bodyPr/>
                    <a:lstStyle/>
                    <a:p>
                      <a:r>
                        <a:rPr lang="en-US" sz="1600" dirty="0" smtClean="0"/>
                        <a:t>0.5-3mg/</a:t>
                      </a:r>
                      <a:r>
                        <a:rPr lang="en-US" sz="1600" dirty="0" err="1" smtClean="0"/>
                        <a:t>hr</a:t>
                      </a:r>
                      <a:endParaRPr lang="en-US" sz="1600" dirty="0"/>
                    </a:p>
                  </a:txBody>
                  <a:tcPr/>
                </a:tc>
                <a:tc>
                  <a:txBody>
                    <a:bodyPr/>
                    <a:lstStyle/>
                    <a:p>
                      <a:r>
                        <a:rPr lang="en-US" sz="1600" dirty="0" smtClean="0"/>
                        <a:t>Longer half-life</a:t>
                      </a:r>
                      <a:endParaRPr lang="en-US" sz="1600" dirty="0"/>
                    </a:p>
                  </a:txBody>
                  <a:tcPr/>
                </a:tc>
              </a:tr>
              <a:tr h="1360554">
                <a:tc>
                  <a:txBody>
                    <a:bodyPr/>
                    <a:lstStyle/>
                    <a:p>
                      <a:r>
                        <a:rPr lang="en-US" sz="1600" dirty="0" smtClean="0"/>
                        <a:t>Morphine</a:t>
                      </a:r>
                      <a:endParaRPr lang="en-US" sz="1600" dirty="0"/>
                    </a:p>
                  </a:txBody>
                  <a:tcPr/>
                </a:tc>
                <a:tc>
                  <a:txBody>
                    <a:bodyPr/>
                    <a:lstStyle/>
                    <a:p>
                      <a:r>
                        <a:rPr lang="en-US" sz="1600" dirty="0" smtClean="0"/>
                        <a:t>6- and 3- glucuronide</a:t>
                      </a:r>
                      <a:r>
                        <a:rPr lang="en-US" sz="1600" baseline="0" dirty="0" smtClean="0"/>
                        <a:t> metabolite</a:t>
                      </a:r>
                      <a:endParaRPr lang="en-US" sz="1600" dirty="0"/>
                    </a:p>
                  </a:txBody>
                  <a:tcPr/>
                </a:tc>
                <a:tc>
                  <a:txBody>
                    <a:bodyPr/>
                    <a:lstStyle/>
                    <a:p>
                      <a:r>
                        <a:rPr lang="en-US" sz="1600" dirty="0" smtClean="0"/>
                        <a:t>IV: 2-4mg Q1-2 </a:t>
                      </a:r>
                      <a:r>
                        <a:rPr lang="en-US" sz="1600" dirty="0" err="1" smtClean="0"/>
                        <a:t>hr</a:t>
                      </a:r>
                      <a:endParaRPr lang="en-US" sz="1600" dirty="0"/>
                    </a:p>
                  </a:txBody>
                  <a:tcPr/>
                </a:tc>
                <a:tc>
                  <a:txBody>
                    <a:bodyPr/>
                    <a:lstStyle/>
                    <a:p>
                      <a:r>
                        <a:rPr lang="en-US" sz="1600" dirty="0" smtClean="0"/>
                        <a:t>2-30 mg/</a:t>
                      </a:r>
                      <a:r>
                        <a:rPr lang="en-US" sz="1600" dirty="0" err="1" smtClean="0"/>
                        <a:t>hr</a:t>
                      </a:r>
                      <a:endParaRPr lang="en-US" sz="1600" dirty="0"/>
                    </a:p>
                  </a:txBody>
                  <a:tcPr/>
                </a:tc>
                <a:tc>
                  <a:txBody>
                    <a:bodyPr/>
                    <a:lstStyle/>
                    <a:p>
                      <a:r>
                        <a:rPr lang="en-US" sz="1600" dirty="0" smtClean="0"/>
                        <a:t>Accumulation</a:t>
                      </a:r>
                      <a:r>
                        <a:rPr lang="en-US" sz="1600" baseline="0" dirty="0" smtClean="0"/>
                        <a:t> of metabolites, hypotension, histamine release</a:t>
                      </a:r>
                      <a:endParaRPr lang="en-US" sz="1600" dirty="0"/>
                    </a:p>
                  </a:txBody>
                  <a:tcPr/>
                </a:tc>
              </a:tr>
              <a:tr h="1107428">
                <a:tc>
                  <a:txBody>
                    <a:bodyPr/>
                    <a:lstStyle/>
                    <a:p>
                      <a:r>
                        <a:rPr lang="en-US" sz="1600" dirty="0" smtClean="0"/>
                        <a:t>Methadone</a:t>
                      </a:r>
                      <a:endParaRPr lang="en-US" sz="1600" dirty="0"/>
                    </a:p>
                  </a:txBody>
                  <a:tcPr/>
                </a:tc>
                <a:tc>
                  <a:txBody>
                    <a:bodyPr/>
                    <a:lstStyle/>
                    <a:p>
                      <a:r>
                        <a:rPr lang="en-US" sz="1600" dirty="0" smtClean="0"/>
                        <a:t>N-</a:t>
                      </a:r>
                      <a:r>
                        <a:rPr lang="en-US" sz="1600" dirty="0" err="1" smtClean="0"/>
                        <a:t>demethylated</a:t>
                      </a:r>
                      <a:r>
                        <a:rPr lang="en-US" sz="1600" dirty="0" smtClean="0"/>
                        <a:t> derivative</a:t>
                      </a:r>
                      <a:endParaRPr lang="en-US" sz="1600" dirty="0"/>
                    </a:p>
                  </a:txBody>
                  <a:tcPr/>
                </a:tc>
                <a:tc>
                  <a:txBody>
                    <a:bodyPr/>
                    <a:lstStyle/>
                    <a:p>
                      <a:r>
                        <a:rPr lang="en-US" sz="1600" dirty="0" smtClean="0"/>
                        <a:t>PO 10-40mg</a:t>
                      </a:r>
                      <a:r>
                        <a:rPr lang="en-US" sz="1600" baseline="0" dirty="0" smtClean="0"/>
                        <a:t> Q6-12 </a:t>
                      </a:r>
                      <a:r>
                        <a:rPr lang="en-US" sz="1600" baseline="0" dirty="0" err="1" smtClean="0"/>
                        <a:t>hr</a:t>
                      </a:r>
                      <a:endParaRPr lang="en-US" sz="1600" baseline="0" dirty="0" smtClean="0"/>
                    </a:p>
                    <a:p>
                      <a:r>
                        <a:rPr lang="en-US" sz="1600" baseline="0" dirty="0" smtClean="0"/>
                        <a:t>IV: 2.5-10mg Q8-12 </a:t>
                      </a:r>
                      <a:r>
                        <a:rPr lang="en-US" sz="1600" baseline="0" dirty="0" err="1" smtClean="0"/>
                        <a:t>hr</a:t>
                      </a:r>
                      <a:endParaRPr lang="en-US" sz="1600" dirty="0"/>
                    </a:p>
                  </a:txBody>
                  <a:tcPr/>
                </a:tc>
                <a:tc>
                  <a:txBody>
                    <a:bodyPr/>
                    <a:lstStyle/>
                    <a:p>
                      <a:r>
                        <a:rPr lang="en-US" sz="1600" dirty="0" smtClean="0"/>
                        <a:t>NOT recommended</a:t>
                      </a:r>
                      <a:endParaRPr lang="en-US" sz="1600" dirty="0"/>
                    </a:p>
                  </a:txBody>
                  <a:tcPr/>
                </a:tc>
                <a:tc>
                  <a:txBody>
                    <a:bodyPr/>
                    <a:lstStyle/>
                    <a:p>
                      <a:r>
                        <a:rPr lang="en-US" sz="1600" dirty="0" smtClean="0"/>
                        <a:t>Monitor </a:t>
                      </a:r>
                      <a:r>
                        <a:rPr lang="en-US" sz="1600" dirty="0" err="1" smtClean="0"/>
                        <a:t>QTc</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PAD Guidelines - Sedation </a:t>
            </a:r>
            <a:endParaRPr lang="en-US" dirty="0"/>
          </a:p>
        </p:txBody>
      </p:sp>
      <p:sp>
        <p:nvSpPr>
          <p:cNvPr id="23554" name="Rectangle 4"/>
          <p:cNvSpPr>
            <a:spLocks noGrp="1"/>
          </p:cNvSpPr>
          <p:nvPr>
            <p:ph type="body" idx="4294967295"/>
          </p:nvPr>
        </p:nvSpPr>
        <p:spPr/>
        <p:txBody>
          <a:bodyPr/>
          <a:lstStyle/>
          <a:p>
            <a:pPr eaLnBrk="1" hangingPunct="1"/>
            <a:r>
              <a:rPr lang="en-US" sz="2000" dirty="0" smtClean="0"/>
              <a:t>Maintaining light levels of sedation </a:t>
            </a:r>
          </a:p>
          <a:p>
            <a:pPr lvl="1" eaLnBrk="1" hangingPunct="1"/>
            <a:r>
              <a:rPr lang="en-US" sz="1900" dirty="0" smtClean="0"/>
              <a:t>Improved clinical outcomes</a:t>
            </a:r>
          </a:p>
          <a:p>
            <a:pPr lvl="2" eaLnBrk="1" hangingPunct="1"/>
            <a:r>
              <a:rPr lang="en-US" sz="1600" dirty="0" smtClean="0"/>
              <a:t>Duration mechanical ventilation</a:t>
            </a:r>
          </a:p>
          <a:p>
            <a:pPr lvl="2" eaLnBrk="1" hangingPunct="1"/>
            <a:r>
              <a:rPr lang="en-US" sz="1600" dirty="0" smtClean="0"/>
              <a:t>Shorter ICU LOS</a:t>
            </a:r>
          </a:p>
          <a:p>
            <a:pPr eaLnBrk="1" hangingPunct="1"/>
            <a:r>
              <a:rPr lang="en-US" sz="2000" dirty="0" smtClean="0"/>
              <a:t>Recommend the sedative medications be titrated to maintain light rather than deep level of sedation, unless clinically contraindicated</a:t>
            </a:r>
          </a:p>
          <a:p>
            <a:pPr lvl="1" eaLnBrk="1" hangingPunct="1"/>
            <a:r>
              <a:rPr lang="en-US" sz="1900" dirty="0" smtClean="0"/>
              <a:t>Clinical indications for deep sedation </a:t>
            </a:r>
          </a:p>
          <a:p>
            <a:pPr lvl="2" eaLnBrk="1" hangingPunct="1"/>
            <a:r>
              <a:rPr lang="en-US" sz="1600" dirty="0" smtClean="0"/>
              <a:t>Ventilator compliance</a:t>
            </a:r>
          </a:p>
          <a:p>
            <a:pPr lvl="3" eaLnBrk="1" hangingPunct="1"/>
            <a:r>
              <a:rPr lang="en-US" sz="1600" dirty="0" smtClean="0"/>
              <a:t>Hypoxia</a:t>
            </a:r>
          </a:p>
          <a:p>
            <a:pPr lvl="3" eaLnBrk="1" hangingPunct="1"/>
            <a:r>
              <a:rPr lang="en-US" sz="1600" dirty="0" smtClean="0"/>
              <a:t>ARDS </a:t>
            </a:r>
          </a:p>
          <a:p>
            <a:pPr lvl="2" eaLnBrk="1" hangingPunct="1"/>
            <a:r>
              <a:rPr lang="en-US" sz="1600" dirty="0" smtClean="0"/>
              <a:t>Any patient on neuromuscular blocker </a:t>
            </a:r>
          </a:p>
          <a:p>
            <a:pPr lvl="2" eaLnBrk="1" hangingPunct="1"/>
            <a:r>
              <a:rPr lang="en-US" sz="1600" dirty="0" smtClean="0"/>
              <a:t>Elevations ICP</a:t>
            </a:r>
          </a:p>
          <a:p>
            <a:pPr lvl="2" eaLnBrk="1" hangingPunct="1"/>
            <a:r>
              <a:rPr lang="en-US" sz="1600" dirty="0" smtClean="0"/>
              <a:t>Tetanus</a:t>
            </a:r>
          </a:p>
          <a:p>
            <a:pPr lvl="2" eaLnBrk="1" hangingPunct="1"/>
            <a:r>
              <a:rPr lang="en-US" sz="1600" dirty="0" smtClean="0"/>
              <a:t>Hyperpyrexia</a:t>
            </a:r>
          </a:p>
          <a:p>
            <a:pPr lvl="2" eaLnBrk="1" hangingPunct="1"/>
            <a:endParaRPr lang="en-US" sz="16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7800"/>
            <a:ext cx="7467600" cy="812800"/>
          </a:xfrm>
        </p:spPr>
        <p:txBody>
          <a:bodyPr/>
          <a:lstStyle/>
          <a:p>
            <a:pPr eaLnBrk="1" fontAlgn="auto" hangingPunct="1">
              <a:spcAft>
                <a:spcPts val="0"/>
              </a:spcAft>
              <a:defRPr/>
            </a:pPr>
            <a:r>
              <a:rPr lang="en-US" dirty="0" smtClean="0"/>
              <a:t>PAD Guidelines - Sedation </a:t>
            </a:r>
            <a:endParaRPr lang="en-US" dirty="0"/>
          </a:p>
        </p:txBody>
      </p:sp>
      <p:sp>
        <p:nvSpPr>
          <p:cNvPr id="24578" name="Rectangle 3"/>
          <p:cNvSpPr>
            <a:spLocks noGrp="1"/>
          </p:cNvSpPr>
          <p:nvPr>
            <p:ph sz="quarter" idx="1"/>
          </p:nvPr>
        </p:nvSpPr>
        <p:spPr/>
        <p:txBody>
          <a:bodyPr/>
          <a:lstStyle/>
          <a:p>
            <a:pPr eaLnBrk="1" hangingPunct="1"/>
            <a:r>
              <a:rPr lang="en-US" dirty="0" smtClean="0"/>
              <a:t>Monitoring depth of sedation </a:t>
            </a:r>
          </a:p>
          <a:p>
            <a:pPr lvl="1" eaLnBrk="1" hangingPunct="1"/>
            <a:r>
              <a:rPr lang="en-US" dirty="0" smtClean="0"/>
              <a:t>Richmond Agitation-Sedation Scale (RASS)</a:t>
            </a:r>
          </a:p>
          <a:p>
            <a:pPr lvl="1" eaLnBrk="1" hangingPunct="1"/>
            <a:r>
              <a:rPr lang="en-US" dirty="0" smtClean="0"/>
              <a:t>Sedation-Agitation Scale (SAS)</a:t>
            </a:r>
          </a:p>
          <a:p>
            <a:pPr lvl="1" eaLnBrk="1" hangingPunct="1"/>
            <a:r>
              <a:rPr lang="en-US" dirty="0" smtClean="0"/>
              <a:t>Most valid and reliable sedation assessment tools </a:t>
            </a:r>
          </a:p>
        </p:txBody>
      </p:sp>
      <p:sp>
        <p:nvSpPr>
          <p:cNvPr id="3" name="Content Placeholder 2"/>
          <p:cNvSpPr>
            <a:spLocks noGrp="1"/>
          </p:cNvSpPr>
          <p:nvPr>
            <p:ph sz="quarter" idx="2"/>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990600"/>
            <a:ext cx="4648200" cy="553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0149" y="6527800"/>
            <a:ext cx="2466975"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7467600" cy="868362"/>
          </a:xfrm>
        </p:spPr>
        <p:txBody>
          <a:bodyPr/>
          <a:lstStyle/>
          <a:p>
            <a:pPr eaLnBrk="1" fontAlgn="auto" hangingPunct="1">
              <a:spcAft>
                <a:spcPts val="0"/>
              </a:spcAft>
              <a:defRPr/>
            </a:pPr>
            <a:r>
              <a:rPr lang="en-US" dirty="0" smtClean="0"/>
              <a:t>PAD Guidelines - Sedation </a:t>
            </a:r>
            <a:endParaRPr lang="en-US" dirty="0"/>
          </a:p>
        </p:txBody>
      </p:sp>
      <p:sp>
        <p:nvSpPr>
          <p:cNvPr id="25602" name="Rectangle 3"/>
          <p:cNvSpPr>
            <a:spLocks noGrp="1"/>
          </p:cNvSpPr>
          <p:nvPr>
            <p:ph type="body" idx="4294967295"/>
          </p:nvPr>
        </p:nvSpPr>
        <p:spPr>
          <a:xfrm>
            <a:off x="457200" y="1371600"/>
            <a:ext cx="7467600" cy="5334000"/>
          </a:xfrm>
        </p:spPr>
        <p:txBody>
          <a:bodyPr/>
          <a:lstStyle/>
          <a:p>
            <a:pPr eaLnBrk="1" hangingPunct="1">
              <a:lnSpc>
                <a:spcPct val="90000"/>
              </a:lnSpc>
            </a:pPr>
            <a:r>
              <a:rPr lang="en-US" dirty="0" smtClean="0"/>
              <a:t>***Choice of sedation</a:t>
            </a:r>
          </a:p>
          <a:p>
            <a:pPr lvl="1" eaLnBrk="1" hangingPunct="1">
              <a:lnSpc>
                <a:spcPct val="90000"/>
              </a:lnSpc>
            </a:pPr>
            <a:r>
              <a:rPr lang="en-US" dirty="0" smtClean="0"/>
              <a:t>Recommend sedation strategies using non-benzodiazepine (BZD) sedatives (either propofol or dexmedetomidine) may be preferred over sedation with benzodiazepines (midazolam or lorazepam) to improve clinical outcomes in mechanically ventilated ICU patients</a:t>
            </a:r>
          </a:p>
          <a:p>
            <a:pPr lvl="2" eaLnBrk="1" hangingPunct="1">
              <a:lnSpc>
                <a:spcPct val="90000"/>
              </a:lnSpc>
            </a:pPr>
            <a:r>
              <a:rPr lang="en-US" sz="1800" dirty="0" smtClean="0"/>
              <a:t>Many studies varying results </a:t>
            </a:r>
          </a:p>
          <a:p>
            <a:pPr lvl="2" eaLnBrk="1" hangingPunct="1">
              <a:lnSpc>
                <a:spcPct val="90000"/>
              </a:lnSpc>
            </a:pPr>
            <a:r>
              <a:rPr lang="en-US" sz="1800" dirty="0" smtClean="0"/>
              <a:t>Current literature suggests modest differences in outcomes with BZD-based vs. non-BZD-based sedation</a:t>
            </a:r>
          </a:p>
          <a:p>
            <a:pPr lvl="3" eaLnBrk="1" hangingPunct="1">
              <a:lnSpc>
                <a:spcPct val="90000"/>
              </a:lnSpc>
            </a:pPr>
            <a:r>
              <a:rPr lang="en-US" sz="1800" dirty="0" smtClean="0"/>
              <a:t>ICU LOS</a:t>
            </a:r>
          </a:p>
          <a:p>
            <a:pPr lvl="3" eaLnBrk="1" hangingPunct="1">
              <a:lnSpc>
                <a:spcPct val="90000"/>
              </a:lnSpc>
            </a:pPr>
            <a:r>
              <a:rPr lang="en-US" sz="1800" dirty="0" smtClean="0"/>
              <a:t>Duration mechanical ventilation</a:t>
            </a:r>
          </a:p>
          <a:p>
            <a:pPr lvl="3" eaLnBrk="1" hangingPunct="1">
              <a:lnSpc>
                <a:spcPct val="90000"/>
              </a:lnSpc>
            </a:pPr>
            <a:r>
              <a:rPr lang="en-US" sz="1800" dirty="0" smtClean="0"/>
              <a:t>Development of delirium?</a:t>
            </a:r>
          </a:p>
          <a:p>
            <a:pPr lvl="2" eaLnBrk="1" hangingPunct="1">
              <a:lnSpc>
                <a:spcPct val="90000"/>
              </a:lnSpc>
            </a:pPr>
            <a:r>
              <a:rPr lang="en-US" sz="1800" dirty="0" smtClean="0"/>
              <a:t>OF NOTE: BZD are important when deep sedation, amnesia or combination therapy to reduce the use of other sedative agents is required.	</a:t>
            </a:r>
          </a:p>
          <a:p>
            <a:pPr eaLnBrk="1" hangingPunct="1">
              <a:lnSpc>
                <a:spcPct val="90000"/>
              </a:lnSpc>
            </a:pPr>
            <a:r>
              <a:rPr lang="en-US" sz="1800" dirty="0" smtClean="0"/>
              <a:t>Unable to comment at ketamine at this time</a:t>
            </a:r>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6"/>
          <p:cNvPicPr>
            <a:picLocks noChangeAspect="1" noChangeArrowheads="1"/>
          </p:cNvPicPr>
          <p:nvPr/>
        </p:nvPicPr>
        <p:blipFill>
          <a:blip r:embed="rId2"/>
          <a:srcRect/>
          <a:stretch>
            <a:fillRect/>
          </a:stretch>
        </p:blipFill>
        <p:spPr bwMode="auto">
          <a:xfrm>
            <a:off x="914400" y="304800"/>
            <a:ext cx="7696200" cy="6380163"/>
          </a:xfrm>
          <a:prstGeom prst="rect">
            <a:avLst/>
          </a:prstGeom>
          <a:noFill/>
          <a:ln w="9525">
            <a:noFill/>
            <a:miter lim="800000"/>
            <a:headEnd/>
            <a:tailEnd/>
          </a:ln>
        </p:spPr>
      </p:pic>
      <p:sp>
        <p:nvSpPr>
          <p:cNvPr id="26626" name="Rectangle 7"/>
          <p:cNvSpPr>
            <a:spLocks noGrp="1"/>
          </p:cNvSpPr>
          <p:nvPr>
            <p:ph type="title" idx="4294967295"/>
          </p:nvPr>
        </p:nvSpPr>
        <p:spPr bwMode="auto">
          <a:xfrm>
            <a:off x="457200" y="0"/>
            <a:ext cx="7162800" cy="106363"/>
          </a:xfrm>
          <a:noFill/>
        </p:spPr>
        <p:txBody>
          <a:bodyPr wrap="square" lIns="91440" tIns="45720" rIns="91440" bIns="45720" numCol="1" anchorCtr="0" compatLnSpc="1">
            <a:prstTxWarp prst="textNoShape">
              <a:avLst/>
            </a:prstTxWarp>
            <a:normAutofit fontScale="90000"/>
          </a:bodyPr>
          <a:lstStyle/>
          <a:p>
            <a:pPr eaLnBrk="1" hangingPunct="1"/>
            <a:endParaRPr lang="en-US" sz="2600" cap="none"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endParaRPr lang="en-US" cap="none" smtClean="0"/>
          </a:p>
        </p:txBody>
      </p:sp>
      <p:pic>
        <p:nvPicPr>
          <p:cNvPr id="27650" name="Picture 5"/>
          <p:cNvPicPr>
            <a:picLocks noChangeAspect="1" noChangeArrowheads="1"/>
          </p:cNvPicPr>
          <p:nvPr/>
        </p:nvPicPr>
        <p:blipFill>
          <a:blip r:embed="rId2"/>
          <a:srcRect/>
          <a:stretch>
            <a:fillRect/>
          </a:stretch>
        </p:blipFill>
        <p:spPr bwMode="auto">
          <a:xfrm>
            <a:off x="533400" y="0"/>
            <a:ext cx="822960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2895600"/>
            <a:ext cx="6477000" cy="2054225"/>
          </a:xfrm>
        </p:spPr>
        <p:txBody>
          <a:bodyPr>
            <a:noAutofit/>
          </a:bodyPr>
          <a:lstStyle/>
          <a:p>
            <a:pPr eaLnBrk="1" fontAlgn="auto" hangingPunct="1">
              <a:spcAft>
                <a:spcPts val="0"/>
              </a:spcAft>
              <a:defRPr/>
            </a:pPr>
            <a:r>
              <a:rPr lang="en-US" sz="4400" dirty="0" smtClean="0"/>
              <a:t>Sedative Medication Overview</a:t>
            </a:r>
            <a:endParaRPr lang="en-US" sz="4400" dirty="0"/>
          </a:p>
        </p:txBody>
      </p:sp>
      <p:sp>
        <p:nvSpPr>
          <p:cNvPr id="29698" name="Text Placeholder 4"/>
          <p:cNvSpPr>
            <a:spLocks noGrp="1"/>
          </p:cNvSpPr>
          <p:nvPr>
            <p:ph type="body"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7467600" cy="1143000"/>
          </a:xfrm>
        </p:spPr>
        <p:txBody>
          <a:bodyPr/>
          <a:lstStyle/>
          <a:p>
            <a:pPr eaLnBrk="1" fontAlgn="auto" hangingPunct="1">
              <a:spcAft>
                <a:spcPts val="0"/>
              </a:spcAft>
              <a:defRPr/>
            </a:pPr>
            <a:r>
              <a:rPr lang="en-US" dirty="0" smtClean="0"/>
              <a:t>Propofol (</a:t>
            </a:r>
            <a:r>
              <a:rPr lang="en-US" dirty="0" err="1" smtClean="0"/>
              <a:t>Diprivan</a:t>
            </a:r>
            <a:r>
              <a:rPr lang="en-US" dirty="0" smtClean="0"/>
              <a:t>®)</a:t>
            </a:r>
            <a:endParaRPr lang="en-US" dirty="0"/>
          </a:p>
        </p:txBody>
      </p:sp>
      <p:sp>
        <p:nvSpPr>
          <p:cNvPr id="30722" name="Content Placeholder 4"/>
          <p:cNvSpPr>
            <a:spLocks noGrp="1"/>
          </p:cNvSpPr>
          <p:nvPr>
            <p:ph sz="quarter" idx="1"/>
          </p:nvPr>
        </p:nvSpPr>
        <p:spPr>
          <a:xfrm>
            <a:off x="457200" y="1600200"/>
            <a:ext cx="7010400" cy="4873625"/>
          </a:xfrm>
        </p:spPr>
        <p:txBody>
          <a:bodyPr/>
          <a:lstStyle/>
          <a:p>
            <a:pPr eaLnBrk="1" hangingPunct="1"/>
            <a:r>
              <a:rPr lang="en-US" dirty="0" smtClean="0"/>
              <a:t>MOA: binds to GABA, glycine, nicotine, and M1 muscarinic receptors in CNS  </a:t>
            </a:r>
            <a:r>
              <a:rPr lang="en-US" dirty="0" smtClean="0">
                <a:sym typeface="Wingdings" panose="05000000000000000000" pitchFamily="2" charset="2"/>
              </a:rPr>
              <a:t> sedative, hypnotic, anxiolytic, amnestic, antiemetic and anticonvulsant properties</a:t>
            </a:r>
          </a:p>
          <a:p>
            <a:pPr lvl="1" eaLnBrk="1" hangingPunct="1"/>
            <a:r>
              <a:rPr lang="en-US" dirty="0" smtClean="0">
                <a:sym typeface="Wingdings" panose="05000000000000000000" pitchFamily="2" charset="2"/>
              </a:rPr>
              <a:t>NO analgesic effects</a:t>
            </a:r>
          </a:p>
          <a:p>
            <a:pPr eaLnBrk="1" hangingPunct="1"/>
            <a:r>
              <a:rPr lang="en-US" dirty="0" smtClean="0">
                <a:sym typeface="Wingdings" panose="05000000000000000000" pitchFamily="2" charset="2"/>
              </a:rPr>
              <a:t>PK:</a:t>
            </a:r>
          </a:p>
          <a:p>
            <a:pPr lvl="1" eaLnBrk="1" hangingPunct="1"/>
            <a:r>
              <a:rPr lang="en-US" dirty="0" smtClean="0">
                <a:sym typeface="Wingdings" panose="05000000000000000000" pitchFamily="2" charset="2"/>
              </a:rPr>
              <a:t>Highly lipid soluble, quickly crosses the blood-brain barrier  RAPID onset (1-2 mins)</a:t>
            </a:r>
          </a:p>
          <a:p>
            <a:pPr lvl="1" eaLnBrk="1" hangingPunct="1"/>
            <a:r>
              <a:rPr lang="en-US" dirty="0" smtClean="0">
                <a:sym typeface="Wingdings" panose="05000000000000000000" pitchFamily="2" charset="2"/>
              </a:rPr>
              <a:t>Lipid emulsion – distribute in peripheral tissues</a:t>
            </a:r>
          </a:p>
          <a:p>
            <a:pPr lvl="1" eaLnBrk="1" hangingPunct="1"/>
            <a:r>
              <a:rPr lang="en-US" dirty="0" smtClean="0">
                <a:sym typeface="Wingdings" panose="05000000000000000000" pitchFamily="2" charset="2"/>
              </a:rPr>
              <a:t>Half-life (T</a:t>
            </a:r>
            <a:r>
              <a:rPr lang="en-US" baseline="-25000" dirty="0" smtClean="0">
                <a:sym typeface="Wingdings" panose="05000000000000000000" pitchFamily="2" charset="2"/>
              </a:rPr>
              <a:t>1/2</a:t>
            </a:r>
            <a:r>
              <a:rPr lang="en-US" dirty="0" smtClean="0">
                <a:sym typeface="Wingdings" panose="05000000000000000000" pitchFamily="2" charset="2"/>
              </a:rPr>
              <a:t>)= 1.5-12.4 </a:t>
            </a:r>
            <a:r>
              <a:rPr lang="en-US" dirty="0" err="1" smtClean="0">
                <a:sym typeface="Wingdings" panose="05000000000000000000" pitchFamily="2" charset="2"/>
              </a:rPr>
              <a:t>hrs</a:t>
            </a:r>
            <a:endParaRPr lang="en-US" dirty="0" smtClean="0">
              <a:sym typeface="Wingdings" panose="05000000000000000000" pitchFamily="2" charset="2"/>
            </a:endParaRPr>
          </a:p>
          <a:p>
            <a:pPr lvl="1" eaLnBrk="1" hangingPunct="1"/>
            <a:endParaRPr lang="en-US" dirty="0" smtClean="0">
              <a:sym typeface="Wingdings" panose="05000000000000000000" pitchFamily="2" charset="2"/>
            </a:endParaRPr>
          </a:p>
          <a:p>
            <a:pPr lvl="1" eaLnBrk="1" hangingPunct="1"/>
            <a:endParaRPr lang="en-US" dirty="0" smtClean="0">
              <a:sym typeface="Wingdings" panose="05000000000000000000" pitchFamily="2" charset="2"/>
            </a:endParaRPr>
          </a:p>
          <a:p>
            <a:pPr eaLnBrk="1" hangingPunct="1"/>
            <a:endParaRPr lang="en-US" dirty="0" smtClean="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462087" cy="2054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t>Objectives	</a:t>
            </a:r>
            <a:endParaRPr lang="en-US" dirty="0"/>
          </a:p>
        </p:txBody>
      </p:sp>
      <p:sp>
        <p:nvSpPr>
          <p:cNvPr id="5" name="Content Placeholder 4"/>
          <p:cNvSpPr>
            <a:spLocks noGrp="1"/>
          </p:cNvSpPr>
          <p:nvPr>
            <p:ph sz="quarter" idx="1"/>
          </p:nvPr>
        </p:nvSpPr>
        <p:spPr>
          <a:xfrm>
            <a:off x="457200" y="1600200"/>
            <a:ext cx="7467600" cy="4873625"/>
          </a:xfrm>
        </p:spPr>
        <p:txBody>
          <a:bodyPr>
            <a:normAutofit/>
          </a:bodyPr>
          <a:lstStyle/>
          <a:p>
            <a:pPr marL="274320" indent="-274320" eaLnBrk="1" fontAlgn="auto" hangingPunct="1">
              <a:spcAft>
                <a:spcPts val="0"/>
              </a:spcAft>
              <a:buFont typeface="Wingdings"/>
              <a:buChar char=""/>
              <a:defRPr/>
            </a:pPr>
            <a:r>
              <a:rPr lang="en-US" dirty="0"/>
              <a:t>Summarize the clinical application of Pain, Agitation, and Delirium (PAD) guidelines.</a:t>
            </a:r>
          </a:p>
          <a:p>
            <a:pPr marL="274320" indent="-274320" eaLnBrk="1" fontAlgn="auto" hangingPunct="1">
              <a:spcAft>
                <a:spcPts val="0"/>
              </a:spcAft>
              <a:buFont typeface="Wingdings"/>
              <a:buChar char=""/>
              <a:defRPr/>
            </a:pPr>
            <a:r>
              <a:rPr lang="en-US" dirty="0"/>
              <a:t>Compare and contrast the pharmacology of sedative medications.</a:t>
            </a:r>
          </a:p>
          <a:p>
            <a:pPr marL="274320" indent="-274320" eaLnBrk="1" fontAlgn="auto" hangingPunct="1">
              <a:spcAft>
                <a:spcPts val="0"/>
              </a:spcAft>
              <a:buFont typeface="Wingdings"/>
              <a:buChar char=""/>
              <a:defRPr/>
            </a:pPr>
            <a:r>
              <a:rPr lang="en-US" dirty="0"/>
              <a:t>Understand the importance of the reemergence of ketamine as a new sedative medication.</a:t>
            </a:r>
          </a:p>
          <a:p>
            <a:pPr marL="274320" indent="-274320" eaLnBrk="1" fontAlgn="auto" hangingPunct="1">
              <a:spcAft>
                <a:spcPts val="0"/>
              </a:spcAft>
              <a:buFont typeface="Wingdings"/>
              <a:buChar char=""/>
              <a:defRPr/>
            </a:pPr>
            <a:r>
              <a:rPr lang="en-US" dirty="0"/>
              <a:t>Explain clinical settings that may dictate a specific sedative medication selection.</a:t>
            </a:r>
          </a:p>
          <a:p>
            <a:pPr marL="0" indent="0" eaLnBrk="1" fontAlgn="auto" hangingPunct="1">
              <a:spcAft>
                <a:spcPts val="0"/>
              </a:spcAft>
              <a:buFont typeface="Wingdings"/>
              <a:buNone/>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7467600" cy="685800"/>
          </a:xfrm>
        </p:spPr>
        <p:txBody>
          <a:bodyPr/>
          <a:lstStyle/>
          <a:p>
            <a:pPr eaLnBrk="1" fontAlgn="auto" hangingPunct="1">
              <a:spcAft>
                <a:spcPts val="0"/>
              </a:spcAft>
              <a:defRPr/>
            </a:pPr>
            <a:r>
              <a:rPr lang="en-US" dirty="0" smtClean="0"/>
              <a:t>Propofol (</a:t>
            </a:r>
            <a:r>
              <a:rPr lang="en-US" dirty="0" err="1" smtClean="0"/>
              <a:t>Diprivan</a:t>
            </a:r>
            <a:r>
              <a:rPr lang="en-US" dirty="0" smtClean="0"/>
              <a:t>®)</a:t>
            </a:r>
            <a:endParaRPr lang="en-US" dirty="0"/>
          </a:p>
        </p:txBody>
      </p:sp>
      <p:sp>
        <p:nvSpPr>
          <p:cNvPr id="31746" name="Content Placeholder 4"/>
          <p:cNvSpPr>
            <a:spLocks noGrp="1"/>
          </p:cNvSpPr>
          <p:nvPr>
            <p:ph sz="quarter" idx="1"/>
          </p:nvPr>
        </p:nvSpPr>
        <p:spPr>
          <a:xfrm>
            <a:off x="457200" y="1066800"/>
            <a:ext cx="7772400" cy="6248400"/>
          </a:xfrm>
        </p:spPr>
        <p:txBody>
          <a:bodyPr/>
          <a:lstStyle/>
          <a:p>
            <a:pPr eaLnBrk="1" hangingPunct="1"/>
            <a:r>
              <a:rPr lang="en-US" dirty="0" smtClean="0"/>
              <a:t>Side Effects</a:t>
            </a:r>
          </a:p>
          <a:p>
            <a:pPr lvl="1" eaLnBrk="1" hangingPunct="1"/>
            <a:r>
              <a:rPr lang="en-US" dirty="0" smtClean="0"/>
              <a:t>Hemodynamic – Hypotension</a:t>
            </a:r>
          </a:p>
          <a:p>
            <a:pPr lvl="1" eaLnBrk="1" hangingPunct="1"/>
            <a:r>
              <a:rPr lang="en-US" dirty="0" smtClean="0"/>
              <a:t>Respiratory depression – MUST be intubated </a:t>
            </a:r>
          </a:p>
          <a:p>
            <a:pPr lvl="1" eaLnBrk="1" hangingPunct="1"/>
            <a:r>
              <a:rPr lang="en-US" dirty="0" smtClean="0"/>
              <a:t>Propofol infusion syndrome (PRIS) – due to high doses (&gt; 70 mcg/kg/min) or long durations</a:t>
            </a:r>
          </a:p>
          <a:p>
            <a:pPr lvl="2" eaLnBrk="1" hangingPunct="1"/>
            <a:r>
              <a:rPr lang="en-US" sz="2000" dirty="0" smtClean="0"/>
              <a:t>Metabolic acidosis, hypertriglyceridemia, hypotension, AKI, hyperkalemia, rhabdomyolysis and liver dysfunction</a:t>
            </a:r>
          </a:p>
          <a:p>
            <a:pPr lvl="3" eaLnBrk="1" hangingPunct="1"/>
            <a:r>
              <a:rPr lang="en-US" sz="1800" dirty="0" smtClean="0"/>
              <a:t>Monitor triglycerides/CK</a:t>
            </a:r>
          </a:p>
          <a:p>
            <a:pPr lvl="1" eaLnBrk="1" hangingPunct="1"/>
            <a:r>
              <a:rPr lang="en-US" dirty="0" smtClean="0"/>
              <a:t>Lipid emulsion – hypertriglyceridemia, acute pancreatitis, monitor for allergies (eggs/soybeans/soy)</a:t>
            </a:r>
          </a:p>
          <a:p>
            <a:pPr eaLnBrk="1" hangingPunct="1"/>
            <a:r>
              <a:rPr lang="en-US" dirty="0" smtClean="0"/>
              <a:t>Dosing:</a:t>
            </a:r>
          </a:p>
          <a:p>
            <a:pPr lvl="1" eaLnBrk="1" hangingPunct="1"/>
            <a:r>
              <a:rPr lang="en-US" dirty="0" smtClean="0"/>
              <a:t>5-75 mcg/kg/min titrate by 5-10 mcg/kg/min every 5 mins to achieve sedation score</a:t>
            </a:r>
          </a:p>
          <a:p>
            <a:pPr lvl="1" eaLnBrk="1" hangingPunct="1"/>
            <a:r>
              <a:rPr lang="en-US" dirty="0" smtClean="0"/>
              <a:t>Bolus PRN additional 10-20mg bolus Q30 mins PRN sedation score </a:t>
            </a:r>
          </a:p>
          <a:p>
            <a:pPr lvl="1" eaLnBrk="1" hangingPunct="1"/>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
            <a:ext cx="1503247" cy="2112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762000"/>
          </a:xfrm>
        </p:spPr>
        <p:txBody>
          <a:bodyPr/>
          <a:lstStyle/>
          <a:p>
            <a:pPr eaLnBrk="1" fontAlgn="auto" hangingPunct="1">
              <a:spcAft>
                <a:spcPts val="0"/>
              </a:spcAft>
              <a:defRPr/>
            </a:pPr>
            <a:r>
              <a:rPr lang="en-US" dirty="0" smtClean="0"/>
              <a:t>Dexmedetomidine (</a:t>
            </a:r>
            <a:r>
              <a:rPr lang="en-US" dirty="0" err="1" smtClean="0"/>
              <a:t>Precedex</a:t>
            </a:r>
            <a:r>
              <a:rPr lang="en-US" dirty="0" smtClean="0"/>
              <a:t>®)</a:t>
            </a:r>
            <a:endParaRPr lang="en-US" dirty="0"/>
          </a:p>
        </p:txBody>
      </p:sp>
      <p:sp>
        <p:nvSpPr>
          <p:cNvPr id="32770" name="Content Placeholder 2"/>
          <p:cNvSpPr>
            <a:spLocks noGrp="1"/>
          </p:cNvSpPr>
          <p:nvPr>
            <p:ph sz="quarter" idx="1"/>
          </p:nvPr>
        </p:nvSpPr>
        <p:spPr>
          <a:xfrm>
            <a:off x="457200" y="1066800"/>
            <a:ext cx="7391400" cy="5407025"/>
          </a:xfrm>
        </p:spPr>
        <p:txBody>
          <a:bodyPr/>
          <a:lstStyle/>
          <a:p>
            <a:pPr eaLnBrk="1" hangingPunct="1"/>
            <a:r>
              <a:rPr lang="en-US" dirty="0" smtClean="0"/>
              <a:t>MOA: selective </a:t>
            </a:r>
            <a:r>
              <a:rPr lang="en-US" baseline="-25000" dirty="0" smtClean="0"/>
              <a:t>2</a:t>
            </a:r>
            <a:r>
              <a:rPr lang="en-US" dirty="0" smtClean="0"/>
              <a:t> – receptor agonist with sedative, analgesic/opioid sparing and sympatholytic properties </a:t>
            </a:r>
          </a:p>
          <a:p>
            <a:pPr lvl="1" eaLnBrk="1" hangingPunct="1"/>
            <a:r>
              <a:rPr lang="en-US" dirty="0" smtClean="0"/>
              <a:t>NO anticonvulsant properties</a:t>
            </a:r>
          </a:p>
          <a:p>
            <a:pPr lvl="1" eaLnBrk="1" hangingPunct="1"/>
            <a:r>
              <a:rPr lang="en-US" dirty="0" smtClean="0"/>
              <a:t>NO amnestic properties</a:t>
            </a:r>
          </a:p>
          <a:p>
            <a:pPr eaLnBrk="1" hangingPunct="1"/>
            <a:r>
              <a:rPr lang="en-US" dirty="0" smtClean="0"/>
              <a:t>Produces a pattern of sedation that differs from other sedatives.. More easily </a:t>
            </a:r>
            <a:r>
              <a:rPr lang="en-US" dirty="0" err="1" smtClean="0"/>
              <a:t>arousable</a:t>
            </a:r>
            <a:r>
              <a:rPr lang="en-US" dirty="0" smtClean="0"/>
              <a:t> and interactive, with minimal respiratory depression </a:t>
            </a:r>
          </a:p>
          <a:p>
            <a:pPr eaLnBrk="1" hangingPunct="1"/>
            <a:r>
              <a:rPr lang="en-US" dirty="0" smtClean="0"/>
              <a:t>Least potent sedative</a:t>
            </a:r>
            <a:endParaRPr lang="en-US" dirty="0"/>
          </a:p>
          <a:p>
            <a:pPr eaLnBrk="1" hangingPunct="1"/>
            <a:r>
              <a:rPr lang="en-US" dirty="0" smtClean="0"/>
              <a:t>PK: </a:t>
            </a:r>
          </a:p>
          <a:p>
            <a:pPr lvl="1" eaLnBrk="1" hangingPunct="1"/>
            <a:r>
              <a:rPr lang="en-US" dirty="0" smtClean="0"/>
              <a:t>Rapid onset 10-15 mins</a:t>
            </a:r>
          </a:p>
          <a:p>
            <a:pPr lvl="2" eaLnBrk="1" hangingPunct="1"/>
            <a:r>
              <a:rPr lang="en-US" dirty="0" smtClean="0"/>
              <a:t>NO BOLUS (load over 10 mins), increased side effect risk</a:t>
            </a:r>
          </a:p>
          <a:p>
            <a:pPr lvl="1" eaLnBrk="1" hangingPunct="1"/>
            <a:r>
              <a:rPr lang="en-US" dirty="0" smtClean="0">
                <a:sym typeface="Wingdings" panose="05000000000000000000" pitchFamily="2" charset="2"/>
              </a:rPr>
              <a:t>Half-life </a:t>
            </a:r>
            <a:r>
              <a:rPr lang="en-US" dirty="0">
                <a:sym typeface="Wingdings" panose="05000000000000000000" pitchFamily="2" charset="2"/>
              </a:rPr>
              <a:t>(T</a:t>
            </a:r>
            <a:r>
              <a:rPr lang="en-US" baseline="-25000" dirty="0">
                <a:sym typeface="Wingdings" panose="05000000000000000000" pitchFamily="2" charset="2"/>
              </a:rPr>
              <a:t>1/2</a:t>
            </a:r>
            <a:r>
              <a:rPr lang="en-US" dirty="0">
                <a:sym typeface="Wingdings" panose="05000000000000000000" pitchFamily="2" charset="2"/>
              </a:rPr>
              <a:t>)= </a:t>
            </a:r>
            <a:r>
              <a:rPr lang="en-US" dirty="0" smtClean="0">
                <a:sym typeface="Wingdings" panose="05000000000000000000" pitchFamily="2" charset="2"/>
              </a:rPr>
              <a:t>2-3 </a:t>
            </a:r>
            <a:r>
              <a:rPr lang="en-US" dirty="0" err="1">
                <a:sym typeface="Wingdings" panose="05000000000000000000" pitchFamily="2" charset="2"/>
              </a:rPr>
              <a:t>hrs</a:t>
            </a:r>
            <a:endParaRPr lang="en-US" dirty="0">
              <a:sym typeface="Wingdings" panose="05000000000000000000" pitchFamily="2" charset="2"/>
            </a:endParaRPr>
          </a:p>
          <a:p>
            <a:pPr lvl="1" eaLnBrk="1" hangingPunct="1"/>
            <a:endParaRPr lang="en-US" dirty="0" smtClean="0"/>
          </a:p>
          <a:p>
            <a:pPr eaLnBrk="1" hangingPunct="1"/>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52400"/>
            <a:ext cx="18288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pPr eaLnBrk="1" fontAlgn="auto" hangingPunct="1">
              <a:spcAft>
                <a:spcPts val="0"/>
              </a:spcAft>
              <a:defRPr/>
            </a:pPr>
            <a:r>
              <a:rPr lang="en-US" dirty="0" smtClean="0"/>
              <a:t>Dexmedetomidine (</a:t>
            </a:r>
            <a:r>
              <a:rPr lang="en-US" dirty="0" err="1" smtClean="0"/>
              <a:t>Precedex</a:t>
            </a:r>
            <a:r>
              <a:rPr lang="en-US" dirty="0" smtClean="0"/>
              <a:t>®)</a:t>
            </a:r>
            <a:endParaRPr lang="en-US" dirty="0"/>
          </a:p>
        </p:txBody>
      </p:sp>
      <p:sp>
        <p:nvSpPr>
          <p:cNvPr id="33794" name="Content Placeholder 2"/>
          <p:cNvSpPr>
            <a:spLocks noGrp="1"/>
          </p:cNvSpPr>
          <p:nvPr>
            <p:ph sz="quarter" idx="1"/>
          </p:nvPr>
        </p:nvSpPr>
        <p:spPr>
          <a:xfrm>
            <a:off x="457200" y="1371600"/>
            <a:ext cx="7467600" cy="5102225"/>
          </a:xfrm>
        </p:spPr>
        <p:txBody>
          <a:bodyPr/>
          <a:lstStyle/>
          <a:p>
            <a:pPr eaLnBrk="1" hangingPunct="1"/>
            <a:r>
              <a:rPr lang="en-US" dirty="0" smtClean="0"/>
              <a:t>Side Effects</a:t>
            </a:r>
          </a:p>
          <a:p>
            <a:pPr lvl="1" eaLnBrk="1" hangingPunct="1"/>
            <a:r>
              <a:rPr lang="en-US" dirty="0" smtClean="0"/>
              <a:t>Hemodynamics – BRADYCARDIA, hypotension</a:t>
            </a:r>
          </a:p>
          <a:p>
            <a:pPr lvl="1" eaLnBrk="1" hangingPunct="1"/>
            <a:r>
              <a:rPr lang="en-US" dirty="0"/>
              <a:t>M</a:t>
            </a:r>
            <a:r>
              <a:rPr lang="en-US" dirty="0" smtClean="0"/>
              <a:t>inimal respiratory depression (Intubation not required)</a:t>
            </a:r>
          </a:p>
          <a:p>
            <a:pPr lvl="1" eaLnBrk="1" hangingPunct="1"/>
            <a:r>
              <a:rPr lang="en-US" dirty="0" smtClean="0"/>
              <a:t>Fever</a:t>
            </a:r>
          </a:p>
          <a:p>
            <a:pPr eaLnBrk="1" hangingPunct="1"/>
            <a:r>
              <a:rPr lang="en-US" dirty="0" smtClean="0"/>
              <a:t>Dosing</a:t>
            </a:r>
          </a:p>
          <a:p>
            <a:pPr lvl="1" eaLnBrk="1" hangingPunct="1"/>
            <a:r>
              <a:rPr lang="en-US" dirty="0" smtClean="0"/>
              <a:t>Loading dose 0.5-1 mcg/kg infuse over 10 mins – RECOMMEND NOT USING</a:t>
            </a:r>
          </a:p>
          <a:p>
            <a:pPr lvl="1" eaLnBrk="1" hangingPunct="1"/>
            <a:r>
              <a:rPr lang="en-US" dirty="0" smtClean="0"/>
              <a:t>FDA continuous infusion =  0.2-0.7 mcg/kg/</a:t>
            </a:r>
            <a:r>
              <a:rPr lang="en-US" dirty="0" err="1" smtClean="0"/>
              <a:t>hr</a:t>
            </a:r>
            <a:r>
              <a:rPr lang="en-US" dirty="0" smtClean="0"/>
              <a:t> titrate by 0.1 mcg/kg/</a:t>
            </a:r>
            <a:r>
              <a:rPr lang="en-US" dirty="0" err="1" smtClean="0"/>
              <a:t>hr</a:t>
            </a:r>
            <a:r>
              <a:rPr lang="en-US" dirty="0" smtClean="0"/>
              <a:t> every 5 minutes to achieve sedation goal (MAX duration 24 hours)</a:t>
            </a:r>
          </a:p>
          <a:p>
            <a:pPr lvl="1" eaLnBrk="1" hangingPunct="1"/>
            <a:r>
              <a:rPr lang="en-US" dirty="0" smtClean="0"/>
              <a:t>Study dosage: continuous infusion rates 0.2-1.5 mcg/kg/</a:t>
            </a:r>
            <a:r>
              <a:rPr lang="en-US" dirty="0" err="1" smtClean="0"/>
              <a:t>hr</a:t>
            </a:r>
            <a:endParaRPr lang="en-US" dirty="0" smtClean="0"/>
          </a:p>
          <a:p>
            <a:pPr lvl="1" eaLnBrk="1" hangingPunct="1"/>
            <a:r>
              <a:rPr lang="en-US" dirty="0" smtClean="0"/>
              <a:t>No bolus orders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pPr eaLnBrk="1" fontAlgn="auto" hangingPunct="1">
              <a:spcAft>
                <a:spcPts val="0"/>
              </a:spcAft>
              <a:defRPr/>
            </a:pPr>
            <a:r>
              <a:rPr lang="en-US" dirty="0" smtClean="0"/>
              <a:t>Benzodiazepines	</a:t>
            </a:r>
            <a:endParaRPr lang="en-US" dirty="0"/>
          </a:p>
        </p:txBody>
      </p:sp>
      <p:sp>
        <p:nvSpPr>
          <p:cNvPr id="34818" name="Content Placeholder 2"/>
          <p:cNvSpPr>
            <a:spLocks noGrp="1"/>
          </p:cNvSpPr>
          <p:nvPr>
            <p:ph sz="quarter" idx="1"/>
          </p:nvPr>
        </p:nvSpPr>
        <p:spPr>
          <a:xfrm>
            <a:off x="457200" y="1600200"/>
            <a:ext cx="7848600" cy="4648200"/>
          </a:xfrm>
        </p:spPr>
        <p:txBody>
          <a:bodyPr/>
          <a:lstStyle/>
          <a:p>
            <a:pPr eaLnBrk="1" hangingPunct="1"/>
            <a:r>
              <a:rPr lang="en-US" sz="1800" dirty="0" smtClean="0"/>
              <a:t>Midazolam (Versed®) Lorazepam (Ativan®) Diazepam (Valium®)</a:t>
            </a:r>
          </a:p>
          <a:p>
            <a:pPr eaLnBrk="1" hangingPunct="1"/>
            <a:r>
              <a:rPr lang="en-US" dirty="0" smtClean="0"/>
              <a:t>MOA: Bind to GABA neuronal receptors in CNS </a:t>
            </a:r>
            <a:r>
              <a:rPr lang="en-US" dirty="0" smtClean="0">
                <a:sym typeface="Wingdings" panose="05000000000000000000" pitchFamily="2" charset="2"/>
              </a:rPr>
              <a:t> anxiolytic, amnestic, sedating, hypnotic and anticonvulsant effects</a:t>
            </a:r>
          </a:p>
          <a:p>
            <a:pPr lvl="1" eaLnBrk="1" hangingPunct="1"/>
            <a:r>
              <a:rPr lang="en-US" dirty="0" smtClean="0">
                <a:sym typeface="Wingdings" panose="05000000000000000000" pitchFamily="2" charset="2"/>
              </a:rPr>
              <a:t>NO analgesic effects</a:t>
            </a:r>
          </a:p>
          <a:p>
            <a:pPr eaLnBrk="1" hangingPunct="1"/>
            <a:r>
              <a:rPr lang="en-US" dirty="0" smtClean="0"/>
              <a:t>PK: </a:t>
            </a:r>
          </a:p>
          <a:p>
            <a:pPr lvl="1" eaLnBrk="1" hangingPunct="1"/>
            <a:r>
              <a:rPr lang="en-US" dirty="0" smtClean="0"/>
              <a:t>Metabolized in liver</a:t>
            </a:r>
          </a:p>
          <a:p>
            <a:pPr lvl="1" eaLnBrk="1" hangingPunct="1"/>
            <a:r>
              <a:rPr lang="en-US" dirty="0" smtClean="0"/>
              <a:t>Most have active metabolites, except lorazepam and </a:t>
            </a:r>
            <a:r>
              <a:rPr lang="en-US" dirty="0" err="1" smtClean="0"/>
              <a:t>oxazepam</a:t>
            </a: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Benzodiazepines</a:t>
            </a:r>
          </a:p>
        </p:txBody>
      </p:sp>
      <p:sp>
        <p:nvSpPr>
          <p:cNvPr id="3" name="Content Placeholder 2"/>
          <p:cNvSpPr>
            <a:spLocks noGrp="1"/>
          </p:cNvSpPr>
          <p:nvPr>
            <p:ph sz="quarter" idx="1"/>
          </p:nvPr>
        </p:nvSpPr>
        <p:spPr>
          <a:xfrm>
            <a:off x="457200" y="1600200"/>
            <a:ext cx="7772400" cy="4873752"/>
          </a:xfrm>
        </p:spPr>
        <p:txBody>
          <a:bodyPr/>
          <a:lstStyle/>
          <a:p>
            <a:pPr eaLnBrk="1" hangingPunct="1"/>
            <a:r>
              <a:rPr lang="en-US" sz="1800" dirty="0"/>
              <a:t>Midazolam (Versed®) Lorazepam (Ativan®) Diazepam (Valium®)</a:t>
            </a:r>
          </a:p>
          <a:p>
            <a:pPr eaLnBrk="1" hangingPunct="1"/>
            <a:r>
              <a:rPr lang="en-US" dirty="0" smtClean="0"/>
              <a:t>Side </a:t>
            </a:r>
            <a:r>
              <a:rPr lang="en-US" dirty="0"/>
              <a:t>effects: </a:t>
            </a:r>
          </a:p>
          <a:p>
            <a:pPr lvl="1" eaLnBrk="1" hangingPunct="1"/>
            <a:r>
              <a:rPr lang="en-US" dirty="0"/>
              <a:t>Hemodynamic – hypotension</a:t>
            </a:r>
          </a:p>
          <a:p>
            <a:pPr lvl="1" eaLnBrk="1" hangingPunct="1"/>
            <a:r>
              <a:rPr lang="en-US" dirty="0"/>
              <a:t>Respiratory depression </a:t>
            </a:r>
          </a:p>
          <a:p>
            <a:pPr eaLnBrk="1" hangingPunct="1"/>
            <a:r>
              <a:rPr lang="en-US" dirty="0"/>
              <a:t>Dosing </a:t>
            </a:r>
          </a:p>
          <a:p>
            <a:pPr lvl="1" eaLnBrk="1" hangingPunct="1"/>
            <a:r>
              <a:rPr lang="en-US" dirty="0"/>
              <a:t>NO MAX limit</a:t>
            </a:r>
          </a:p>
          <a:p>
            <a:pPr lvl="1" eaLnBrk="1" hangingPunct="1"/>
            <a:r>
              <a:rPr lang="en-US" dirty="0"/>
              <a:t>See chart </a:t>
            </a:r>
          </a:p>
          <a:p>
            <a:endParaRPr lang="en-US" dirty="0"/>
          </a:p>
        </p:txBody>
      </p:sp>
    </p:spTree>
    <p:extLst>
      <p:ext uri="{BB962C8B-B14F-4D97-AF65-F5344CB8AC3E}">
        <p14:creationId xmlns:p14="http://schemas.microsoft.com/office/powerpoint/2010/main" val="679121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Benzodiazepines	</a:t>
            </a:r>
          </a:p>
        </p:txBody>
      </p:sp>
      <p:graphicFrame>
        <p:nvGraphicFramePr>
          <p:cNvPr id="3" name="Content Placeholder 2"/>
          <p:cNvGraphicFramePr>
            <a:graphicFrameLocks noGrp="1"/>
          </p:cNvGraphicFramePr>
          <p:nvPr>
            <p:ph sz="quarter" idx="1"/>
            <p:extLst>
              <p:ext uri="{D42A27DB-BD31-4B8C-83A1-F6EECF244321}">
                <p14:modId xmlns:p14="http://schemas.microsoft.com/office/powerpoint/2010/main" val="3010393078"/>
              </p:ext>
            </p:extLst>
          </p:nvPr>
        </p:nvGraphicFramePr>
        <p:xfrm>
          <a:off x="457200" y="1600200"/>
          <a:ext cx="7467601" cy="4389120"/>
        </p:xfrm>
        <a:graphic>
          <a:graphicData uri="http://schemas.openxmlformats.org/drawingml/2006/table">
            <a:tbl>
              <a:tblPr firstRow="1" bandRow="1">
                <a:tableStyleId>{5C22544A-7EE6-4342-B048-85BDC9FD1C3A}</a:tableStyleId>
              </a:tblPr>
              <a:tblGrid>
                <a:gridCol w="1117290"/>
                <a:gridCol w="787710"/>
                <a:gridCol w="533400"/>
                <a:gridCol w="533400"/>
                <a:gridCol w="762000"/>
                <a:gridCol w="1852650"/>
                <a:gridCol w="1881151"/>
              </a:tblGrid>
              <a:tr h="370840">
                <a:tc>
                  <a:txBody>
                    <a:bodyPr/>
                    <a:lstStyle/>
                    <a:p>
                      <a:r>
                        <a:rPr lang="en-US" sz="1200" dirty="0" smtClean="0"/>
                        <a:t>Medication</a:t>
                      </a:r>
                      <a:endParaRPr lang="en-US" sz="1200" dirty="0"/>
                    </a:p>
                  </a:txBody>
                  <a:tcPr/>
                </a:tc>
                <a:tc>
                  <a:txBody>
                    <a:bodyPr/>
                    <a:lstStyle/>
                    <a:p>
                      <a:r>
                        <a:rPr lang="en-US" sz="1200" dirty="0" smtClean="0"/>
                        <a:t>Type BZD</a:t>
                      </a:r>
                      <a:endParaRPr lang="en-US" sz="1200" dirty="0"/>
                    </a:p>
                  </a:txBody>
                  <a:tcPr/>
                </a:tc>
                <a:tc>
                  <a:txBody>
                    <a:bodyPr/>
                    <a:lstStyle/>
                    <a:p>
                      <a:r>
                        <a:rPr lang="en-US" sz="1200" dirty="0" smtClean="0"/>
                        <a:t>Onset (IV) min</a:t>
                      </a:r>
                      <a:endParaRPr lang="en-US" sz="1200" dirty="0"/>
                    </a:p>
                  </a:txBody>
                  <a:tcPr/>
                </a:tc>
                <a:tc>
                  <a:txBody>
                    <a:bodyPr/>
                    <a:lstStyle/>
                    <a:p>
                      <a:r>
                        <a:rPr lang="en-US" sz="1200" dirty="0" smtClean="0"/>
                        <a:t>T</a:t>
                      </a:r>
                      <a:r>
                        <a:rPr lang="en-US" sz="1200" baseline="-25000" dirty="0" smtClean="0"/>
                        <a:t>1/2</a:t>
                      </a:r>
                      <a:endParaRPr lang="en-US" sz="1200" baseline="-25000" dirty="0"/>
                    </a:p>
                  </a:txBody>
                  <a:tcPr/>
                </a:tc>
                <a:tc>
                  <a:txBody>
                    <a:bodyPr/>
                    <a:lstStyle/>
                    <a:p>
                      <a:r>
                        <a:rPr lang="en-US" sz="1200" dirty="0" smtClean="0"/>
                        <a:t>Active Metabolites</a:t>
                      </a:r>
                      <a:endParaRPr lang="en-US" sz="1200" dirty="0"/>
                    </a:p>
                  </a:txBody>
                  <a:tcPr/>
                </a:tc>
                <a:tc>
                  <a:txBody>
                    <a:bodyPr/>
                    <a:lstStyle/>
                    <a:p>
                      <a:r>
                        <a:rPr lang="en-US" sz="1200" dirty="0" smtClean="0"/>
                        <a:t>Dosing</a:t>
                      </a:r>
                      <a:endParaRPr lang="en-US" sz="1200" dirty="0"/>
                    </a:p>
                  </a:txBody>
                  <a:tcPr/>
                </a:tc>
                <a:tc>
                  <a:txBody>
                    <a:bodyPr/>
                    <a:lstStyle/>
                    <a:p>
                      <a:r>
                        <a:rPr lang="en-US" sz="1200" dirty="0" smtClean="0"/>
                        <a:t>Misc. Information</a:t>
                      </a:r>
                      <a:endParaRPr lang="en-US" sz="1200" dirty="0"/>
                    </a:p>
                  </a:txBody>
                  <a:tcPr/>
                </a:tc>
              </a:tr>
              <a:tr h="370840">
                <a:tc>
                  <a:txBody>
                    <a:bodyPr/>
                    <a:lstStyle/>
                    <a:p>
                      <a:r>
                        <a:rPr lang="en-US" sz="1200" dirty="0" smtClean="0"/>
                        <a:t>Diazepam</a:t>
                      </a:r>
                      <a:endParaRPr lang="en-US" sz="1200" dirty="0"/>
                    </a:p>
                  </a:txBody>
                  <a:tcPr/>
                </a:tc>
                <a:tc>
                  <a:txBody>
                    <a:bodyPr/>
                    <a:lstStyle/>
                    <a:p>
                      <a:r>
                        <a:rPr lang="en-US" sz="1200" dirty="0" smtClean="0"/>
                        <a:t>Long</a:t>
                      </a:r>
                      <a:endParaRPr lang="en-US" sz="1200" dirty="0"/>
                    </a:p>
                  </a:txBody>
                  <a:tcPr/>
                </a:tc>
                <a:tc>
                  <a:txBody>
                    <a:bodyPr/>
                    <a:lstStyle/>
                    <a:p>
                      <a:r>
                        <a:rPr lang="en-US" sz="1200" dirty="0" smtClean="0"/>
                        <a:t>2-5</a:t>
                      </a:r>
                    </a:p>
                    <a:p>
                      <a:r>
                        <a:rPr lang="en-US" sz="1200" dirty="0" smtClean="0"/>
                        <a:t>min</a:t>
                      </a:r>
                      <a:endParaRPr lang="en-US" sz="1200" dirty="0"/>
                    </a:p>
                  </a:txBody>
                  <a:tcPr/>
                </a:tc>
                <a:tc>
                  <a:txBody>
                    <a:bodyPr/>
                    <a:lstStyle/>
                    <a:p>
                      <a:r>
                        <a:rPr lang="en-US" sz="1200" dirty="0" smtClean="0"/>
                        <a:t>20-120</a:t>
                      </a:r>
                      <a:r>
                        <a:rPr lang="en-US" sz="1200" baseline="0" dirty="0" smtClean="0"/>
                        <a:t> </a:t>
                      </a:r>
                      <a:r>
                        <a:rPr lang="en-US" sz="1200" baseline="0" dirty="0" err="1" smtClean="0"/>
                        <a:t>hr</a:t>
                      </a:r>
                      <a:endParaRPr lang="en-US" sz="1200" dirty="0"/>
                    </a:p>
                  </a:txBody>
                  <a:tcPr/>
                </a:tc>
                <a:tc>
                  <a:txBody>
                    <a:bodyPr/>
                    <a:lstStyle/>
                    <a:p>
                      <a:r>
                        <a:rPr lang="en-US" sz="1200" dirty="0" smtClean="0"/>
                        <a:t>Yes</a:t>
                      </a:r>
                      <a:endParaRPr lang="en-US" sz="1200" dirty="0"/>
                    </a:p>
                  </a:txBody>
                  <a:tcPr/>
                </a:tc>
                <a:tc>
                  <a:txBody>
                    <a:bodyPr/>
                    <a:lstStyle/>
                    <a:p>
                      <a:r>
                        <a:rPr lang="en-US" sz="1200" dirty="0" smtClean="0"/>
                        <a:t>BOLUS</a:t>
                      </a:r>
                      <a:r>
                        <a:rPr lang="en-US" sz="1200" baseline="0" dirty="0" smtClean="0"/>
                        <a:t> ONLY</a:t>
                      </a:r>
                      <a:r>
                        <a:rPr lang="en-US" sz="1200" dirty="0" smtClean="0"/>
                        <a:t>, NO continuous infusion</a:t>
                      </a:r>
                      <a:endParaRPr lang="en-US" sz="1200" dirty="0"/>
                    </a:p>
                  </a:txBody>
                  <a:tcPr/>
                </a:tc>
                <a:tc>
                  <a:txBody>
                    <a:bodyPr/>
                    <a:lstStyle/>
                    <a:p>
                      <a:r>
                        <a:rPr lang="en-US" sz="1200" dirty="0" smtClean="0"/>
                        <a:t>Lipophilic</a:t>
                      </a:r>
                      <a:r>
                        <a:rPr lang="en-US" sz="1200" baseline="0" dirty="0" smtClean="0"/>
                        <a:t> – rapidly crosses BBB</a:t>
                      </a:r>
                    </a:p>
                    <a:p>
                      <a:r>
                        <a:rPr lang="en-US" sz="1200" dirty="0" smtClean="0"/>
                        <a:t>Long T1/2</a:t>
                      </a:r>
                    </a:p>
                    <a:p>
                      <a:r>
                        <a:rPr lang="en-US" sz="1200" dirty="0" smtClean="0"/>
                        <a:t>DOC:</a:t>
                      </a:r>
                      <a:r>
                        <a:rPr lang="en-US" sz="1200" baseline="0" dirty="0" smtClean="0"/>
                        <a:t> </a:t>
                      </a:r>
                      <a:r>
                        <a:rPr lang="en-US" sz="1200" dirty="0" smtClean="0"/>
                        <a:t>ETOH withdrawal</a:t>
                      </a:r>
                      <a:endParaRPr lang="en-US" sz="1200" dirty="0"/>
                    </a:p>
                  </a:txBody>
                  <a:tcPr/>
                </a:tc>
              </a:tr>
              <a:tr h="370840">
                <a:tc>
                  <a:txBody>
                    <a:bodyPr/>
                    <a:lstStyle/>
                    <a:p>
                      <a:r>
                        <a:rPr lang="en-US" sz="1200" dirty="0" smtClean="0"/>
                        <a:t>Lorazepam</a:t>
                      </a:r>
                      <a:endParaRPr lang="en-US" sz="1200" dirty="0"/>
                    </a:p>
                  </a:txBody>
                  <a:tcPr/>
                </a:tc>
                <a:tc>
                  <a:txBody>
                    <a:bodyPr/>
                    <a:lstStyle/>
                    <a:p>
                      <a:r>
                        <a:rPr lang="en-US" sz="1200" dirty="0" smtClean="0"/>
                        <a:t>Inter-mediate</a:t>
                      </a:r>
                      <a:endParaRPr lang="en-US" sz="1200" dirty="0"/>
                    </a:p>
                  </a:txBody>
                  <a:tcPr/>
                </a:tc>
                <a:tc>
                  <a:txBody>
                    <a:bodyPr/>
                    <a:lstStyle/>
                    <a:p>
                      <a:r>
                        <a:rPr lang="en-US" sz="1200" dirty="0" smtClean="0"/>
                        <a:t>15-20 min</a:t>
                      </a:r>
                      <a:endParaRPr lang="en-US" sz="1200" dirty="0"/>
                    </a:p>
                  </a:txBody>
                  <a:tcPr/>
                </a:tc>
                <a:tc>
                  <a:txBody>
                    <a:bodyPr/>
                    <a:lstStyle/>
                    <a:p>
                      <a:r>
                        <a:rPr lang="en-US" sz="1200" dirty="0" smtClean="0"/>
                        <a:t>8-15 </a:t>
                      </a:r>
                      <a:r>
                        <a:rPr lang="en-US" sz="1200" dirty="0" err="1" smtClean="0"/>
                        <a:t>hr</a:t>
                      </a:r>
                      <a:endParaRPr lang="en-US" sz="1200" dirty="0"/>
                    </a:p>
                  </a:txBody>
                  <a:tcPr/>
                </a:tc>
                <a:tc>
                  <a:txBody>
                    <a:bodyPr/>
                    <a:lstStyle/>
                    <a:p>
                      <a:r>
                        <a:rPr lang="en-US" sz="1200" dirty="0" smtClean="0"/>
                        <a:t>None</a:t>
                      </a:r>
                      <a:endParaRPr lang="en-US" sz="1200" dirty="0"/>
                    </a:p>
                  </a:txBody>
                  <a:tcPr/>
                </a:tc>
                <a:tc>
                  <a:txBody>
                    <a:bodyPr/>
                    <a:lstStyle/>
                    <a:p>
                      <a:r>
                        <a:rPr lang="en-US" sz="1200" dirty="0" smtClean="0"/>
                        <a:t>Bolus only</a:t>
                      </a:r>
                    </a:p>
                    <a:p>
                      <a:r>
                        <a:rPr lang="en-US" sz="1200" dirty="0" smtClean="0"/>
                        <a:t>**</a:t>
                      </a:r>
                      <a:r>
                        <a:rPr lang="en-US" sz="1200" baseline="0" dirty="0" smtClean="0"/>
                        <a:t> </a:t>
                      </a:r>
                      <a:r>
                        <a:rPr lang="en-US" sz="1200" baseline="0" dirty="0" err="1" smtClean="0"/>
                        <a:t>Cont</a:t>
                      </a:r>
                      <a:r>
                        <a:rPr lang="en-US" sz="1200" baseline="0" dirty="0" smtClean="0"/>
                        <a:t> Infusion - </a:t>
                      </a:r>
                      <a:endParaRPr lang="en-US" sz="1200" dirty="0" smtClean="0"/>
                    </a:p>
                    <a:p>
                      <a:r>
                        <a:rPr lang="en-US" sz="1200" dirty="0" smtClean="0"/>
                        <a:t>Avoid </a:t>
                      </a:r>
                      <a:r>
                        <a:rPr lang="en-US" sz="1200" dirty="0" err="1" smtClean="0"/>
                        <a:t>cont</a:t>
                      </a:r>
                      <a:r>
                        <a:rPr lang="en-US" sz="1200" dirty="0" smtClean="0"/>
                        <a:t> infusion due to propylene</a:t>
                      </a:r>
                      <a:r>
                        <a:rPr lang="en-US" sz="1200" baseline="0" dirty="0" smtClean="0"/>
                        <a:t> glycol IV solution, possibly ok if use 1-6 mg/</a:t>
                      </a:r>
                      <a:r>
                        <a:rPr lang="en-US" sz="1200" baseline="0" dirty="0" err="1" smtClean="0"/>
                        <a:t>hr</a:t>
                      </a:r>
                      <a:r>
                        <a:rPr lang="en-US" sz="1200" baseline="0" dirty="0" smtClean="0"/>
                        <a:t> </a:t>
                      </a:r>
                      <a:endParaRPr lang="en-US" sz="1200" dirty="0"/>
                    </a:p>
                  </a:txBody>
                  <a:tcPr/>
                </a:tc>
                <a:tc>
                  <a:txBody>
                    <a:bodyPr/>
                    <a:lstStyle/>
                    <a:p>
                      <a:r>
                        <a:rPr lang="en-US" sz="1200" dirty="0" smtClean="0"/>
                        <a:t>Longer duration</a:t>
                      </a:r>
                      <a:r>
                        <a:rPr lang="en-US" sz="1200" baseline="0" dirty="0" smtClean="0"/>
                        <a:t> action, no risk accumulating metabolites </a:t>
                      </a:r>
                      <a:endParaRPr lang="en-US" sz="1200" dirty="0"/>
                    </a:p>
                  </a:txBody>
                  <a:tcPr/>
                </a:tc>
              </a:tr>
              <a:tr h="370840">
                <a:tc>
                  <a:txBody>
                    <a:bodyPr/>
                    <a:lstStyle/>
                    <a:p>
                      <a:r>
                        <a:rPr lang="en-US" sz="1200" dirty="0" smtClean="0"/>
                        <a:t>Midazolam</a:t>
                      </a:r>
                      <a:endParaRPr lang="en-US" sz="1200" dirty="0"/>
                    </a:p>
                  </a:txBody>
                  <a:tcPr/>
                </a:tc>
                <a:tc>
                  <a:txBody>
                    <a:bodyPr/>
                    <a:lstStyle/>
                    <a:p>
                      <a:r>
                        <a:rPr lang="en-US" sz="1200" dirty="0" smtClean="0"/>
                        <a:t>Short</a:t>
                      </a:r>
                      <a:endParaRPr lang="en-US" sz="1200" dirty="0"/>
                    </a:p>
                  </a:txBody>
                  <a:tcPr/>
                </a:tc>
                <a:tc>
                  <a:txBody>
                    <a:bodyPr/>
                    <a:lstStyle/>
                    <a:p>
                      <a:r>
                        <a:rPr lang="en-US" sz="1200" dirty="0" smtClean="0"/>
                        <a:t>2-5 min</a:t>
                      </a:r>
                      <a:endParaRPr lang="en-US" sz="1200" dirty="0"/>
                    </a:p>
                  </a:txBody>
                  <a:tcPr/>
                </a:tc>
                <a:tc>
                  <a:txBody>
                    <a:bodyPr/>
                    <a:lstStyle/>
                    <a:p>
                      <a:r>
                        <a:rPr lang="en-US" sz="1200" dirty="0" smtClean="0"/>
                        <a:t>3-11</a:t>
                      </a:r>
                      <a:r>
                        <a:rPr lang="en-US" sz="1200" baseline="0" dirty="0" smtClean="0"/>
                        <a:t> </a:t>
                      </a:r>
                      <a:r>
                        <a:rPr lang="en-US" sz="1200" baseline="0" dirty="0" err="1" smtClean="0"/>
                        <a:t>hr</a:t>
                      </a:r>
                      <a:r>
                        <a:rPr lang="en-US" sz="1200" baseline="0" dirty="0" smtClean="0"/>
                        <a:t> </a:t>
                      </a:r>
                      <a:endParaRPr lang="en-US" sz="1200" dirty="0"/>
                    </a:p>
                  </a:txBody>
                  <a:tcPr/>
                </a:tc>
                <a:tc>
                  <a:txBody>
                    <a:bodyPr/>
                    <a:lstStyle/>
                    <a:p>
                      <a:r>
                        <a:rPr lang="en-US" sz="1200" dirty="0" smtClean="0"/>
                        <a:t>Yes </a:t>
                      </a:r>
                      <a:endParaRPr lang="en-US" sz="1200" dirty="0"/>
                    </a:p>
                  </a:txBody>
                  <a:tcPr/>
                </a:tc>
                <a:tc>
                  <a:txBody>
                    <a:bodyPr/>
                    <a:lstStyle/>
                    <a:p>
                      <a:r>
                        <a:rPr lang="en-US" sz="1200" dirty="0" smtClean="0"/>
                        <a:t>Bolus</a:t>
                      </a:r>
                      <a:r>
                        <a:rPr lang="en-US" sz="1200" baseline="0" dirty="0" smtClean="0"/>
                        <a:t> and infusion </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Lipophilic</a:t>
                      </a:r>
                      <a:r>
                        <a:rPr lang="en-US" sz="1200" baseline="0" dirty="0" smtClean="0"/>
                        <a:t> – rapidly crosses BBB</a:t>
                      </a:r>
                    </a:p>
                    <a:p>
                      <a:r>
                        <a:rPr lang="en-US" sz="1200" dirty="0" smtClean="0"/>
                        <a:t>Short duration</a:t>
                      </a:r>
                      <a:r>
                        <a:rPr lang="en-US" sz="1200" baseline="0" dirty="0" smtClean="0"/>
                        <a:t> parent compound -</a:t>
                      </a:r>
                      <a:r>
                        <a:rPr lang="en-US" sz="1200" dirty="0" smtClean="0"/>
                        <a:t> metabolites</a:t>
                      </a:r>
                      <a:r>
                        <a:rPr lang="en-US" sz="1200" baseline="0" dirty="0" smtClean="0"/>
                        <a:t> long T1/2 – risk of accumulation with long term use</a:t>
                      </a:r>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295400"/>
            <a:ext cx="6172200" cy="1752600"/>
          </a:xfrm>
        </p:spPr>
        <p:txBody>
          <a:bodyPr/>
          <a:lstStyle/>
          <a:p>
            <a:pPr algn="ctr"/>
            <a:r>
              <a:rPr lang="en-US" sz="5500" dirty="0" smtClean="0"/>
              <a:t>KETAMINE</a:t>
            </a:r>
            <a:r>
              <a:rPr lang="en-US" dirty="0" smtClean="0"/>
              <a:t>	</a:t>
            </a:r>
            <a:endParaRPr lang="en-US" dirty="0"/>
          </a:p>
        </p:txBody>
      </p:sp>
      <p:sp>
        <p:nvSpPr>
          <p:cNvPr id="3" name="Text Placeholder 2"/>
          <p:cNvSpPr>
            <a:spLocks noGrp="1"/>
          </p:cNvSpPr>
          <p:nvPr>
            <p:ph type="body" idx="1"/>
          </p:nvPr>
        </p:nvSpPr>
        <p:spPr>
          <a:xfrm>
            <a:off x="2286000" y="3886200"/>
            <a:ext cx="6172200" cy="2495550"/>
          </a:xfrm>
        </p:spPr>
        <p:txBody>
          <a:bodyPr/>
          <a:lstStyle/>
          <a:p>
            <a:pPr algn="ctr"/>
            <a:r>
              <a:rPr lang="en-US" sz="4000" dirty="0" smtClean="0"/>
              <a:t> Special K</a:t>
            </a:r>
          </a:p>
          <a:p>
            <a:pPr algn="ctr"/>
            <a:r>
              <a:rPr lang="en-US" sz="4000" dirty="0" smtClean="0"/>
              <a:t> </a:t>
            </a:r>
            <a:endParaRPr lang="en-US" sz="4000" dirty="0"/>
          </a:p>
        </p:txBody>
      </p:sp>
    </p:spTree>
    <p:extLst>
      <p:ext uri="{BB962C8B-B14F-4D97-AF65-F5344CB8AC3E}">
        <p14:creationId xmlns:p14="http://schemas.microsoft.com/office/powerpoint/2010/main" val="11450776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639762"/>
          </a:xfrm>
        </p:spPr>
        <p:txBody>
          <a:bodyPr/>
          <a:lstStyle/>
          <a:p>
            <a:r>
              <a:rPr lang="en-US" dirty="0" smtClean="0"/>
              <a:t>Ketamine – History</a:t>
            </a:r>
            <a:r>
              <a:rPr lang="en-US" baseline="30000" dirty="0" smtClean="0"/>
              <a:t>5</a:t>
            </a:r>
            <a:r>
              <a:rPr lang="en-US" dirty="0" smtClean="0"/>
              <a:t>		</a:t>
            </a:r>
            <a:endParaRPr lang="en-US" dirty="0"/>
          </a:p>
        </p:txBody>
      </p:sp>
      <p:sp>
        <p:nvSpPr>
          <p:cNvPr id="5" name="Content Placeholder 4"/>
          <p:cNvSpPr>
            <a:spLocks noGrp="1"/>
          </p:cNvSpPr>
          <p:nvPr>
            <p:ph sz="quarter" idx="1"/>
          </p:nvPr>
        </p:nvSpPr>
        <p:spPr>
          <a:xfrm>
            <a:off x="457200" y="990600"/>
            <a:ext cx="7772400" cy="5483352"/>
          </a:xfrm>
        </p:spPr>
        <p:txBody>
          <a:bodyPr/>
          <a:lstStyle/>
          <a:p>
            <a:r>
              <a:rPr lang="en-US" dirty="0" smtClean="0"/>
              <a:t>1959 – developed phencyclidines (PCP)</a:t>
            </a:r>
          </a:p>
          <a:p>
            <a:r>
              <a:rPr lang="en-US" dirty="0" smtClean="0"/>
              <a:t>1962 – ketamine developed by Calvin Stevens of Parke-Davis Co.  </a:t>
            </a:r>
          </a:p>
          <a:p>
            <a:pPr lvl="1"/>
            <a:r>
              <a:rPr lang="en-US" dirty="0" smtClean="0"/>
              <a:t>Fewer side effect compared to PCP</a:t>
            </a:r>
          </a:p>
          <a:p>
            <a:r>
              <a:rPr lang="en-US" dirty="0" smtClean="0"/>
              <a:t>1970 – Introduced into clinical practice</a:t>
            </a:r>
          </a:p>
          <a:p>
            <a:pPr lvl="1"/>
            <a:r>
              <a:rPr lang="en-US" dirty="0" smtClean="0"/>
              <a:t>“Unique drug” – Dissociative anesthetic</a:t>
            </a:r>
          </a:p>
          <a:p>
            <a:pPr lvl="2"/>
            <a:r>
              <a:rPr lang="en-US" dirty="0"/>
              <a:t> </a:t>
            </a:r>
            <a:r>
              <a:rPr lang="en-US" sz="1900" dirty="0" smtClean="0"/>
              <a:t>Dose dependent CNS depression that leads to dissociative state, characterized by profound analgesia and amnesia but not necessarily loss of consciousness</a:t>
            </a:r>
            <a:r>
              <a:rPr lang="en-US" sz="1900" baseline="30000" dirty="0" smtClean="0"/>
              <a:t>6</a:t>
            </a:r>
          </a:p>
          <a:p>
            <a:r>
              <a:rPr lang="en-US" dirty="0" smtClean="0"/>
              <a:t>1970 – Used during Vietnam war and street abuse </a:t>
            </a:r>
          </a:p>
          <a:p>
            <a:r>
              <a:rPr lang="en-US" dirty="0" smtClean="0"/>
              <a:t>1990 – reemergence ER populations</a:t>
            </a:r>
          </a:p>
          <a:p>
            <a:r>
              <a:rPr lang="en-US" dirty="0" smtClean="0"/>
              <a:t>2000s – increasing use – ICU, chronic pain, seizures, depression, PTSD</a:t>
            </a:r>
          </a:p>
          <a:p>
            <a:endParaRPr lang="en-US"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0"/>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1802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96962"/>
          </a:xfrm>
        </p:spPr>
        <p:txBody>
          <a:bodyPr/>
          <a:lstStyle/>
          <a:p>
            <a:r>
              <a:rPr lang="en-US" dirty="0" smtClean="0"/>
              <a:t>Ketamine pharmacology</a:t>
            </a:r>
            <a:r>
              <a:rPr lang="en-US" baseline="30000" dirty="0" smtClean="0"/>
              <a:t>5,6</a:t>
            </a:r>
            <a:r>
              <a:rPr lang="en-US" dirty="0" smtClean="0"/>
              <a:t>	</a:t>
            </a:r>
            <a:endParaRPr lang="en-US" dirty="0"/>
          </a:p>
        </p:txBody>
      </p:sp>
      <p:sp>
        <p:nvSpPr>
          <p:cNvPr id="3" name="Content Placeholder 2"/>
          <p:cNvSpPr>
            <a:spLocks noGrp="1"/>
          </p:cNvSpPr>
          <p:nvPr>
            <p:ph sz="quarter" idx="1"/>
          </p:nvPr>
        </p:nvSpPr>
        <p:spPr>
          <a:xfrm>
            <a:off x="457200" y="1524000"/>
            <a:ext cx="7467600" cy="4949952"/>
          </a:xfrm>
        </p:spPr>
        <p:txBody>
          <a:bodyPr/>
          <a:lstStyle/>
          <a:p>
            <a:r>
              <a:rPr lang="en-US" dirty="0" smtClean="0"/>
              <a:t>Phencyclidine (PCP) derivative</a:t>
            </a:r>
          </a:p>
          <a:p>
            <a:r>
              <a:rPr lang="en-US" dirty="0" smtClean="0"/>
              <a:t>FDA – general anesthetic</a:t>
            </a:r>
          </a:p>
          <a:p>
            <a:r>
              <a:rPr lang="en-US" dirty="0" smtClean="0"/>
              <a:t>Schedule III controlled substance</a:t>
            </a:r>
          </a:p>
          <a:p>
            <a:r>
              <a:rPr lang="en-US" dirty="0" smtClean="0"/>
              <a:t>Isomers (R(-)/S(+)) – S isomer “preferred?” 3-4x anesthetic potency</a:t>
            </a:r>
          </a:p>
          <a:p>
            <a:pPr lvl="1"/>
            <a:r>
              <a:rPr lang="en-US" dirty="0" smtClean="0"/>
              <a:t>NMDA receptor antagonist that blocks glutamate</a:t>
            </a:r>
          </a:p>
          <a:p>
            <a:pPr lvl="1"/>
            <a:r>
              <a:rPr lang="en-US" dirty="0" smtClean="0"/>
              <a:t>Opioid Receptors</a:t>
            </a:r>
          </a:p>
          <a:p>
            <a:pPr lvl="2"/>
            <a:r>
              <a:rPr lang="en-US" dirty="0" smtClean="0"/>
              <a:t> µ &gt; κ &gt; </a:t>
            </a:r>
            <a:r>
              <a:rPr lang="el-GR" dirty="0" smtClean="0"/>
              <a:t>δ</a:t>
            </a:r>
            <a:r>
              <a:rPr lang="en-US" dirty="0" smtClean="0"/>
              <a:t> (recent studies more κ binding)</a:t>
            </a:r>
          </a:p>
          <a:p>
            <a:pPr lvl="2"/>
            <a:r>
              <a:rPr lang="en-US" dirty="0"/>
              <a:t> </a:t>
            </a:r>
            <a:r>
              <a:rPr lang="en-US" dirty="0" smtClean="0"/>
              <a:t>S(+) 2-4x more potent on </a:t>
            </a:r>
            <a:r>
              <a:rPr lang="en-US" dirty="0"/>
              <a:t>µ </a:t>
            </a:r>
            <a:r>
              <a:rPr lang="en-US" dirty="0" smtClean="0"/>
              <a:t>and κ </a:t>
            </a:r>
          </a:p>
          <a:p>
            <a:pPr lvl="2"/>
            <a:r>
              <a:rPr lang="en-US" dirty="0"/>
              <a:t> </a:t>
            </a:r>
            <a:r>
              <a:rPr lang="en-US" dirty="0" smtClean="0"/>
              <a:t>κ- agonist NOT reversible by naloxone</a:t>
            </a:r>
          </a:p>
          <a:p>
            <a:pPr lvl="1"/>
            <a:r>
              <a:rPr lang="en-US" dirty="0" smtClean="0"/>
              <a:t>Bronchodilation</a:t>
            </a:r>
          </a:p>
          <a:p>
            <a:pPr lvl="2"/>
            <a:r>
              <a:rPr lang="en-US" dirty="0"/>
              <a:t> </a:t>
            </a:r>
            <a:r>
              <a:rPr lang="en-US" dirty="0" smtClean="0"/>
              <a:t>R(-) more potent</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52400"/>
            <a:ext cx="2971800" cy="182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6988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Ketamine </a:t>
            </a:r>
            <a:r>
              <a:rPr lang="en-US" dirty="0" smtClean="0"/>
              <a:t>pharmacology</a:t>
            </a:r>
            <a:r>
              <a:rPr lang="en-US" baseline="30000" dirty="0" smtClean="0"/>
              <a:t>4,5,6,8</a:t>
            </a:r>
            <a:endParaRPr lang="en-US" dirty="0"/>
          </a:p>
        </p:txBody>
      </p:sp>
      <p:sp>
        <p:nvSpPr>
          <p:cNvPr id="3" name="Content Placeholder 2"/>
          <p:cNvSpPr>
            <a:spLocks noGrp="1"/>
          </p:cNvSpPr>
          <p:nvPr>
            <p:ph sz="quarter" idx="1"/>
          </p:nvPr>
        </p:nvSpPr>
        <p:spPr>
          <a:xfrm>
            <a:off x="457200" y="1692276"/>
            <a:ext cx="7467600" cy="4781676"/>
          </a:xfrm>
        </p:spPr>
        <p:txBody>
          <a:bodyPr/>
          <a:lstStyle/>
          <a:p>
            <a:r>
              <a:rPr lang="en-US" dirty="0" smtClean="0">
                <a:sym typeface="Wingdings" panose="05000000000000000000" pitchFamily="2" charset="2"/>
              </a:rPr>
              <a:t>Rapid onset minutes</a:t>
            </a:r>
          </a:p>
          <a:p>
            <a:pPr lvl="1"/>
            <a:r>
              <a:rPr lang="en-US" dirty="0" smtClean="0">
                <a:sym typeface="Wingdings" panose="05000000000000000000" pitchFamily="2" charset="2"/>
              </a:rPr>
              <a:t>Half-life </a:t>
            </a:r>
            <a:r>
              <a:rPr lang="en-US" dirty="0">
                <a:sym typeface="Wingdings" panose="05000000000000000000" pitchFamily="2" charset="2"/>
              </a:rPr>
              <a:t>(T</a:t>
            </a:r>
            <a:r>
              <a:rPr lang="en-US" baseline="-25000" dirty="0">
                <a:sym typeface="Wingdings" panose="05000000000000000000" pitchFamily="2" charset="2"/>
              </a:rPr>
              <a:t>1/2</a:t>
            </a:r>
            <a:r>
              <a:rPr lang="en-US" dirty="0" smtClean="0">
                <a:sym typeface="Wingdings" panose="05000000000000000000" pitchFamily="2" charset="2"/>
              </a:rPr>
              <a:t>) = 7-17 mins</a:t>
            </a:r>
          </a:p>
          <a:p>
            <a:pPr lvl="1"/>
            <a:r>
              <a:rPr lang="en-US" dirty="0" smtClean="0">
                <a:sym typeface="Wingdings" panose="05000000000000000000" pitchFamily="2" charset="2"/>
              </a:rPr>
              <a:t>Usually re-dose every 10mins if using for procedural sedation</a:t>
            </a:r>
          </a:p>
          <a:p>
            <a:r>
              <a:rPr lang="en-US" dirty="0" smtClean="0">
                <a:sym typeface="Wingdings" panose="05000000000000000000" pitchFamily="2" charset="2"/>
              </a:rPr>
              <a:t>Routes: </a:t>
            </a:r>
          </a:p>
          <a:p>
            <a:pPr lvl="1"/>
            <a:r>
              <a:rPr lang="en-US" dirty="0" smtClean="0">
                <a:sym typeface="Wingdings" panose="05000000000000000000" pitchFamily="2" charset="2"/>
              </a:rPr>
              <a:t>Bioavailability: </a:t>
            </a:r>
          </a:p>
          <a:p>
            <a:pPr lvl="2"/>
            <a:r>
              <a:rPr lang="en-US" dirty="0" smtClean="0">
                <a:sym typeface="Wingdings" panose="05000000000000000000" pitchFamily="2" charset="2"/>
              </a:rPr>
              <a:t> Oral 17%</a:t>
            </a:r>
          </a:p>
          <a:p>
            <a:pPr lvl="2"/>
            <a:r>
              <a:rPr lang="en-US" dirty="0" smtClean="0">
                <a:sym typeface="Wingdings" panose="05000000000000000000" pitchFamily="2" charset="2"/>
              </a:rPr>
              <a:t> IM 93%</a:t>
            </a:r>
          </a:p>
          <a:p>
            <a:pPr lvl="2"/>
            <a:r>
              <a:rPr lang="en-US" dirty="0" smtClean="0">
                <a:sym typeface="Wingdings" panose="05000000000000000000" pitchFamily="2" charset="2"/>
              </a:rPr>
              <a:t> IV 100%</a:t>
            </a:r>
          </a:p>
          <a:p>
            <a:pPr lvl="2"/>
            <a:r>
              <a:rPr lang="en-US" dirty="0">
                <a:sym typeface="Wingdings" panose="05000000000000000000" pitchFamily="2" charset="2"/>
              </a:rPr>
              <a:t> </a:t>
            </a:r>
            <a:r>
              <a:rPr lang="en-US" dirty="0" smtClean="0">
                <a:sym typeface="Wingdings" panose="05000000000000000000" pitchFamily="2" charset="2"/>
              </a:rPr>
              <a:t>Intranasal</a:t>
            </a:r>
            <a:r>
              <a:rPr lang="en-US" dirty="0">
                <a:sym typeface="Wingdings" panose="05000000000000000000" pitchFamily="2" charset="2"/>
              </a:rPr>
              <a:t> </a:t>
            </a:r>
            <a:r>
              <a:rPr lang="en-US" dirty="0" smtClean="0">
                <a:sym typeface="Wingdings" panose="05000000000000000000" pitchFamily="2" charset="2"/>
              </a:rPr>
              <a:t>25-50%</a:t>
            </a:r>
          </a:p>
          <a:p>
            <a:pPr lvl="2"/>
            <a:r>
              <a:rPr lang="en-US" dirty="0" smtClean="0">
                <a:sym typeface="Wingdings" panose="05000000000000000000" pitchFamily="2" charset="2"/>
              </a:rPr>
              <a:t> Rectal </a:t>
            </a:r>
          </a:p>
        </p:txBody>
      </p:sp>
      <p:sp>
        <p:nvSpPr>
          <p:cNvPr id="4" name="Content Placeholder 3"/>
          <p:cNvSpPr>
            <a:spLocks noGrp="1"/>
          </p:cNvSpPr>
          <p:nvPr>
            <p:ph sz="quarter" idx="4294967295"/>
          </p:nvPr>
        </p:nvSpPr>
        <p:spPr>
          <a:xfrm>
            <a:off x="5486400" y="1447800"/>
            <a:ext cx="3657600" cy="4724400"/>
          </a:xfrm>
        </p:spPr>
        <p:txBody>
          <a:bodyPr/>
          <a:lstStyle/>
          <a:p>
            <a:pPr lvl="1"/>
            <a:endParaRPr lang="en-US" dirty="0" smtClean="0"/>
          </a:p>
          <a:p>
            <a:pPr marL="0" indent="0">
              <a:buNone/>
            </a:pPr>
            <a:endParaRPr lang="en-US"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950" y="0"/>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7792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Disclosure	</a:t>
            </a:r>
            <a:endParaRPr lang="en-US" dirty="0"/>
          </a:p>
        </p:txBody>
      </p:sp>
      <p:sp>
        <p:nvSpPr>
          <p:cNvPr id="15362" name="Content Placeholder 2"/>
          <p:cNvSpPr>
            <a:spLocks noGrp="1"/>
          </p:cNvSpPr>
          <p:nvPr>
            <p:ph sz="quarter" idx="1"/>
          </p:nvPr>
        </p:nvSpPr>
        <p:spPr>
          <a:xfrm>
            <a:off x="457200" y="1600200"/>
            <a:ext cx="7467600" cy="4873625"/>
          </a:xfrm>
        </p:spPr>
        <p:txBody>
          <a:bodyPr/>
          <a:lstStyle/>
          <a:p>
            <a:pPr eaLnBrk="1" hangingPunct="1"/>
            <a:r>
              <a:rPr lang="en-US" smtClean="0"/>
              <a:t>I have no conflicts of interest to disclose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Ketamine </a:t>
            </a:r>
            <a:r>
              <a:rPr lang="en-US" dirty="0" smtClean="0"/>
              <a:t>pharmacology</a:t>
            </a:r>
            <a:r>
              <a:rPr lang="en-US" baseline="30000" dirty="0" smtClean="0"/>
              <a:t>4,5,6,8</a:t>
            </a:r>
            <a:endParaRPr lang="en-US" dirty="0"/>
          </a:p>
        </p:txBody>
      </p:sp>
      <p:sp>
        <p:nvSpPr>
          <p:cNvPr id="3" name="Content Placeholder 2"/>
          <p:cNvSpPr>
            <a:spLocks noGrp="1"/>
          </p:cNvSpPr>
          <p:nvPr>
            <p:ph sz="quarter" idx="1"/>
          </p:nvPr>
        </p:nvSpPr>
        <p:spPr>
          <a:xfrm>
            <a:off x="457200" y="1798638"/>
            <a:ext cx="7467600" cy="4675314"/>
          </a:xfrm>
        </p:spPr>
        <p:txBody>
          <a:bodyPr/>
          <a:lstStyle/>
          <a:p>
            <a:pPr lvl="0">
              <a:buClr>
                <a:srgbClr val="53548A"/>
              </a:buClr>
            </a:pPr>
            <a:r>
              <a:rPr lang="en-US" dirty="0">
                <a:solidFill>
                  <a:prstClr val="black"/>
                </a:solidFill>
                <a:sym typeface="Wingdings" panose="05000000000000000000" pitchFamily="2" charset="2"/>
              </a:rPr>
              <a:t>Dose dependent effects</a:t>
            </a:r>
          </a:p>
          <a:p>
            <a:r>
              <a:rPr lang="en-US" dirty="0"/>
              <a:t>Metabolism:</a:t>
            </a:r>
          </a:p>
          <a:p>
            <a:pPr lvl="1"/>
            <a:r>
              <a:rPr lang="en-US" dirty="0"/>
              <a:t>Hepatic</a:t>
            </a:r>
          </a:p>
          <a:p>
            <a:pPr lvl="1"/>
            <a:r>
              <a:rPr lang="en-US" dirty="0"/>
              <a:t>Primary metabolite – </a:t>
            </a:r>
            <a:r>
              <a:rPr lang="en-US" dirty="0" err="1"/>
              <a:t>norketamine</a:t>
            </a:r>
            <a:r>
              <a:rPr lang="en-US" dirty="0"/>
              <a:t> =  20-33% as potent </a:t>
            </a:r>
          </a:p>
          <a:p>
            <a:r>
              <a:rPr lang="en-US" dirty="0"/>
              <a:t>Multiple concentration</a:t>
            </a:r>
          </a:p>
          <a:p>
            <a:pPr lvl="1"/>
            <a:r>
              <a:rPr lang="en-US" dirty="0"/>
              <a:t>Risk for error</a:t>
            </a:r>
          </a:p>
          <a:p>
            <a:pPr lvl="1"/>
            <a:r>
              <a:rPr lang="en-US" dirty="0"/>
              <a:t>Minimize number concentrations available in area</a:t>
            </a:r>
          </a:p>
          <a:p>
            <a:endParaRPr lang="en-US" dirty="0" smtClean="0">
              <a:sym typeface="Wingdings" panose="05000000000000000000" pitchFamily="2" charset="2"/>
            </a:endParaRPr>
          </a:p>
        </p:txBody>
      </p:sp>
      <p:sp>
        <p:nvSpPr>
          <p:cNvPr id="4" name="Content Placeholder 3"/>
          <p:cNvSpPr>
            <a:spLocks noGrp="1"/>
          </p:cNvSpPr>
          <p:nvPr>
            <p:ph sz="quarter" idx="4294967295"/>
          </p:nvPr>
        </p:nvSpPr>
        <p:spPr>
          <a:xfrm>
            <a:off x="5486400" y="1447800"/>
            <a:ext cx="3657600" cy="4724400"/>
          </a:xfrm>
        </p:spPr>
        <p:txBody>
          <a:bodyPr/>
          <a:lstStyle/>
          <a:p>
            <a:pPr lvl="1"/>
            <a:endParaRPr lang="en-US" dirty="0" smtClean="0"/>
          </a:p>
          <a:p>
            <a:pPr marL="0" indent="0">
              <a:buNone/>
            </a:pPr>
            <a:endParaRPr lang="en-US"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950" y="0"/>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830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t>Dissociative Anesthesia</a:t>
            </a:r>
            <a:endParaRPr lang="en-US" dirty="0"/>
          </a:p>
        </p:txBody>
      </p:sp>
      <p:sp>
        <p:nvSpPr>
          <p:cNvPr id="3" name="Content Placeholder 2"/>
          <p:cNvSpPr>
            <a:spLocks noGrp="1"/>
          </p:cNvSpPr>
          <p:nvPr>
            <p:ph sz="quarter" idx="1"/>
          </p:nvPr>
        </p:nvSpPr>
        <p:spPr>
          <a:xfrm>
            <a:off x="457200" y="1295400"/>
            <a:ext cx="7772400" cy="5178552"/>
          </a:xfrm>
        </p:spPr>
        <p:txBody>
          <a:bodyPr/>
          <a:lstStyle/>
          <a:p>
            <a:r>
              <a:rPr lang="en-US" dirty="0" smtClean="0"/>
              <a:t>Ketamine – exerts its effects by “disconnecting” the </a:t>
            </a:r>
            <a:r>
              <a:rPr lang="en-US" dirty="0" err="1" smtClean="0"/>
              <a:t>thalamocortical</a:t>
            </a:r>
            <a:r>
              <a:rPr lang="en-US" dirty="0" smtClean="0"/>
              <a:t> and limbic systems, effectively dissociating the CNS from outside stimuli (pain, sight, sound)</a:t>
            </a:r>
            <a:r>
              <a:rPr lang="en-US" dirty="0"/>
              <a:t> </a:t>
            </a:r>
            <a:r>
              <a:rPr lang="en-US" dirty="0" smtClean="0">
                <a:sym typeface="Wingdings" panose="05000000000000000000" pitchFamily="2" charset="2"/>
              </a:rPr>
              <a:t> Resulting in trancelike cataleptic state of sensory isolation.  </a:t>
            </a:r>
          </a:p>
          <a:p>
            <a:r>
              <a:rPr lang="en-US" dirty="0" smtClean="0">
                <a:sym typeface="Wingdings" panose="05000000000000000000" pitchFamily="2" charset="2"/>
              </a:rPr>
              <a:t>Provides potent analgesia, sedation and amnesia while maintaining cardiovascular stability and preserving spontaneous respirations and protective airway reflexes.</a:t>
            </a:r>
          </a:p>
          <a:p>
            <a:pPr lvl="1"/>
            <a:r>
              <a:rPr lang="en-US" dirty="0" smtClean="0">
                <a:sym typeface="Wingdings" panose="05000000000000000000" pitchFamily="2" charset="2"/>
              </a:rPr>
              <a:t>Dose 1-2 mg/kg IV or 3-5 mg/kg IM</a:t>
            </a:r>
          </a:p>
          <a:p>
            <a:r>
              <a:rPr lang="en-US" dirty="0" smtClean="0">
                <a:sym typeface="Wingdings" panose="05000000000000000000" pitchFamily="2" charset="2"/>
              </a:rPr>
              <a:t>Patient characteristics: </a:t>
            </a:r>
          </a:p>
          <a:p>
            <a:pPr lvl="1"/>
            <a:r>
              <a:rPr lang="en-US" dirty="0" smtClean="0">
                <a:sym typeface="Wingdings" panose="05000000000000000000" pitchFamily="2" charset="2"/>
              </a:rPr>
              <a:t>Eyes may remain open, but patient does not respond </a:t>
            </a:r>
          </a:p>
          <a:p>
            <a:pPr lvl="1"/>
            <a:r>
              <a:rPr lang="en-US" dirty="0" smtClean="0">
                <a:sym typeface="Wingdings" panose="05000000000000000000" pitchFamily="2" charset="2"/>
              </a:rPr>
              <a:t>Nystagmus is typical</a:t>
            </a:r>
          </a:p>
          <a:p>
            <a:pPr lvl="1"/>
            <a:r>
              <a:rPr lang="en-US" dirty="0" smtClean="0">
                <a:sym typeface="Wingdings" panose="05000000000000000000" pitchFamily="2" charset="2"/>
              </a:rPr>
              <a:t>Total amnesia is typical </a:t>
            </a:r>
            <a:endParaRPr lang="en-US" dirty="0" smtClean="0"/>
          </a:p>
        </p:txBody>
      </p:sp>
    </p:spTree>
    <p:extLst>
      <p:ext uri="{BB962C8B-B14F-4D97-AF65-F5344CB8AC3E}">
        <p14:creationId xmlns:p14="http://schemas.microsoft.com/office/powerpoint/2010/main" val="2471814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Ketamine Clinical Effects/Applications</a:t>
            </a:r>
            <a:endParaRPr lang="en-US" dirty="0"/>
          </a:p>
        </p:txBody>
      </p:sp>
      <p:sp>
        <p:nvSpPr>
          <p:cNvPr id="3" name="Content Placeholder 2"/>
          <p:cNvSpPr>
            <a:spLocks noGrp="1"/>
          </p:cNvSpPr>
          <p:nvPr>
            <p:ph sz="quarter" idx="1"/>
          </p:nvPr>
        </p:nvSpPr>
        <p:spPr>
          <a:xfrm>
            <a:off x="304800" y="1219200"/>
            <a:ext cx="3962400" cy="5334000"/>
          </a:xfrm>
        </p:spPr>
        <p:txBody>
          <a:bodyPr/>
          <a:lstStyle/>
          <a:p>
            <a:r>
              <a:rPr lang="en-US" dirty="0" smtClean="0"/>
              <a:t>Sedation –</a:t>
            </a:r>
            <a:r>
              <a:rPr lang="en-US" dirty="0" err="1" smtClean="0"/>
              <a:t>Anglosedation</a:t>
            </a:r>
            <a:endParaRPr lang="en-US" dirty="0" smtClean="0"/>
          </a:p>
          <a:p>
            <a:pPr lvl="1"/>
            <a:r>
              <a:rPr lang="en-US" dirty="0" smtClean="0"/>
              <a:t>Anesthesia</a:t>
            </a:r>
          </a:p>
          <a:p>
            <a:pPr lvl="1"/>
            <a:r>
              <a:rPr lang="en-US" dirty="0" smtClean="0"/>
              <a:t>ICU </a:t>
            </a:r>
            <a:r>
              <a:rPr lang="en-US" dirty="0"/>
              <a:t>sedation</a:t>
            </a:r>
          </a:p>
          <a:p>
            <a:pPr lvl="1"/>
            <a:r>
              <a:rPr lang="en-US" dirty="0" smtClean="0"/>
              <a:t>Procedural </a:t>
            </a:r>
            <a:r>
              <a:rPr lang="en-US" dirty="0"/>
              <a:t>sedation </a:t>
            </a:r>
          </a:p>
          <a:p>
            <a:pPr lvl="2"/>
            <a:r>
              <a:rPr lang="en-US" dirty="0" smtClean="0"/>
              <a:t>ER/OR/ENDO</a:t>
            </a:r>
            <a:endParaRPr lang="en-US" dirty="0"/>
          </a:p>
          <a:p>
            <a:pPr lvl="1"/>
            <a:r>
              <a:rPr lang="en-US" dirty="0" smtClean="0"/>
              <a:t>RSI</a:t>
            </a:r>
          </a:p>
          <a:p>
            <a:r>
              <a:rPr lang="en-US" dirty="0" smtClean="0"/>
              <a:t>Pain Therapy</a:t>
            </a:r>
          </a:p>
          <a:p>
            <a:pPr lvl="1"/>
            <a:r>
              <a:rPr lang="en-US" dirty="0" smtClean="0"/>
              <a:t>Acute pain</a:t>
            </a:r>
          </a:p>
          <a:p>
            <a:pPr lvl="1"/>
            <a:r>
              <a:rPr lang="en-US" dirty="0" smtClean="0"/>
              <a:t>Chronic pain</a:t>
            </a:r>
          </a:p>
          <a:p>
            <a:pPr lvl="1"/>
            <a:r>
              <a:rPr lang="en-US" dirty="0" smtClean="0"/>
              <a:t>Burn</a:t>
            </a:r>
          </a:p>
          <a:p>
            <a:r>
              <a:rPr lang="en-US" dirty="0" smtClean="0"/>
              <a:t>Bronchopulmonary Effects – status asthmaticus </a:t>
            </a:r>
          </a:p>
          <a:p>
            <a:r>
              <a:rPr lang="en-US" dirty="0" smtClean="0"/>
              <a:t>Seizure Treatment</a:t>
            </a:r>
          </a:p>
          <a:p>
            <a:endParaRPr lang="en-US" dirty="0"/>
          </a:p>
        </p:txBody>
      </p:sp>
      <p:sp>
        <p:nvSpPr>
          <p:cNvPr id="4" name="Content Placeholder 3"/>
          <p:cNvSpPr>
            <a:spLocks noGrp="1"/>
          </p:cNvSpPr>
          <p:nvPr>
            <p:ph sz="quarter" idx="2"/>
          </p:nvPr>
        </p:nvSpPr>
        <p:spPr>
          <a:xfrm>
            <a:off x="4270248" y="1295400"/>
            <a:ext cx="3959352" cy="5257800"/>
          </a:xfrm>
        </p:spPr>
        <p:txBody>
          <a:bodyPr/>
          <a:lstStyle/>
          <a:p>
            <a:r>
              <a:rPr lang="en-US" dirty="0"/>
              <a:t>ICP </a:t>
            </a:r>
            <a:r>
              <a:rPr lang="en-US" dirty="0" smtClean="0"/>
              <a:t>elevation</a:t>
            </a:r>
            <a:endParaRPr lang="en-US" dirty="0"/>
          </a:p>
          <a:p>
            <a:r>
              <a:rPr lang="en-US" dirty="0"/>
              <a:t>Neuroprotection</a:t>
            </a:r>
          </a:p>
          <a:p>
            <a:pPr lvl="1"/>
            <a:r>
              <a:rPr lang="en-US" dirty="0"/>
              <a:t>Possible </a:t>
            </a:r>
            <a:r>
              <a:rPr lang="en-US" dirty="0" smtClean="0"/>
              <a:t>neuro-regenerative </a:t>
            </a:r>
            <a:r>
              <a:rPr lang="en-US" dirty="0"/>
              <a:t>effects</a:t>
            </a:r>
          </a:p>
          <a:p>
            <a:pPr lvl="1"/>
            <a:r>
              <a:rPr lang="en-US" dirty="0"/>
              <a:t>Further studies warranted </a:t>
            </a:r>
            <a:endParaRPr lang="en-US" dirty="0" smtClean="0"/>
          </a:p>
          <a:p>
            <a:r>
              <a:rPr lang="en-US" dirty="0" smtClean="0"/>
              <a:t>Abuse </a:t>
            </a:r>
          </a:p>
          <a:p>
            <a:pPr lvl="1"/>
            <a:r>
              <a:rPr lang="en-US" dirty="0" smtClean="0"/>
              <a:t>Special K, K, Kat, lady K, Jet, Super Acid, Bump, Special LA Coke, KitKat, Vitamin K… </a:t>
            </a:r>
          </a:p>
          <a:p>
            <a:r>
              <a:rPr lang="en-US" dirty="0" smtClean="0"/>
              <a:t>Depression</a:t>
            </a:r>
          </a:p>
          <a:p>
            <a:r>
              <a:rPr lang="en-US" dirty="0" smtClean="0"/>
              <a:t>PTSD</a:t>
            </a:r>
          </a:p>
          <a:p>
            <a:r>
              <a:rPr lang="en-US" dirty="0" smtClean="0"/>
              <a:t>Emergence reaction</a:t>
            </a:r>
          </a:p>
          <a:p>
            <a:pPr marL="366713" lvl="1" indent="0">
              <a:buNone/>
            </a:pPr>
            <a:endParaRPr lang="en-US" dirty="0"/>
          </a:p>
          <a:p>
            <a:endParaRPr lang="en-US" dirty="0"/>
          </a:p>
        </p:txBody>
      </p:sp>
    </p:spTree>
    <p:extLst>
      <p:ext uri="{BB962C8B-B14F-4D97-AF65-F5344CB8AC3E}">
        <p14:creationId xmlns:p14="http://schemas.microsoft.com/office/powerpoint/2010/main" val="29303855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685800"/>
          </a:xfrm>
        </p:spPr>
        <p:txBody>
          <a:bodyPr>
            <a:normAutofit/>
          </a:bodyPr>
          <a:lstStyle/>
          <a:p>
            <a:r>
              <a:rPr lang="en-US" dirty="0" smtClean="0"/>
              <a:t>Ketamine - Sedation</a:t>
            </a:r>
            <a:endParaRPr lang="en-US" dirty="0"/>
          </a:p>
        </p:txBody>
      </p:sp>
      <p:sp>
        <p:nvSpPr>
          <p:cNvPr id="3" name="Content Placeholder 2"/>
          <p:cNvSpPr>
            <a:spLocks noGrp="1"/>
          </p:cNvSpPr>
          <p:nvPr>
            <p:ph sz="quarter" idx="1"/>
          </p:nvPr>
        </p:nvSpPr>
        <p:spPr>
          <a:xfrm>
            <a:off x="304800" y="990600"/>
            <a:ext cx="8077200" cy="5638800"/>
          </a:xfrm>
        </p:spPr>
        <p:txBody>
          <a:bodyPr/>
          <a:lstStyle/>
          <a:p>
            <a:r>
              <a:rPr lang="en-US" sz="2300" dirty="0" smtClean="0"/>
              <a:t>Limited studies</a:t>
            </a:r>
          </a:p>
          <a:p>
            <a:r>
              <a:rPr lang="en-US" sz="2300" dirty="0" smtClean="0"/>
              <a:t>Miller A, et al.  “Continuous intravenous infusion of ketamine for maintenance sedation”</a:t>
            </a:r>
            <a:r>
              <a:rPr lang="en-US" sz="2300" baseline="30000" dirty="0" smtClean="0"/>
              <a:t>14</a:t>
            </a:r>
          </a:p>
          <a:p>
            <a:pPr lvl="1"/>
            <a:r>
              <a:rPr lang="en-US" sz="1900" dirty="0" smtClean="0"/>
              <a:t>Review evaluating hemodynamic and pulmonary effects of continuous ketamine</a:t>
            </a:r>
          </a:p>
          <a:p>
            <a:pPr lvl="1"/>
            <a:r>
              <a:rPr lang="en-US" sz="1900" dirty="0" smtClean="0"/>
              <a:t>May be safe and effective </a:t>
            </a:r>
          </a:p>
          <a:p>
            <a:r>
              <a:rPr lang="en-US" sz="2300" dirty="0" smtClean="0"/>
              <a:t>Umunna B, et al.  “Ketamine for continuous sedation of mechanically ventilated patients”</a:t>
            </a:r>
            <a:r>
              <a:rPr lang="en-US" sz="2300" baseline="30000" dirty="0" smtClean="0"/>
              <a:t>15</a:t>
            </a:r>
          </a:p>
          <a:p>
            <a:pPr lvl="1"/>
            <a:r>
              <a:rPr lang="en-US" sz="1900" dirty="0" smtClean="0"/>
              <a:t>30 patients; average dose 2 ± 0.98 mg/kg/</a:t>
            </a:r>
            <a:r>
              <a:rPr lang="en-US" sz="1900" dirty="0" err="1" smtClean="0"/>
              <a:t>hr</a:t>
            </a:r>
            <a:endParaRPr lang="en-US" sz="1900" dirty="0" smtClean="0"/>
          </a:p>
          <a:p>
            <a:pPr lvl="1"/>
            <a:r>
              <a:rPr lang="en-US" sz="1900" dirty="0" smtClean="0"/>
              <a:t>We </a:t>
            </a:r>
            <a:r>
              <a:rPr lang="en-US" sz="1900" dirty="0"/>
              <a:t>found ketamine to be efficacious, with a frequency of adverse events similar </a:t>
            </a:r>
            <a:r>
              <a:rPr lang="en-US" sz="1900" dirty="0" smtClean="0"/>
              <a:t>or lower to </a:t>
            </a:r>
            <a:r>
              <a:rPr lang="en-US" sz="1900" dirty="0"/>
              <a:t>more common </a:t>
            </a:r>
            <a:r>
              <a:rPr lang="en-US" sz="1900" dirty="0" smtClean="0"/>
              <a:t>sedative agents</a:t>
            </a:r>
            <a:r>
              <a:rPr lang="en-US" sz="1900" dirty="0"/>
              <a:t>, such as propofol and benzodiazepines. </a:t>
            </a:r>
            <a:r>
              <a:rPr lang="en-US" sz="1900" dirty="0" smtClean="0"/>
              <a:t> Ketamine </a:t>
            </a:r>
            <a:r>
              <a:rPr lang="en-US" sz="1900" dirty="0"/>
              <a:t>appeared to have a favorable safety </a:t>
            </a:r>
            <a:r>
              <a:rPr lang="en-US" sz="1900" dirty="0" smtClean="0"/>
              <a:t>profile without </a:t>
            </a:r>
            <a:r>
              <a:rPr lang="en-US" sz="1900" dirty="0"/>
              <a:t>significant effects on </a:t>
            </a:r>
            <a:r>
              <a:rPr lang="en-US" sz="1900" dirty="0" smtClean="0"/>
              <a:t>hemodynamics  </a:t>
            </a:r>
            <a:r>
              <a:rPr lang="en-US" sz="1900" dirty="0"/>
              <a:t>or agitation in our patient population</a:t>
            </a:r>
            <a:r>
              <a:rPr lang="en-US" sz="1900" dirty="0" smtClean="0"/>
              <a:t>. </a:t>
            </a:r>
          </a:p>
          <a:p>
            <a:pPr lvl="1"/>
            <a:r>
              <a:rPr lang="en-US" sz="1900" dirty="0" smtClean="0"/>
              <a:t>Its efficacy as a sedative agent along with its low incidence of adverse effects, suggest it may be a reasonable alternative for patients requiring mechanical ventilation.</a:t>
            </a:r>
          </a:p>
        </p:txBody>
      </p:sp>
    </p:spTree>
    <p:extLst>
      <p:ext uri="{BB962C8B-B14F-4D97-AF65-F5344CB8AC3E}">
        <p14:creationId xmlns:p14="http://schemas.microsoft.com/office/powerpoint/2010/main" val="36206414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762000"/>
          </a:xfrm>
        </p:spPr>
        <p:txBody>
          <a:bodyPr/>
          <a:lstStyle/>
          <a:p>
            <a:r>
              <a:rPr lang="en-US" dirty="0" smtClean="0"/>
              <a:t>Ketamine - Sedation</a:t>
            </a:r>
            <a:endParaRPr lang="en-US" dirty="0"/>
          </a:p>
        </p:txBody>
      </p:sp>
      <p:sp>
        <p:nvSpPr>
          <p:cNvPr id="3" name="Content Placeholder 2"/>
          <p:cNvSpPr>
            <a:spLocks noGrp="1"/>
          </p:cNvSpPr>
          <p:nvPr>
            <p:ph sz="quarter" idx="1"/>
          </p:nvPr>
        </p:nvSpPr>
        <p:spPr>
          <a:xfrm>
            <a:off x="304800" y="914400"/>
            <a:ext cx="8001000" cy="5559552"/>
          </a:xfrm>
        </p:spPr>
        <p:txBody>
          <a:bodyPr/>
          <a:lstStyle/>
          <a:p>
            <a:r>
              <a:rPr lang="en-US" sz="2200" dirty="0" smtClean="0"/>
              <a:t>Improved hemodynamics</a:t>
            </a:r>
          </a:p>
          <a:p>
            <a:pPr lvl="1"/>
            <a:r>
              <a:rPr lang="en-US" dirty="0" smtClean="0"/>
              <a:t>Central sympathetic stimulation</a:t>
            </a:r>
          </a:p>
          <a:p>
            <a:pPr lvl="2"/>
            <a:r>
              <a:rPr lang="en-US" sz="1800" dirty="0" smtClean="0"/>
              <a:t>Increased heart rate, cardiac output, and systemic/pulmonary blood pressures</a:t>
            </a:r>
          </a:p>
          <a:p>
            <a:pPr lvl="1"/>
            <a:r>
              <a:rPr lang="en-US" dirty="0" smtClean="0"/>
              <a:t>Decreases vasopressor rates</a:t>
            </a:r>
          </a:p>
          <a:p>
            <a:r>
              <a:rPr lang="en-US" sz="2200" dirty="0" smtClean="0"/>
              <a:t>Decreases airway resistance, improves dynamic compliance and preserves functional residual capacity, minute ventilation and tidal volume, while retaining protective pharyngeal and laryngeal reflexes.  Improves reparatory rate and oxygenation.  </a:t>
            </a:r>
          </a:p>
          <a:p>
            <a:r>
              <a:rPr lang="en-US" sz="2200" dirty="0"/>
              <a:t>Dose:</a:t>
            </a:r>
          </a:p>
          <a:p>
            <a:pPr lvl="1"/>
            <a:r>
              <a:rPr lang="en-US" dirty="0"/>
              <a:t>Loading dose </a:t>
            </a:r>
            <a:r>
              <a:rPr lang="en-US" dirty="0" smtClean="0"/>
              <a:t>50-100mg IV x1</a:t>
            </a:r>
            <a:endParaRPr lang="en-US" dirty="0"/>
          </a:p>
          <a:p>
            <a:pPr lvl="1"/>
            <a:r>
              <a:rPr lang="en-US" dirty="0"/>
              <a:t>1-2 mg/kg/</a:t>
            </a:r>
            <a:r>
              <a:rPr lang="en-US" dirty="0" err="1"/>
              <a:t>hr</a:t>
            </a:r>
            <a:r>
              <a:rPr lang="en-US" dirty="0"/>
              <a:t> continuous </a:t>
            </a:r>
            <a:r>
              <a:rPr lang="en-US" dirty="0" smtClean="0"/>
              <a:t>infusion to achieve sedation goal</a:t>
            </a:r>
          </a:p>
          <a:p>
            <a:pPr lvl="1"/>
            <a:r>
              <a:rPr lang="en-US" dirty="0" smtClean="0"/>
              <a:t>Bolus PRN 25-50mg IV push Q30 minutes to achieve sedation goal</a:t>
            </a:r>
            <a:endParaRPr lang="en-US" dirty="0"/>
          </a:p>
          <a:p>
            <a:endParaRPr lang="en-US" dirty="0"/>
          </a:p>
        </p:txBody>
      </p:sp>
    </p:spTree>
    <p:extLst>
      <p:ext uri="{BB962C8B-B14F-4D97-AF65-F5344CB8AC3E}">
        <p14:creationId xmlns:p14="http://schemas.microsoft.com/office/powerpoint/2010/main" val="14498520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609600"/>
          </a:xfrm>
        </p:spPr>
        <p:txBody>
          <a:bodyPr>
            <a:normAutofit/>
          </a:bodyPr>
          <a:lstStyle/>
          <a:p>
            <a:r>
              <a:rPr lang="en-US" dirty="0" smtClean="0"/>
              <a:t>Ketamine – Pain</a:t>
            </a:r>
            <a:r>
              <a:rPr lang="en-US" baseline="30000" dirty="0" smtClean="0"/>
              <a:t>8,9,10</a:t>
            </a:r>
            <a:endParaRPr lang="en-US" baseline="30000" dirty="0"/>
          </a:p>
        </p:txBody>
      </p:sp>
      <p:sp>
        <p:nvSpPr>
          <p:cNvPr id="3" name="Content Placeholder 2"/>
          <p:cNvSpPr>
            <a:spLocks noGrp="1"/>
          </p:cNvSpPr>
          <p:nvPr>
            <p:ph sz="quarter" idx="1"/>
          </p:nvPr>
        </p:nvSpPr>
        <p:spPr>
          <a:xfrm>
            <a:off x="304800" y="838200"/>
            <a:ext cx="7620000" cy="5635752"/>
          </a:xfrm>
        </p:spPr>
        <p:txBody>
          <a:bodyPr/>
          <a:lstStyle/>
          <a:p>
            <a:r>
              <a:rPr lang="en-US" sz="2300" dirty="0" smtClean="0"/>
              <a:t>NMDA antagonist</a:t>
            </a:r>
          </a:p>
          <a:p>
            <a:pPr lvl="1"/>
            <a:r>
              <a:rPr lang="en-US" dirty="0" smtClean="0"/>
              <a:t>Possibly prevent wind-up phenomena and decrease tolerance</a:t>
            </a:r>
          </a:p>
          <a:p>
            <a:pPr lvl="1"/>
            <a:r>
              <a:rPr lang="en-US" dirty="0" smtClean="0"/>
              <a:t>Hyperalgesia patients </a:t>
            </a:r>
          </a:p>
          <a:p>
            <a:r>
              <a:rPr lang="en-US" sz="2300" dirty="0" smtClean="0"/>
              <a:t>Opioid receptors</a:t>
            </a:r>
          </a:p>
          <a:p>
            <a:r>
              <a:rPr lang="en-US" sz="2300" dirty="0" smtClean="0"/>
              <a:t>Nitric Oxide (NO) synthase inhibition – NO is a neurotransmitter involved in pain perception in the central and peripheral nervous system</a:t>
            </a:r>
          </a:p>
          <a:p>
            <a:r>
              <a:rPr lang="en-US" sz="2300" dirty="0" smtClean="0"/>
              <a:t>Dosing: </a:t>
            </a:r>
          </a:p>
          <a:p>
            <a:pPr lvl="1"/>
            <a:r>
              <a:rPr lang="en-US" dirty="0" smtClean="0"/>
              <a:t>PO Bolus: 0.5mg/kg ~ 25mg </a:t>
            </a:r>
            <a:r>
              <a:rPr lang="en-US" dirty="0" smtClean="0">
                <a:sym typeface="Wingdings" panose="05000000000000000000" pitchFamily="2" charset="2"/>
              </a:rPr>
              <a:t></a:t>
            </a:r>
            <a:r>
              <a:rPr lang="en-US" dirty="0" smtClean="0"/>
              <a:t>1mg/kg ~ 50mg </a:t>
            </a:r>
          </a:p>
          <a:p>
            <a:pPr lvl="2"/>
            <a:r>
              <a:rPr lang="en-US" dirty="0" smtClean="0"/>
              <a:t> </a:t>
            </a:r>
            <a:r>
              <a:rPr lang="en-US" sz="1900" dirty="0" smtClean="0"/>
              <a:t>Higher plasma concentrations </a:t>
            </a:r>
            <a:r>
              <a:rPr lang="en-US" sz="1900" dirty="0" err="1" smtClean="0"/>
              <a:t>norketamine</a:t>
            </a:r>
            <a:endParaRPr lang="en-US" sz="1900" dirty="0" smtClean="0"/>
          </a:p>
          <a:p>
            <a:pPr lvl="1"/>
            <a:r>
              <a:rPr lang="en-US" dirty="0" smtClean="0"/>
              <a:t>IV Bolus:  0.1mg/kg ~ 5mg </a:t>
            </a:r>
            <a:r>
              <a:rPr lang="en-US" dirty="0" smtClean="0">
                <a:sym typeface="Wingdings" panose="05000000000000000000" pitchFamily="2" charset="2"/>
              </a:rPr>
              <a:t></a:t>
            </a:r>
            <a:r>
              <a:rPr lang="en-US" dirty="0" smtClean="0"/>
              <a:t> 0.2mg/kg ~ 20mg</a:t>
            </a:r>
          </a:p>
          <a:p>
            <a:pPr lvl="2"/>
            <a:r>
              <a:rPr lang="en-US" dirty="0"/>
              <a:t> </a:t>
            </a:r>
            <a:r>
              <a:rPr lang="en-US" sz="1900" dirty="0"/>
              <a:t>S</a:t>
            </a:r>
            <a:r>
              <a:rPr lang="en-US" sz="1900" dirty="0" smtClean="0"/>
              <a:t>tudies up to 0.5mg/kg  </a:t>
            </a:r>
          </a:p>
          <a:p>
            <a:pPr lvl="1"/>
            <a:r>
              <a:rPr lang="en-US" dirty="0" smtClean="0"/>
              <a:t>Continuous infusions 0.1-0.2 mg/kg/</a:t>
            </a:r>
            <a:r>
              <a:rPr lang="en-US" dirty="0" err="1" smtClean="0"/>
              <a:t>hr</a:t>
            </a:r>
            <a:r>
              <a:rPr lang="en-US" dirty="0" smtClean="0"/>
              <a:t> ~ 20mg/</a:t>
            </a:r>
            <a:r>
              <a:rPr lang="en-US" dirty="0" err="1" smtClean="0"/>
              <a:t>hr</a:t>
            </a:r>
            <a:r>
              <a:rPr lang="en-US" dirty="0" smtClean="0"/>
              <a:t> </a:t>
            </a:r>
          </a:p>
          <a:p>
            <a:r>
              <a:rPr lang="en-US" sz="2300" b="1" dirty="0" smtClean="0"/>
              <a:t>NOT REVERSIBLE BY NALOXONE </a:t>
            </a:r>
            <a:endParaRPr lang="en-US" sz="2300" b="1" dirty="0"/>
          </a:p>
        </p:txBody>
      </p:sp>
    </p:spTree>
    <p:extLst>
      <p:ext uri="{BB962C8B-B14F-4D97-AF65-F5344CB8AC3E}">
        <p14:creationId xmlns:p14="http://schemas.microsoft.com/office/powerpoint/2010/main" val="4332783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Ketamine – Seizure</a:t>
            </a:r>
            <a:r>
              <a:rPr lang="en-US" baseline="30000" dirty="0" smtClean="0"/>
              <a:t>12,13</a:t>
            </a:r>
            <a:endParaRPr lang="en-US" baseline="30000" dirty="0"/>
          </a:p>
        </p:txBody>
      </p:sp>
      <p:sp>
        <p:nvSpPr>
          <p:cNvPr id="3" name="Content Placeholder 2"/>
          <p:cNvSpPr>
            <a:spLocks noGrp="1"/>
          </p:cNvSpPr>
          <p:nvPr>
            <p:ph sz="quarter" idx="1"/>
          </p:nvPr>
        </p:nvSpPr>
        <p:spPr>
          <a:xfrm>
            <a:off x="457200" y="1066800"/>
            <a:ext cx="7467600" cy="5562600"/>
          </a:xfrm>
        </p:spPr>
        <p:txBody>
          <a:bodyPr/>
          <a:lstStyle/>
          <a:p>
            <a:r>
              <a:rPr lang="en-US" dirty="0" smtClean="0"/>
              <a:t>Expression of NMDA receptors increases with prolonged seizures and their stimulation by glutamate may propagate seizure activity.</a:t>
            </a:r>
          </a:p>
          <a:p>
            <a:r>
              <a:rPr lang="en-US" dirty="0" smtClean="0"/>
              <a:t>Treatment of refractory status epilepticus (RSE) – fails to respond to conventional doses of BZD and at least one AED </a:t>
            </a:r>
          </a:p>
          <a:p>
            <a:r>
              <a:rPr lang="en-US" dirty="0" smtClean="0"/>
              <a:t>“Ketamine use in the treatment of refractory status epilepticus” </a:t>
            </a:r>
          </a:p>
          <a:p>
            <a:pPr lvl="1"/>
            <a:r>
              <a:rPr lang="en-US" dirty="0" smtClean="0"/>
              <a:t>11 patents with RSE</a:t>
            </a:r>
          </a:p>
          <a:p>
            <a:pPr lvl="1"/>
            <a:r>
              <a:rPr lang="en-US" dirty="0" smtClean="0"/>
              <a:t>Dosing 0.45mg/kg/</a:t>
            </a:r>
            <a:r>
              <a:rPr lang="en-US" dirty="0" err="1" smtClean="0"/>
              <a:t>hr</a:t>
            </a:r>
            <a:r>
              <a:rPr lang="en-US" dirty="0" smtClean="0"/>
              <a:t> – 2.1 mg/kg/</a:t>
            </a:r>
            <a:r>
              <a:rPr lang="en-US" dirty="0" err="1" smtClean="0"/>
              <a:t>hr</a:t>
            </a:r>
            <a:r>
              <a:rPr lang="en-US" dirty="0" smtClean="0"/>
              <a:t> </a:t>
            </a:r>
          </a:p>
          <a:p>
            <a:pPr lvl="1"/>
            <a:r>
              <a:rPr lang="en-US" dirty="0" smtClean="0"/>
              <a:t>All patients had successful termination of RSE</a:t>
            </a:r>
          </a:p>
          <a:p>
            <a:r>
              <a:rPr lang="en-US" dirty="0" smtClean="0"/>
              <a:t>Dosing</a:t>
            </a:r>
          </a:p>
          <a:p>
            <a:pPr lvl="1"/>
            <a:r>
              <a:rPr lang="en-US" dirty="0" smtClean="0"/>
              <a:t>0.3-7.5mg/kg/</a:t>
            </a:r>
            <a:r>
              <a:rPr lang="en-US" dirty="0" err="1" smtClean="0"/>
              <a:t>hr</a:t>
            </a:r>
            <a:endParaRPr lang="en-US" dirty="0" smtClean="0"/>
          </a:p>
          <a:p>
            <a:r>
              <a:rPr lang="en-US" dirty="0" smtClean="0"/>
              <a:t>Gaining research interest</a:t>
            </a:r>
          </a:p>
          <a:p>
            <a:pPr lvl="1"/>
            <a:endParaRPr lang="en-US" dirty="0" smtClean="0"/>
          </a:p>
          <a:p>
            <a:pPr marL="0" indent="0">
              <a:buNone/>
            </a:pPr>
            <a:endParaRPr lang="en-US" dirty="0"/>
          </a:p>
        </p:txBody>
      </p:sp>
    </p:spTree>
    <p:extLst>
      <p:ext uri="{BB962C8B-B14F-4D97-AF65-F5344CB8AC3E}">
        <p14:creationId xmlns:p14="http://schemas.microsoft.com/office/powerpoint/2010/main" val="35622252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Ketamine – Additional Dosing Guidelines</a:t>
            </a:r>
            <a:endParaRPr lang="en-US" dirty="0"/>
          </a:p>
        </p:txBody>
      </p:sp>
      <p:sp>
        <p:nvSpPr>
          <p:cNvPr id="3" name="Content Placeholder 2"/>
          <p:cNvSpPr>
            <a:spLocks noGrp="1"/>
          </p:cNvSpPr>
          <p:nvPr>
            <p:ph sz="quarter" idx="1"/>
          </p:nvPr>
        </p:nvSpPr>
        <p:spPr/>
        <p:txBody>
          <a:bodyPr/>
          <a:lstStyle/>
          <a:p>
            <a:r>
              <a:rPr lang="en-US" dirty="0" smtClean="0"/>
              <a:t>Procedural sedation</a:t>
            </a:r>
          </a:p>
          <a:p>
            <a:pPr lvl="1"/>
            <a:r>
              <a:rPr lang="en-US" dirty="0" smtClean="0"/>
              <a:t>Ideal for short, painful procedures</a:t>
            </a:r>
          </a:p>
          <a:p>
            <a:pPr lvl="2"/>
            <a:r>
              <a:rPr lang="en-US" sz="1800" dirty="0" smtClean="0"/>
              <a:t>Ortho reductions, abscess drainage, suturing, chest tube placement, burn – dressing changes </a:t>
            </a:r>
          </a:p>
          <a:p>
            <a:pPr lvl="1"/>
            <a:r>
              <a:rPr lang="en-US" dirty="0" smtClean="0"/>
              <a:t>1-2mg/kg IV, may repeat every 15-20 mins depending on length of procedure </a:t>
            </a:r>
          </a:p>
          <a:p>
            <a:r>
              <a:rPr lang="en-US" dirty="0" smtClean="0"/>
              <a:t>Status asthmaticus</a:t>
            </a:r>
          </a:p>
          <a:p>
            <a:pPr lvl="1"/>
            <a:r>
              <a:rPr lang="en-US" dirty="0" smtClean="0"/>
              <a:t>Bronchodilation mediated by B</a:t>
            </a:r>
            <a:r>
              <a:rPr lang="en-US" baseline="-25000" dirty="0" smtClean="0"/>
              <a:t>2</a:t>
            </a:r>
            <a:r>
              <a:rPr lang="en-US" dirty="0" smtClean="0"/>
              <a:t>-agonist stimulation, as well as direct muscle relaxation</a:t>
            </a:r>
          </a:p>
          <a:p>
            <a:pPr lvl="1"/>
            <a:r>
              <a:rPr lang="en-US" dirty="0" smtClean="0"/>
              <a:t>2mg/kg bolus, followed by 1-2 mg/kg/</a:t>
            </a:r>
            <a:r>
              <a:rPr lang="en-US" dirty="0" err="1" smtClean="0"/>
              <a:t>hr</a:t>
            </a:r>
            <a:r>
              <a:rPr lang="en-US" dirty="0" smtClean="0"/>
              <a:t> continuous infusion</a:t>
            </a:r>
          </a:p>
          <a:p>
            <a:r>
              <a:rPr lang="en-US" dirty="0" smtClean="0"/>
              <a:t>RSI</a:t>
            </a:r>
          </a:p>
          <a:p>
            <a:pPr lvl="1"/>
            <a:r>
              <a:rPr lang="en-US" dirty="0" smtClean="0"/>
              <a:t>1-2mg/kg IV x1</a:t>
            </a:r>
            <a:endParaRPr lang="en-US" dirty="0"/>
          </a:p>
        </p:txBody>
      </p:sp>
    </p:spTree>
    <p:extLst>
      <p:ext uri="{BB962C8B-B14F-4D97-AF65-F5344CB8AC3E}">
        <p14:creationId xmlns:p14="http://schemas.microsoft.com/office/powerpoint/2010/main" val="35174736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r>
              <a:rPr lang="en-US" dirty="0" smtClean="0"/>
              <a:t>Ketamine – Contraindications</a:t>
            </a:r>
            <a:r>
              <a:rPr lang="en-US" baseline="30000" dirty="0" smtClean="0"/>
              <a:t>4,5,6,7,8,11</a:t>
            </a:r>
            <a:endParaRPr lang="en-US" baseline="30000" dirty="0"/>
          </a:p>
        </p:txBody>
      </p:sp>
      <p:sp>
        <p:nvSpPr>
          <p:cNvPr id="3" name="Content Placeholder 2"/>
          <p:cNvSpPr>
            <a:spLocks noGrp="1"/>
          </p:cNvSpPr>
          <p:nvPr>
            <p:ph sz="quarter" idx="1"/>
          </p:nvPr>
        </p:nvSpPr>
        <p:spPr>
          <a:xfrm>
            <a:off x="457200" y="1219200"/>
            <a:ext cx="7696200" cy="5254752"/>
          </a:xfrm>
        </p:spPr>
        <p:txBody>
          <a:bodyPr/>
          <a:lstStyle/>
          <a:p>
            <a:r>
              <a:rPr lang="en-US" dirty="0" smtClean="0"/>
              <a:t>Absolute </a:t>
            </a:r>
          </a:p>
          <a:p>
            <a:pPr lvl="1"/>
            <a:r>
              <a:rPr lang="en-US" dirty="0" smtClean="0"/>
              <a:t>Uncontrolled intracranial hypertension</a:t>
            </a:r>
          </a:p>
          <a:p>
            <a:pPr lvl="1"/>
            <a:r>
              <a:rPr lang="en-US" dirty="0" smtClean="0"/>
              <a:t>Severe labile hypertension or poorly controlled cardiac arrhythmias</a:t>
            </a:r>
          </a:p>
          <a:p>
            <a:pPr lvl="1"/>
            <a:r>
              <a:rPr lang="en-US" dirty="0"/>
              <a:t>Severe psychiatric disorders</a:t>
            </a:r>
          </a:p>
          <a:p>
            <a:r>
              <a:rPr lang="en-US" dirty="0" smtClean="0"/>
              <a:t>Relative </a:t>
            </a:r>
          </a:p>
          <a:p>
            <a:pPr lvl="1"/>
            <a:r>
              <a:rPr lang="en-US" dirty="0" smtClean="0"/>
              <a:t>Severe heart failure</a:t>
            </a:r>
          </a:p>
          <a:p>
            <a:pPr lvl="1"/>
            <a:r>
              <a:rPr lang="en-US" dirty="0" smtClean="0"/>
              <a:t>Cardiac failure</a:t>
            </a:r>
          </a:p>
          <a:p>
            <a:pPr lvl="1"/>
            <a:r>
              <a:rPr lang="en-US" dirty="0" smtClean="0"/>
              <a:t>H/o airway instability, tracheal surgery, tracheal stenosis</a:t>
            </a:r>
          </a:p>
          <a:p>
            <a:pPr lvl="1"/>
            <a:r>
              <a:rPr lang="en-US" dirty="0" smtClean="0"/>
              <a:t>CNS masses, abnormalities, or hydrocephalus</a:t>
            </a:r>
          </a:p>
          <a:p>
            <a:pPr lvl="1"/>
            <a:r>
              <a:rPr lang="en-US" dirty="0" smtClean="0"/>
              <a:t>Glaucoma – Intraocular pressure pathology</a:t>
            </a:r>
          </a:p>
          <a:p>
            <a:pPr lvl="1"/>
            <a:r>
              <a:rPr lang="en-US" dirty="0" smtClean="0"/>
              <a:t>Porphyria, thyroid disorder, or thyroid medication</a:t>
            </a:r>
          </a:p>
          <a:p>
            <a:pPr lvl="1"/>
            <a:r>
              <a:rPr lang="en-US" dirty="0" smtClean="0"/>
              <a:t>Age &lt; 3</a:t>
            </a:r>
          </a:p>
          <a:p>
            <a:pPr lvl="1"/>
            <a:endParaRPr lang="en-US" dirty="0"/>
          </a:p>
        </p:txBody>
      </p:sp>
    </p:spTree>
    <p:extLst>
      <p:ext uri="{BB962C8B-B14F-4D97-AF65-F5344CB8AC3E}">
        <p14:creationId xmlns:p14="http://schemas.microsoft.com/office/powerpoint/2010/main" val="23210770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Ketamine – ICP Controversy</a:t>
            </a:r>
            <a:r>
              <a:rPr lang="en-US" baseline="30000" dirty="0"/>
              <a:t>4,5,6,7,8,11</a:t>
            </a:r>
            <a:endParaRPr lang="en-US" dirty="0"/>
          </a:p>
        </p:txBody>
      </p:sp>
      <p:sp>
        <p:nvSpPr>
          <p:cNvPr id="3" name="Content Placeholder 2"/>
          <p:cNvSpPr>
            <a:spLocks noGrp="1"/>
          </p:cNvSpPr>
          <p:nvPr>
            <p:ph sz="quarter" idx="1"/>
          </p:nvPr>
        </p:nvSpPr>
        <p:spPr/>
        <p:txBody>
          <a:bodyPr/>
          <a:lstStyle/>
          <a:p>
            <a:r>
              <a:rPr lang="en-US" dirty="0" smtClean="0"/>
              <a:t>Historically contraindicated in intracranial trauma patients, patients at risk for ICP increases</a:t>
            </a:r>
          </a:p>
          <a:p>
            <a:pPr lvl="1"/>
            <a:r>
              <a:rPr lang="en-US" dirty="0" smtClean="0"/>
              <a:t>Original studies demonstrated increased cerebral blood flow, metabolic rate and ICP</a:t>
            </a:r>
          </a:p>
          <a:p>
            <a:r>
              <a:rPr lang="en-US" dirty="0" smtClean="0"/>
              <a:t>Recent literature demonstrates ketamine does not increase ICP when blood pressure is controlled and mild </a:t>
            </a:r>
            <a:r>
              <a:rPr lang="en-US" dirty="0" err="1" smtClean="0"/>
              <a:t>hypocapnia</a:t>
            </a:r>
            <a:r>
              <a:rPr lang="en-US" dirty="0" smtClean="0"/>
              <a:t> is achieved.</a:t>
            </a:r>
          </a:p>
          <a:p>
            <a:pPr lvl="1"/>
            <a:r>
              <a:rPr lang="en-US" dirty="0" smtClean="0"/>
              <a:t>Maintain PaCO</a:t>
            </a:r>
            <a:r>
              <a:rPr lang="en-US" baseline="-25000" dirty="0" smtClean="0"/>
              <a:t>2</a:t>
            </a:r>
            <a:r>
              <a:rPr lang="en-US" dirty="0" smtClean="0"/>
              <a:t> target: ~35 mmHg</a:t>
            </a:r>
          </a:p>
          <a:p>
            <a:pPr marL="273050" lvl="1">
              <a:spcBef>
                <a:spcPts val="600"/>
              </a:spcBef>
              <a:buSzPct val="70000"/>
              <a:buFont typeface="Wingdings" pitchFamily="2" charset="2"/>
              <a:buChar char=""/>
            </a:pPr>
            <a:r>
              <a:rPr lang="en-US" dirty="0" smtClean="0"/>
              <a:t>Limited studies have shown NMDA antagonist action – may have neuroprotection and/or neuro-regenerative </a:t>
            </a:r>
            <a:r>
              <a:rPr lang="en-US" dirty="0"/>
              <a:t>effects</a:t>
            </a:r>
          </a:p>
          <a:p>
            <a:endParaRPr lang="en-US" dirty="0" smtClean="0"/>
          </a:p>
        </p:txBody>
      </p:sp>
    </p:spTree>
    <p:extLst>
      <p:ext uri="{BB962C8B-B14F-4D97-AF65-F5344CB8AC3E}">
        <p14:creationId xmlns:p14="http://schemas.microsoft.com/office/powerpoint/2010/main" val="3387289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Abbreviations	</a:t>
            </a:r>
            <a:endParaRPr lang="en-US" dirty="0"/>
          </a:p>
        </p:txBody>
      </p:sp>
      <p:sp>
        <p:nvSpPr>
          <p:cNvPr id="3" name="Content Placeholder 2"/>
          <p:cNvSpPr>
            <a:spLocks noGrp="1"/>
          </p:cNvSpPr>
          <p:nvPr>
            <p:ph sz="quarter" idx="1"/>
          </p:nvPr>
        </p:nvSpPr>
        <p:spPr/>
        <p:txBody>
          <a:bodyPr/>
          <a:lstStyle/>
          <a:p>
            <a:r>
              <a:rPr lang="en-US" dirty="0" smtClean="0"/>
              <a:t>PAD – pain, agitation, and delirium</a:t>
            </a:r>
          </a:p>
          <a:p>
            <a:r>
              <a:rPr lang="en-US" dirty="0" smtClean="0"/>
              <a:t>ARDS – acute respiratory distress syndrome</a:t>
            </a:r>
          </a:p>
          <a:p>
            <a:r>
              <a:rPr lang="en-US" dirty="0" smtClean="0"/>
              <a:t>PCP – phencyclidine</a:t>
            </a:r>
          </a:p>
          <a:p>
            <a:r>
              <a:rPr lang="en-US" dirty="0" smtClean="0"/>
              <a:t>LOS – length of stay </a:t>
            </a:r>
          </a:p>
          <a:p>
            <a:r>
              <a:rPr lang="en-US" dirty="0" smtClean="0"/>
              <a:t>ICP – intracranial pressure</a:t>
            </a:r>
          </a:p>
          <a:p>
            <a:r>
              <a:rPr lang="en-US" dirty="0" smtClean="0"/>
              <a:t>BZD - benzodiazepine</a:t>
            </a:r>
          </a:p>
          <a:p>
            <a:r>
              <a:rPr lang="en-US" dirty="0" smtClean="0"/>
              <a:t>MOA – mechanism of action</a:t>
            </a:r>
          </a:p>
        </p:txBody>
      </p:sp>
      <p:sp>
        <p:nvSpPr>
          <p:cNvPr id="4" name="Content Placeholder 3"/>
          <p:cNvSpPr>
            <a:spLocks noGrp="1"/>
          </p:cNvSpPr>
          <p:nvPr>
            <p:ph sz="quarter" idx="2"/>
          </p:nvPr>
        </p:nvSpPr>
        <p:spPr/>
        <p:txBody>
          <a:bodyPr/>
          <a:lstStyle/>
          <a:p>
            <a:r>
              <a:rPr lang="en-US" dirty="0"/>
              <a:t>PK – pharmacokinetics </a:t>
            </a:r>
          </a:p>
          <a:p>
            <a:r>
              <a:rPr lang="en-US" dirty="0"/>
              <a:t>Mcg – micrograms</a:t>
            </a:r>
          </a:p>
          <a:p>
            <a:r>
              <a:rPr lang="en-US" dirty="0"/>
              <a:t>BBB – blood brain barrier</a:t>
            </a:r>
          </a:p>
          <a:p>
            <a:r>
              <a:rPr lang="en-US" dirty="0"/>
              <a:t>DOC – drug of choice </a:t>
            </a:r>
          </a:p>
          <a:p>
            <a:r>
              <a:rPr lang="en-US" dirty="0"/>
              <a:t>RSI – rapid sequence intubation</a:t>
            </a:r>
          </a:p>
          <a:p>
            <a:endParaRPr lang="en-US" dirty="0"/>
          </a:p>
        </p:txBody>
      </p:sp>
    </p:spTree>
    <p:extLst>
      <p:ext uri="{BB962C8B-B14F-4D97-AF65-F5344CB8AC3E}">
        <p14:creationId xmlns:p14="http://schemas.microsoft.com/office/powerpoint/2010/main" val="1923213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Ketamine – Side Effects</a:t>
            </a:r>
            <a:r>
              <a:rPr lang="en-US" baseline="30000" dirty="0"/>
              <a:t>4,5,6,7,8,11</a:t>
            </a:r>
            <a:endParaRPr lang="en-US" dirty="0"/>
          </a:p>
        </p:txBody>
      </p:sp>
      <p:sp>
        <p:nvSpPr>
          <p:cNvPr id="3" name="Content Placeholder 2"/>
          <p:cNvSpPr>
            <a:spLocks noGrp="1"/>
          </p:cNvSpPr>
          <p:nvPr>
            <p:ph sz="quarter" idx="1"/>
          </p:nvPr>
        </p:nvSpPr>
        <p:spPr>
          <a:xfrm>
            <a:off x="457200" y="1600200"/>
            <a:ext cx="7848600" cy="4873752"/>
          </a:xfrm>
        </p:spPr>
        <p:txBody>
          <a:bodyPr/>
          <a:lstStyle/>
          <a:p>
            <a:r>
              <a:rPr lang="en-US" dirty="0" smtClean="0"/>
              <a:t>Emergence Reaction – </a:t>
            </a:r>
          </a:p>
          <a:p>
            <a:pPr lvl="1"/>
            <a:r>
              <a:rPr lang="en-US" dirty="0" smtClean="0"/>
              <a:t>Rare complication – characterized by nightmares, hallucinations, delirium</a:t>
            </a:r>
          </a:p>
          <a:p>
            <a:pPr lvl="2"/>
            <a:r>
              <a:rPr lang="en-US" dirty="0" smtClean="0"/>
              <a:t>Children less likely – 1.4%</a:t>
            </a:r>
          </a:p>
          <a:p>
            <a:pPr lvl="2"/>
            <a:r>
              <a:rPr lang="en-US" dirty="0" smtClean="0"/>
              <a:t>Adults – 0-30%, clinically significant much less</a:t>
            </a:r>
          </a:p>
          <a:p>
            <a:pPr lvl="1"/>
            <a:r>
              <a:rPr lang="en-US" dirty="0" smtClean="0"/>
              <a:t>Treatment BZD</a:t>
            </a:r>
          </a:p>
          <a:p>
            <a:r>
              <a:rPr lang="en-US" dirty="0" err="1" smtClean="0"/>
              <a:t>Hypersalivation</a:t>
            </a:r>
            <a:r>
              <a:rPr lang="en-US" dirty="0" smtClean="0"/>
              <a:t> – rarely significant</a:t>
            </a:r>
          </a:p>
          <a:p>
            <a:pPr lvl="1"/>
            <a:r>
              <a:rPr lang="en-US" dirty="0" smtClean="0"/>
              <a:t>Treatment atropine 1% </a:t>
            </a:r>
            <a:r>
              <a:rPr lang="en-US" dirty="0" err="1" smtClean="0"/>
              <a:t>opth</a:t>
            </a:r>
            <a:r>
              <a:rPr lang="en-US" dirty="0" smtClean="0"/>
              <a:t> drops</a:t>
            </a:r>
          </a:p>
          <a:p>
            <a:r>
              <a:rPr lang="en-US" dirty="0" smtClean="0"/>
              <a:t>Emesis - 5-15%</a:t>
            </a:r>
          </a:p>
          <a:p>
            <a:pPr lvl="1"/>
            <a:r>
              <a:rPr lang="en-US" dirty="0" smtClean="0"/>
              <a:t>Treatment </a:t>
            </a:r>
            <a:r>
              <a:rPr lang="en-US" dirty="0" err="1" smtClean="0"/>
              <a:t>antiemetics</a:t>
            </a:r>
            <a:endParaRPr lang="en-US" dirty="0" smtClean="0"/>
          </a:p>
          <a:p>
            <a:r>
              <a:rPr lang="en-US" dirty="0" smtClean="0"/>
              <a:t>Nystagmus or diplopia - common</a:t>
            </a:r>
          </a:p>
          <a:p>
            <a:endParaRPr lang="en-US" dirty="0"/>
          </a:p>
        </p:txBody>
      </p:sp>
    </p:spTree>
    <p:extLst>
      <p:ext uri="{BB962C8B-B14F-4D97-AF65-F5344CB8AC3E}">
        <p14:creationId xmlns:p14="http://schemas.microsoft.com/office/powerpoint/2010/main" val="12095484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Ketamine – Side Effects</a:t>
            </a:r>
            <a:r>
              <a:rPr lang="en-US" baseline="30000" dirty="0"/>
              <a:t>4,5,6,7,8,11</a:t>
            </a:r>
            <a:endParaRPr lang="en-US" dirty="0"/>
          </a:p>
        </p:txBody>
      </p:sp>
      <p:sp>
        <p:nvSpPr>
          <p:cNvPr id="3" name="Content Placeholder 2"/>
          <p:cNvSpPr>
            <a:spLocks noGrp="1"/>
          </p:cNvSpPr>
          <p:nvPr>
            <p:ph sz="quarter" idx="1"/>
          </p:nvPr>
        </p:nvSpPr>
        <p:spPr/>
        <p:txBody>
          <a:bodyPr/>
          <a:lstStyle/>
          <a:p>
            <a:r>
              <a:rPr lang="en-US" dirty="0" smtClean="0"/>
              <a:t>Laryngospasm – 0.3%</a:t>
            </a:r>
          </a:p>
          <a:p>
            <a:r>
              <a:rPr lang="en-US" dirty="0" smtClean="0"/>
              <a:t>Tachycardia - common</a:t>
            </a:r>
            <a:endParaRPr lang="en-US" dirty="0"/>
          </a:p>
          <a:p>
            <a:r>
              <a:rPr lang="en-US" dirty="0" smtClean="0"/>
              <a:t>Hypertension – common</a:t>
            </a:r>
          </a:p>
          <a:p>
            <a:r>
              <a:rPr lang="en-US" dirty="0" smtClean="0"/>
              <a:t>Cardiac dysrhythmia – rare </a:t>
            </a:r>
            <a:endParaRPr lang="en-US" dirty="0"/>
          </a:p>
          <a:p>
            <a:r>
              <a:rPr lang="en-US" dirty="0"/>
              <a:t>Apnea – only seen with rapid IV </a:t>
            </a:r>
            <a:r>
              <a:rPr lang="en-US" dirty="0" smtClean="0"/>
              <a:t>push/overdose</a:t>
            </a:r>
          </a:p>
          <a:p>
            <a:pPr lvl="1"/>
            <a:r>
              <a:rPr lang="en-US" dirty="0" smtClean="0"/>
              <a:t>Push over at least 1 minute</a:t>
            </a:r>
          </a:p>
          <a:p>
            <a:r>
              <a:rPr lang="en-US" dirty="0" smtClean="0"/>
              <a:t>Muscular hypertonicity and random, purposeless movements - common</a:t>
            </a: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35748831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Sedation Protocols</a:t>
            </a:r>
            <a:r>
              <a:rPr lang="en-US" baseline="30000" dirty="0" smtClean="0"/>
              <a:t>1</a:t>
            </a:r>
            <a:endParaRPr lang="en-US" baseline="30000" dirty="0"/>
          </a:p>
        </p:txBody>
      </p:sp>
      <p:sp>
        <p:nvSpPr>
          <p:cNvPr id="3" name="Content Placeholder 2"/>
          <p:cNvSpPr>
            <a:spLocks noGrp="1"/>
          </p:cNvSpPr>
          <p:nvPr>
            <p:ph sz="quarter" idx="1"/>
          </p:nvPr>
        </p:nvSpPr>
        <p:spPr/>
        <p:txBody>
          <a:bodyPr/>
          <a:lstStyle/>
          <a:p>
            <a:r>
              <a:rPr lang="en-US" dirty="0" smtClean="0"/>
              <a:t>PAD guidelines – Use of Integrated PAD protocols to Optimize ICU Patient Care</a:t>
            </a:r>
          </a:p>
          <a:p>
            <a:pPr lvl="1"/>
            <a:r>
              <a:rPr lang="en-US" dirty="0" smtClean="0"/>
              <a:t>Reduce costs, improve ICU outcomes and allow patients to participate in their own care </a:t>
            </a:r>
          </a:p>
          <a:p>
            <a:pPr lvl="1"/>
            <a:r>
              <a:rPr lang="en-US" dirty="0" err="1" smtClean="0"/>
              <a:t>Protocolized</a:t>
            </a:r>
            <a:r>
              <a:rPr lang="en-US" dirty="0" smtClean="0"/>
              <a:t> approach can also significantly improve patient outcomes and serve as a guide for quality assurance efforts </a:t>
            </a:r>
          </a:p>
          <a:p>
            <a:pPr lvl="1"/>
            <a:r>
              <a:rPr lang="en-US" dirty="0" smtClean="0"/>
              <a:t>ICU protocols should combine routine pain and sedation assessments with pain management and sedation-minimizing strategies (daily sedative interruptions or protocols that lighten levels of sedation daily); as well delirium monitoring and prevention strategies.</a:t>
            </a:r>
          </a:p>
        </p:txBody>
      </p:sp>
    </p:spTree>
    <p:extLst>
      <p:ext uri="{BB962C8B-B14F-4D97-AF65-F5344CB8AC3E}">
        <p14:creationId xmlns:p14="http://schemas.microsoft.com/office/powerpoint/2010/main" val="9048425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868362"/>
          </a:xfrm>
        </p:spPr>
        <p:txBody>
          <a:bodyPr/>
          <a:lstStyle/>
          <a:p>
            <a:r>
              <a:rPr lang="en-US" dirty="0"/>
              <a:t>ICU Sedation Protocol EXAMPLE</a:t>
            </a:r>
          </a:p>
        </p:txBody>
      </p:sp>
      <p:sp>
        <p:nvSpPr>
          <p:cNvPr id="4" name="Content Placeholder 3"/>
          <p:cNvSpPr>
            <a:spLocks noGrp="1"/>
          </p:cNvSpPr>
          <p:nvPr>
            <p:ph sz="quarter" idx="1"/>
          </p:nvPr>
        </p:nvSpPr>
        <p:spPr>
          <a:xfrm>
            <a:off x="457200" y="1371600"/>
            <a:ext cx="7848600" cy="5102352"/>
          </a:xfrm>
        </p:spPr>
        <p:txBody>
          <a:bodyPr/>
          <a:lstStyle/>
          <a:p>
            <a:pPr>
              <a:buFont typeface="Courier New" panose="02070309020205020404" pitchFamily="49" charset="0"/>
              <a:buChar char="o"/>
            </a:pPr>
            <a:r>
              <a:rPr lang="en-US" dirty="0" smtClean="0"/>
              <a:t> </a:t>
            </a:r>
            <a:r>
              <a:rPr lang="en-US" sz="1800" b="1" dirty="0"/>
              <a:t>Select RASS goal </a:t>
            </a:r>
            <a:endParaRPr lang="en-US" sz="1800" dirty="0"/>
          </a:p>
          <a:p>
            <a:pPr lvl="1"/>
            <a:r>
              <a:rPr lang="en-US" sz="1500" dirty="0"/>
              <a:t> 0 Alert and Calm </a:t>
            </a:r>
          </a:p>
          <a:p>
            <a:pPr lvl="1"/>
            <a:r>
              <a:rPr lang="en-US" sz="1500" dirty="0"/>
              <a:t> -1 Drowsy </a:t>
            </a:r>
          </a:p>
          <a:p>
            <a:pPr lvl="1"/>
            <a:r>
              <a:rPr lang="en-US" sz="1500" dirty="0"/>
              <a:t> -2 Light Sedation </a:t>
            </a:r>
          </a:p>
          <a:p>
            <a:pPr lvl="1"/>
            <a:r>
              <a:rPr lang="en-US" sz="1500" dirty="0"/>
              <a:t> -3 Moderate Sedation </a:t>
            </a:r>
          </a:p>
          <a:p>
            <a:pPr lvl="1"/>
            <a:r>
              <a:rPr lang="en-US" sz="1500" dirty="0"/>
              <a:t> -4 Deep Sedation </a:t>
            </a:r>
          </a:p>
          <a:p>
            <a:pPr lvl="1"/>
            <a:r>
              <a:rPr lang="en-US" sz="1500" dirty="0"/>
              <a:t> -5 Unarousable </a:t>
            </a:r>
          </a:p>
          <a:p>
            <a:r>
              <a:rPr lang="en-US" sz="1800" b="1" dirty="0"/>
              <a:t>1. Analgesia </a:t>
            </a:r>
            <a:endParaRPr lang="en-US" sz="1800" dirty="0"/>
          </a:p>
          <a:p>
            <a:pPr lvl="1"/>
            <a:r>
              <a:rPr lang="en-US" sz="1500" dirty="0"/>
              <a:t> Fentanyl </a:t>
            </a:r>
            <a:r>
              <a:rPr lang="en-US" sz="1500" i="1" dirty="0"/>
              <a:t>Intermittent </a:t>
            </a:r>
            <a:r>
              <a:rPr lang="en-US" sz="1500" dirty="0"/>
              <a:t>50-100mcg IVP STAT and q15min to goal then 50- 100mcg q2h prn </a:t>
            </a:r>
          </a:p>
          <a:p>
            <a:pPr lvl="1"/>
            <a:r>
              <a:rPr lang="en-US" sz="1500" dirty="0"/>
              <a:t> Hydromorphone </a:t>
            </a:r>
            <a:r>
              <a:rPr lang="en-US" sz="1500" i="1" dirty="0"/>
              <a:t>Intermittent </a:t>
            </a:r>
            <a:r>
              <a:rPr lang="en-US" sz="1500" dirty="0"/>
              <a:t>0.1-0.3mg IVP STAT and q15min to goal then 0.1-0.5 mg q2h prn </a:t>
            </a:r>
          </a:p>
          <a:p>
            <a:pPr lvl="1"/>
            <a:r>
              <a:rPr lang="en-US" sz="1500" dirty="0"/>
              <a:t> Morphine </a:t>
            </a:r>
            <a:r>
              <a:rPr lang="en-US" sz="1500" i="1" dirty="0"/>
              <a:t>Intermittent </a:t>
            </a:r>
            <a:r>
              <a:rPr lang="en-US" sz="1500" dirty="0"/>
              <a:t>2-5mg IVP STAT and q15min to goal then 2-5mg q2h prn </a:t>
            </a:r>
            <a:endParaRPr lang="en-US" sz="1800" dirty="0"/>
          </a:p>
          <a:p>
            <a:pPr lvl="1"/>
            <a:r>
              <a:rPr lang="en-US" sz="1500" dirty="0"/>
              <a:t>If requiring &gt;3 boluses per hour of either fentanyl, morphine or hydromorphone </a:t>
            </a:r>
          </a:p>
          <a:p>
            <a:pPr lvl="2"/>
            <a:r>
              <a:rPr lang="en-US" sz="1200" dirty="0"/>
              <a:t> Fentanyl infusion 50-200mcg/</a:t>
            </a:r>
            <a:r>
              <a:rPr lang="en-US" sz="1200" dirty="0" err="1"/>
              <a:t>hr</a:t>
            </a:r>
            <a:r>
              <a:rPr lang="en-US" sz="1200" dirty="0"/>
              <a:t> STAT </a:t>
            </a:r>
          </a:p>
          <a:p>
            <a:pPr lvl="2"/>
            <a:r>
              <a:rPr lang="en-US" sz="1200" dirty="0"/>
              <a:t> Morphine Infusion 1-4 mg / </a:t>
            </a:r>
            <a:r>
              <a:rPr lang="en-US" sz="1200" dirty="0" err="1"/>
              <a:t>hr</a:t>
            </a:r>
            <a:r>
              <a:rPr lang="en-US" sz="1200" dirty="0"/>
              <a:t> (avoid in patients with renal failure and hemodynamic instability STAT </a:t>
            </a:r>
          </a:p>
          <a:p>
            <a:pPr lvl="2"/>
            <a:r>
              <a:rPr lang="en-US" sz="1200" dirty="0"/>
              <a:t> None </a:t>
            </a:r>
          </a:p>
          <a:p>
            <a:endParaRPr lang="en-US" sz="1800" dirty="0"/>
          </a:p>
          <a:p>
            <a:pPr marL="0" indent="0">
              <a:buNone/>
            </a:pPr>
            <a:r>
              <a:rPr lang="en-US" sz="1800" dirty="0"/>
              <a:t>	</a:t>
            </a:r>
          </a:p>
          <a:p>
            <a:endParaRPr lang="en-US" sz="1800" dirty="0"/>
          </a:p>
        </p:txBody>
      </p:sp>
    </p:spTree>
    <p:extLst>
      <p:ext uri="{BB962C8B-B14F-4D97-AF65-F5344CB8AC3E}">
        <p14:creationId xmlns:p14="http://schemas.microsoft.com/office/powerpoint/2010/main" val="33832326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868362"/>
          </a:xfrm>
        </p:spPr>
        <p:txBody>
          <a:bodyPr/>
          <a:lstStyle/>
          <a:p>
            <a:r>
              <a:rPr lang="en-US" dirty="0"/>
              <a:t>ICU Sedation Protocol EXAMPLE</a:t>
            </a:r>
          </a:p>
        </p:txBody>
      </p:sp>
      <p:sp>
        <p:nvSpPr>
          <p:cNvPr id="4" name="Content Placeholder 3"/>
          <p:cNvSpPr>
            <a:spLocks noGrp="1"/>
          </p:cNvSpPr>
          <p:nvPr>
            <p:ph sz="quarter" idx="1"/>
          </p:nvPr>
        </p:nvSpPr>
        <p:spPr>
          <a:xfrm>
            <a:off x="457200" y="1447800"/>
            <a:ext cx="7848600" cy="5026152"/>
          </a:xfrm>
        </p:spPr>
        <p:txBody>
          <a:bodyPr/>
          <a:lstStyle/>
          <a:p>
            <a:r>
              <a:rPr lang="en-US" sz="1800" b="1" dirty="0"/>
              <a:t>2. Sedation (Use if RASS not at goal with analgesia-based regimen) </a:t>
            </a:r>
            <a:endParaRPr lang="en-US" sz="1800" dirty="0"/>
          </a:p>
          <a:p>
            <a:pPr lvl="1"/>
            <a:r>
              <a:rPr lang="en-US" sz="1500" dirty="0"/>
              <a:t> </a:t>
            </a:r>
            <a:r>
              <a:rPr lang="en-US" sz="1500" b="1" dirty="0" err="1"/>
              <a:t>Propofol</a:t>
            </a:r>
            <a:r>
              <a:rPr lang="en-US" sz="1500" b="1" dirty="0"/>
              <a:t> 10-25mg bolus STAT, then 5-30mcg/kg/min </a:t>
            </a:r>
            <a:endParaRPr lang="en-US" sz="1500" dirty="0"/>
          </a:p>
          <a:p>
            <a:pPr lvl="1"/>
            <a:r>
              <a:rPr lang="en-US" sz="1500" dirty="0"/>
              <a:t> </a:t>
            </a:r>
            <a:r>
              <a:rPr lang="en-US" sz="1500" dirty="0" err="1"/>
              <a:t>Dexmedetomidine</a:t>
            </a:r>
            <a:r>
              <a:rPr lang="en-US" sz="1500" dirty="0"/>
              <a:t> 0.2-1.5 mcg/kg/</a:t>
            </a:r>
            <a:r>
              <a:rPr lang="en-US" sz="1500" dirty="0" err="1"/>
              <a:t>hr</a:t>
            </a:r>
            <a:r>
              <a:rPr lang="en-US" sz="1500" dirty="0"/>
              <a:t> IV x 23 </a:t>
            </a:r>
            <a:r>
              <a:rPr lang="en-US" sz="1500" dirty="0" err="1"/>
              <a:t>hrs</a:t>
            </a:r>
            <a:r>
              <a:rPr lang="en-US" sz="1500" dirty="0"/>
              <a:t> (if delirious/weaning) STAT </a:t>
            </a:r>
          </a:p>
          <a:p>
            <a:pPr lvl="1"/>
            <a:r>
              <a:rPr lang="en-US" sz="1500" dirty="0"/>
              <a:t> Ketamine 50mg bolus STAT, then 1-2mg/kg/</a:t>
            </a:r>
            <a:r>
              <a:rPr lang="en-US" sz="1500" dirty="0" err="1"/>
              <a:t>hr</a:t>
            </a:r>
            <a:endParaRPr lang="en-US" sz="1500" dirty="0"/>
          </a:p>
          <a:p>
            <a:pPr lvl="1"/>
            <a:r>
              <a:rPr lang="en-US" sz="1500" dirty="0"/>
              <a:t>For </a:t>
            </a:r>
            <a:r>
              <a:rPr lang="en-US" sz="1500" dirty="0" err="1"/>
              <a:t>propofol</a:t>
            </a:r>
            <a:r>
              <a:rPr lang="en-US" sz="1500" dirty="0"/>
              <a:t> intolerance** </a:t>
            </a:r>
          </a:p>
          <a:p>
            <a:pPr lvl="2"/>
            <a:r>
              <a:rPr lang="en-US" sz="1200" dirty="0"/>
              <a:t> Midazolam intermittent 1-3mg IVP STAT and q2hrs prn </a:t>
            </a:r>
          </a:p>
          <a:p>
            <a:pPr lvl="2"/>
            <a:r>
              <a:rPr lang="en-US" sz="1200" dirty="0"/>
              <a:t> Midazolam infusion 0.5-3.0mg/</a:t>
            </a:r>
            <a:r>
              <a:rPr lang="en-US" sz="1200" dirty="0" err="1"/>
              <a:t>hr</a:t>
            </a:r>
            <a:r>
              <a:rPr lang="en-US" sz="1200" dirty="0"/>
              <a:t> STAT </a:t>
            </a:r>
            <a:endParaRPr lang="en-US" dirty="0"/>
          </a:p>
          <a:p>
            <a:pPr marL="0" indent="0">
              <a:buNone/>
            </a:pPr>
            <a:r>
              <a:rPr lang="en-US" sz="1500" dirty="0" err="1"/>
              <a:t>Propofol</a:t>
            </a:r>
            <a:r>
              <a:rPr lang="en-US" sz="1500" dirty="0"/>
              <a:t> intolerance refers to </a:t>
            </a:r>
            <a:r>
              <a:rPr lang="en-US" sz="1500" dirty="0" err="1"/>
              <a:t>propofol</a:t>
            </a:r>
            <a:r>
              <a:rPr lang="en-US" sz="1500" dirty="0"/>
              <a:t> infusion syndrome, hemodynamic instability precluding </a:t>
            </a:r>
            <a:r>
              <a:rPr lang="en-US" sz="1500" dirty="0" err="1"/>
              <a:t>propofol</a:t>
            </a:r>
            <a:r>
              <a:rPr lang="en-US" sz="1500" dirty="0"/>
              <a:t> use, elevated CK, triglycerides, or </a:t>
            </a:r>
            <a:r>
              <a:rPr lang="en-US" sz="1500" dirty="0" err="1"/>
              <a:t>propofol</a:t>
            </a:r>
            <a:r>
              <a:rPr lang="en-US" sz="1500" dirty="0"/>
              <a:t> use &gt; 96 hours. </a:t>
            </a:r>
          </a:p>
          <a:p>
            <a:r>
              <a:rPr lang="en-US" sz="1800" dirty="0"/>
              <a:t>3. </a:t>
            </a:r>
            <a:r>
              <a:rPr lang="en-US" sz="1800" b="1" dirty="0"/>
              <a:t>Delirium (CAM-ICU+) </a:t>
            </a:r>
            <a:endParaRPr lang="en-US" sz="1600" dirty="0"/>
          </a:p>
          <a:p>
            <a:r>
              <a:rPr lang="en-US" sz="1500" dirty="0"/>
              <a:t>CAM-ICU positive AND RASS +3 or +4 </a:t>
            </a:r>
          </a:p>
          <a:p>
            <a:pPr lvl="1"/>
            <a:r>
              <a:rPr lang="en-US" sz="1200" dirty="0"/>
              <a:t> </a:t>
            </a:r>
            <a:r>
              <a:rPr lang="en-US" sz="1200" dirty="0" err="1"/>
              <a:t>Propofol</a:t>
            </a:r>
            <a:r>
              <a:rPr lang="en-US" sz="1200" dirty="0"/>
              <a:t> intermittent 15-50 mg IV STAT and q10min prn severe agitation/combativeness </a:t>
            </a:r>
          </a:p>
          <a:p>
            <a:pPr lvl="1"/>
            <a:r>
              <a:rPr lang="sv-SE" sz="1200" dirty="0"/>
              <a:t> Haloperidol 1-10 mg IV/IM STAT and q15min prn agitation </a:t>
            </a:r>
            <a:endParaRPr lang="en-US" sz="1200" dirty="0"/>
          </a:p>
          <a:p>
            <a:r>
              <a:rPr lang="en-US" sz="1500" dirty="0"/>
              <a:t>CAM-ICU positive AND RASS +1 or +2 </a:t>
            </a:r>
          </a:p>
          <a:p>
            <a:pPr lvl="1"/>
            <a:r>
              <a:rPr lang="sv-SE" sz="1200" dirty="0"/>
              <a:t> Haloperidol 1-10 mg IV/IM STAT and q15min prn agitation + </a:t>
            </a:r>
          </a:p>
          <a:p>
            <a:pPr lvl="1"/>
            <a:r>
              <a:rPr lang="en-US" sz="1200" dirty="0"/>
              <a:t> Haloperidol 1-10 mg IV/IM STAT and q6hrs (scheduled) </a:t>
            </a:r>
          </a:p>
          <a:p>
            <a:pPr lvl="1"/>
            <a:r>
              <a:rPr lang="en-US" sz="1200" dirty="0"/>
              <a:t> Olanzapine 5 mg PO/PT/SL STAT and q6hr </a:t>
            </a:r>
          </a:p>
          <a:p>
            <a:pPr lvl="1"/>
            <a:r>
              <a:rPr lang="en-US" sz="1200" dirty="0"/>
              <a:t> </a:t>
            </a:r>
            <a:r>
              <a:rPr lang="en-US" sz="1200" dirty="0" err="1"/>
              <a:t>Dexmedetomidine</a:t>
            </a:r>
            <a:r>
              <a:rPr lang="en-US" sz="1200" dirty="0"/>
              <a:t> (from above) + d/c haloperidol </a:t>
            </a:r>
            <a:endParaRPr lang="en-US" sz="1600" dirty="0"/>
          </a:p>
          <a:p>
            <a:pPr marL="0" indent="0">
              <a:buNone/>
            </a:pPr>
            <a:endParaRPr lang="en-US" sz="1800" dirty="0"/>
          </a:p>
        </p:txBody>
      </p:sp>
    </p:spTree>
    <p:extLst>
      <p:ext uri="{BB962C8B-B14F-4D97-AF65-F5344CB8AC3E}">
        <p14:creationId xmlns:p14="http://schemas.microsoft.com/office/powerpoint/2010/main" val="26857349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868362"/>
          </a:xfrm>
        </p:spPr>
        <p:txBody>
          <a:bodyPr/>
          <a:lstStyle/>
          <a:p>
            <a:r>
              <a:rPr lang="en-US" dirty="0"/>
              <a:t>ICU Sedation Protocol EXAMPLE</a:t>
            </a:r>
          </a:p>
        </p:txBody>
      </p:sp>
      <p:sp>
        <p:nvSpPr>
          <p:cNvPr id="4" name="Content Placeholder 3"/>
          <p:cNvSpPr>
            <a:spLocks noGrp="1"/>
          </p:cNvSpPr>
          <p:nvPr>
            <p:ph sz="quarter" idx="1"/>
          </p:nvPr>
        </p:nvSpPr>
        <p:spPr>
          <a:xfrm>
            <a:off x="457200" y="1600200"/>
            <a:ext cx="7848600" cy="4873752"/>
          </a:xfrm>
        </p:spPr>
        <p:txBody>
          <a:bodyPr/>
          <a:lstStyle/>
          <a:p>
            <a:r>
              <a:rPr lang="en-US" sz="1600" b="1" dirty="0"/>
              <a:t>4</a:t>
            </a:r>
            <a:r>
              <a:rPr lang="en-US" sz="1800" b="1" dirty="0"/>
              <a:t>. Screen patients and perform spontaneous awakening trials (SAT) in eligible patients </a:t>
            </a:r>
            <a:endParaRPr lang="en-US" sz="1800" dirty="0"/>
          </a:p>
          <a:p>
            <a:pPr lvl="1"/>
            <a:r>
              <a:rPr lang="en-US" sz="1500" dirty="0"/>
              <a:t> Yes </a:t>
            </a:r>
          </a:p>
          <a:p>
            <a:pPr lvl="1"/>
            <a:r>
              <a:rPr lang="en-US" sz="1500" dirty="0"/>
              <a:t> Check with attending prior to performing SAT </a:t>
            </a:r>
          </a:p>
          <a:p>
            <a:pPr lvl="0">
              <a:buClr>
                <a:srgbClr val="53548A"/>
              </a:buClr>
            </a:pPr>
            <a:r>
              <a:rPr lang="en-US" sz="1600" b="1" dirty="0">
                <a:solidFill>
                  <a:prstClr val="black"/>
                </a:solidFill>
              </a:rPr>
              <a:t>5. Minimize nightly labs, awakening as able – follow good sleep hygiene </a:t>
            </a:r>
          </a:p>
          <a:p>
            <a:pPr>
              <a:buClr>
                <a:srgbClr val="53548A"/>
              </a:buClr>
            </a:pPr>
            <a:r>
              <a:rPr lang="en-US" sz="1600" b="1" dirty="0">
                <a:solidFill>
                  <a:prstClr val="black"/>
                </a:solidFill>
              </a:rPr>
              <a:t>6. Open curtains, turn lights on in morning to improve day/night cycle</a:t>
            </a:r>
          </a:p>
          <a:p>
            <a:endParaRPr lang="en-US" sz="1800" dirty="0"/>
          </a:p>
        </p:txBody>
      </p:sp>
    </p:spTree>
    <p:extLst>
      <p:ext uri="{BB962C8B-B14F-4D97-AF65-F5344CB8AC3E}">
        <p14:creationId xmlns:p14="http://schemas.microsoft.com/office/powerpoint/2010/main" val="2137936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609600"/>
          </a:xfrm>
        </p:spPr>
        <p:txBody>
          <a:bodyPr>
            <a:normAutofit/>
          </a:bodyPr>
          <a:lstStyle/>
          <a:p>
            <a:pPr algn="ctr"/>
            <a:r>
              <a:rPr lang="en-US" sz="3200" dirty="0" smtClean="0">
                <a:solidFill>
                  <a:srgbClr val="0000FF"/>
                </a:solidFill>
              </a:rPr>
              <a:t>Summary!!!!!!</a:t>
            </a:r>
            <a:endParaRPr lang="en-US" sz="3200" dirty="0">
              <a:solidFill>
                <a:srgbClr val="0000FF"/>
              </a:solidFill>
            </a:endParaRPr>
          </a:p>
        </p:txBody>
      </p:sp>
      <p:sp>
        <p:nvSpPr>
          <p:cNvPr id="3" name="Content Placeholder 2"/>
          <p:cNvSpPr>
            <a:spLocks noGrp="1"/>
          </p:cNvSpPr>
          <p:nvPr>
            <p:ph sz="quarter" idx="1"/>
          </p:nvPr>
        </p:nvSpPr>
        <p:spPr>
          <a:xfrm>
            <a:off x="381000" y="838200"/>
            <a:ext cx="8382000" cy="5635752"/>
          </a:xfrm>
        </p:spPr>
        <p:txBody>
          <a:bodyPr/>
          <a:lstStyle/>
          <a:p>
            <a:r>
              <a:rPr lang="en-US" dirty="0" smtClean="0">
                <a:solidFill>
                  <a:srgbClr val="7030A0"/>
                </a:solidFill>
              </a:rPr>
              <a:t>Always treat pain first</a:t>
            </a:r>
          </a:p>
          <a:p>
            <a:r>
              <a:rPr lang="en-US" dirty="0" smtClean="0">
                <a:solidFill>
                  <a:srgbClr val="00B050"/>
                </a:solidFill>
              </a:rPr>
              <a:t>ICU sedation protocol</a:t>
            </a:r>
          </a:p>
          <a:p>
            <a:pPr lvl="1"/>
            <a:r>
              <a:rPr lang="en-US" dirty="0" smtClean="0">
                <a:solidFill>
                  <a:srgbClr val="00B050"/>
                </a:solidFill>
              </a:rPr>
              <a:t>Improve patient outcomes </a:t>
            </a:r>
          </a:p>
          <a:p>
            <a:r>
              <a:rPr lang="en-US" dirty="0">
                <a:solidFill>
                  <a:srgbClr val="00B0F0"/>
                </a:solidFill>
              </a:rPr>
              <a:t>Sedation </a:t>
            </a:r>
          </a:p>
          <a:p>
            <a:pPr lvl="1"/>
            <a:r>
              <a:rPr lang="en-US" dirty="0">
                <a:solidFill>
                  <a:srgbClr val="00B0F0"/>
                </a:solidFill>
              </a:rPr>
              <a:t>Minimize sedation, non BZD regimens if able</a:t>
            </a:r>
          </a:p>
          <a:p>
            <a:pPr lvl="1"/>
            <a:r>
              <a:rPr lang="en-US" dirty="0">
                <a:solidFill>
                  <a:srgbClr val="00B0F0"/>
                </a:solidFill>
              </a:rPr>
              <a:t>Daily sedation </a:t>
            </a:r>
            <a:r>
              <a:rPr lang="en-US" dirty="0" smtClean="0">
                <a:solidFill>
                  <a:srgbClr val="00B0F0"/>
                </a:solidFill>
              </a:rPr>
              <a:t>holidays</a:t>
            </a:r>
          </a:p>
          <a:p>
            <a:r>
              <a:rPr lang="en-US" dirty="0" smtClean="0">
                <a:solidFill>
                  <a:srgbClr val="FF00FF"/>
                </a:solidFill>
              </a:rPr>
              <a:t>Sedation selection</a:t>
            </a:r>
          </a:p>
          <a:p>
            <a:pPr lvl="1"/>
            <a:r>
              <a:rPr lang="en-US" dirty="0" smtClean="0">
                <a:solidFill>
                  <a:srgbClr val="FF00FF"/>
                </a:solidFill>
              </a:rPr>
              <a:t>Hemodynamics</a:t>
            </a:r>
          </a:p>
          <a:p>
            <a:pPr lvl="2"/>
            <a:r>
              <a:rPr lang="en-US" sz="1800" dirty="0" smtClean="0">
                <a:solidFill>
                  <a:srgbClr val="FF00FF"/>
                </a:solidFill>
              </a:rPr>
              <a:t>Ketamine &gt; midazolam &gt; (propofol = dexmedetomidine)</a:t>
            </a:r>
          </a:p>
          <a:p>
            <a:pPr lvl="1"/>
            <a:r>
              <a:rPr lang="en-US" dirty="0" smtClean="0">
                <a:solidFill>
                  <a:srgbClr val="FF00FF"/>
                </a:solidFill>
              </a:rPr>
              <a:t>Duration of sedation</a:t>
            </a:r>
          </a:p>
          <a:p>
            <a:pPr lvl="2"/>
            <a:r>
              <a:rPr lang="en-US" sz="1800" dirty="0" smtClean="0">
                <a:solidFill>
                  <a:srgbClr val="FF00FF"/>
                </a:solidFill>
              </a:rPr>
              <a:t>(Dexmedetomidine = ketamine = propofol) &gt; midazolam</a:t>
            </a:r>
          </a:p>
          <a:p>
            <a:pPr lvl="2"/>
            <a:r>
              <a:rPr lang="en-US" sz="1800" dirty="0" smtClean="0">
                <a:solidFill>
                  <a:srgbClr val="FF00FF"/>
                </a:solidFill>
              </a:rPr>
              <a:t>*** propofol can usually only be tolerated 72-96 hours </a:t>
            </a:r>
          </a:p>
          <a:p>
            <a:r>
              <a:rPr lang="en-US" dirty="0" smtClean="0">
                <a:solidFill>
                  <a:srgbClr val="FF0000"/>
                </a:solidFill>
              </a:rPr>
              <a:t>Ketamine is a great option – IT IS THAT SPECIAL</a:t>
            </a:r>
          </a:p>
          <a:p>
            <a:r>
              <a:rPr lang="en-US" dirty="0" smtClean="0"/>
              <a:t>Look for new literature to support ketamine use in many different conditions </a:t>
            </a:r>
          </a:p>
        </p:txBody>
      </p:sp>
    </p:spTree>
    <p:extLst>
      <p:ext uri="{BB962C8B-B14F-4D97-AF65-F5344CB8AC3E}">
        <p14:creationId xmlns:p14="http://schemas.microsoft.com/office/powerpoint/2010/main" val="43542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Questions</a:t>
            </a:r>
          </a:p>
        </p:txBody>
      </p:sp>
      <p:sp>
        <p:nvSpPr>
          <p:cNvPr id="3" name="Content Placeholder 2"/>
          <p:cNvSpPr>
            <a:spLocks noGrp="1"/>
          </p:cNvSpPr>
          <p:nvPr>
            <p:ph sz="quarter" idx="1"/>
          </p:nvPr>
        </p:nvSpPr>
        <p:spPr/>
        <p:txBody>
          <a:bodyPr/>
          <a:lstStyle/>
          <a:p>
            <a:pPr>
              <a:buFont typeface="Courier New" panose="02070309020205020404" pitchFamily="49" charset="0"/>
              <a:buChar char="o"/>
            </a:pPr>
            <a:r>
              <a:rPr lang="en-US" dirty="0"/>
              <a:t>47 </a:t>
            </a:r>
            <a:r>
              <a:rPr lang="en-US" dirty="0" err="1"/>
              <a:t>yr</a:t>
            </a:r>
            <a:r>
              <a:rPr lang="en-US" dirty="0"/>
              <a:t> M is having chest tubes placed.  He is opioid naïve.  Which is the best option for pain/sedation control during procedure? </a:t>
            </a:r>
          </a:p>
          <a:p>
            <a:pPr marL="823913" lvl="1" indent="-457200">
              <a:buFont typeface="+mj-lt"/>
              <a:buAutoNum type="alphaLcParenR"/>
            </a:pPr>
            <a:r>
              <a:rPr lang="en-US" dirty="0"/>
              <a:t>Midazolam 2mg/</a:t>
            </a:r>
            <a:r>
              <a:rPr lang="en-US" dirty="0" err="1"/>
              <a:t>hr</a:t>
            </a:r>
            <a:r>
              <a:rPr lang="en-US" dirty="0"/>
              <a:t> continuous infusion</a:t>
            </a:r>
          </a:p>
          <a:p>
            <a:pPr marL="823913" lvl="1" indent="-457200">
              <a:buFont typeface="+mj-lt"/>
              <a:buAutoNum type="alphaLcParenR"/>
            </a:pPr>
            <a:r>
              <a:rPr lang="en-US" dirty="0"/>
              <a:t>Hydromorphone 2mg IV x1 </a:t>
            </a:r>
          </a:p>
          <a:p>
            <a:pPr marL="823913" lvl="1" indent="-457200">
              <a:buFont typeface="+mj-lt"/>
              <a:buAutoNum type="alphaLcParenR"/>
            </a:pPr>
            <a:r>
              <a:rPr lang="en-US" dirty="0"/>
              <a:t>Acetaminophen 1000mg PO x1</a:t>
            </a:r>
          </a:p>
          <a:p>
            <a:pPr marL="823913" lvl="1" indent="-457200">
              <a:buFont typeface="+mj-lt"/>
              <a:buAutoNum type="alphaLcParenR"/>
            </a:pPr>
            <a:r>
              <a:rPr lang="en-US" dirty="0"/>
              <a:t>Ketamine 1mg/kg IV x1</a:t>
            </a:r>
          </a:p>
          <a:p>
            <a:endParaRPr lang="en-US" dirty="0"/>
          </a:p>
        </p:txBody>
      </p:sp>
    </p:spTree>
    <p:extLst>
      <p:ext uri="{BB962C8B-B14F-4D97-AF65-F5344CB8AC3E}">
        <p14:creationId xmlns:p14="http://schemas.microsoft.com/office/powerpoint/2010/main" val="80486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4" end="4"/>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Questions</a:t>
            </a:r>
          </a:p>
        </p:txBody>
      </p:sp>
      <p:sp>
        <p:nvSpPr>
          <p:cNvPr id="3" name="Content Placeholder 2"/>
          <p:cNvSpPr>
            <a:spLocks noGrp="1"/>
          </p:cNvSpPr>
          <p:nvPr>
            <p:ph sz="quarter" idx="1"/>
          </p:nvPr>
        </p:nvSpPr>
        <p:spPr/>
        <p:txBody>
          <a:bodyPr/>
          <a:lstStyle/>
          <a:p>
            <a:r>
              <a:rPr lang="en-US" dirty="0"/>
              <a:t>67 </a:t>
            </a:r>
            <a:r>
              <a:rPr lang="en-US" dirty="0" err="1"/>
              <a:t>yr</a:t>
            </a:r>
            <a:r>
              <a:rPr lang="en-US" dirty="0"/>
              <a:t> F is currently in MICU for sepsis.  On her 3</a:t>
            </a:r>
            <a:r>
              <a:rPr lang="en-US" baseline="30000" dirty="0"/>
              <a:t>rd</a:t>
            </a:r>
            <a:r>
              <a:rPr lang="en-US" dirty="0"/>
              <a:t> day she develops ARDS and needs to be </a:t>
            </a:r>
            <a:r>
              <a:rPr lang="en-US" dirty="0" err="1"/>
              <a:t>proned</a:t>
            </a:r>
            <a:r>
              <a:rPr lang="en-US" dirty="0"/>
              <a:t> and paralyzed.  She is currently on dexmedetomidine 0.7mcg/kg/</a:t>
            </a:r>
            <a:r>
              <a:rPr lang="en-US" dirty="0" err="1"/>
              <a:t>hr</a:t>
            </a:r>
            <a:r>
              <a:rPr lang="en-US" dirty="0"/>
              <a:t> RASS (-1 to -2).  What sedation regimen should we select</a:t>
            </a:r>
            <a:r>
              <a:rPr lang="en-US" dirty="0" smtClean="0"/>
              <a:t>?</a:t>
            </a:r>
          </a:p>
          <a:p>
            <a:pPr marL="823913" lvl="1" indent="-457200">
              <a:buFont typeface="+mj-lt"/>
              <a:buAutoNum type="alphaLcParenR"/>
            </a:pPr>
            <a:r>
              <a:rPr lang="en-US" dirty="0" smtClean="0"/>
              <a:t>Propofol continuous infusion titrate to RASS goal (-4 to -5)</a:t>
            </a:r>
          </a:p>
          <a:p>
            <a:pPr marL="823913" lvl="1" indent="-457200">
              <a:buFont typeface="+mj-lt"/>
              <a:buAutoNum type="alphaLcParenR"/>
            </a:pPr>
            <a:r>
              <a:rPr lang="en-US" dirty="0" smtClean="0"/>
              <a:t>Fentanyl </a:t>
            </a:r>
            <a:r>
              <a:rPr lang="en-US" dirty="0"/>
              <a:t>continuous</a:t>
            </a:r>
            <a:r>
              <a:rPr lang="en-US" dirty="0" smtClean="0"/>
              <a:t> infusion and midazolam </a:t>
            </a:r>
            <a:r>
              <a:rPr lang="en-US" dirty="0"/>
              <a:t>continuous </a:t>
            </a:r>
            <a:r>
              <a:rPr lang="en-US" dirty="0" smtClean="0"/>
              <a:t>infusion titrated to RASS </a:t>
            </a:r>
            <a:r>
              <a:rPr lang="en-US" dirty="0"/>
              <a:t>goal (-4 to -5)</a:t>
            </a:r>
          </a:p>
          <a:p>
            <a:pPr marL="823913" lvl="1" indent="-457200">
              <a:buFont typeface="+mj-lt"/>
              <a:buAutoNum type="alphaLcParenR"/>
            </a:pPr>
            <a:r>
              <a:rPr lang="en-US" dirty="0"/>
              <a:t>Fentanyl continuous </a:t>
            </a:r>
            <a:r>
              <a:rPr lang="en-US" dirty="0" smtClean="0"/>
              <a:t>infusion </a:t>
            </a:r>
            <a:r>
              <a:rPr lang="en-US" dirty="0"/>
              <a:t>and </a:t>
            </a:r>
            <a:r>
              <a:rPr lang="en-US" dirty="0" smtClean="0"/>
              <a:t>propofol</a:t>
            </a:r>
            <a:r>
              <a:rPr lang="en-US" dirty="0"/>
              <a:t> continuous</a:t>
            </a:r>
            <a:r>
              <a:rPr lang="en-US" dirty="0" smtClean="0"/>
              <a:t> infusion </a:t>
            </a:r>
            <a:r>
              <a:rPr lang="en-US" dirty="0"/>
              <a:t>titrated to RASS goal </a:t>
            </a:r>
            <a:r>
              <a:rPr lang="en-US" dirty="0" smtClean="0"/>
              <a:t>(-1 </a:t>
            </a:r>
            <a:r>
              <a:rPr lang="en-US" dirty="0"/>
              <a:t>to </a:t>
            </a:r>
            <a:r>
              <a:rPr lang="en-US" dirty="0" smtClean="0"/>
              <a:t>-2)</a:t>
            </a:r>
          </a:p>
          <a:p>
            <a:pPr marL="823913" lvl="1" indent="-457200">
              <a:buFont typeface="+mj-lt"/>
              <a:buAutoNum type="alphaLcParenR"/>
            </a:pPr>
            <a:r>
              <a:rPr lang="en-US" dirty="0" smtClean="0"/>
              <a:t>Hydromorphone continuous infusion </a:t>
            </a:r>
            <a:r>
              <a:rPr lang="en-US" dirty="0"/>
              <a:t>titrated to RASS goal (-4 to -5)</a:t>
            </a:r>
          </a:p>
          <a:p>
            <a:pPr marL="823913" lvl="1" indent="-457200">
              <a:buFont typeface="+mj-lt"/>
              <a:buAutoNum type="alphaLcParenR"/>
            </a:pPr>
            <a:endParaRPr lang="en-US" dirty="0"/>
          </a:p>
          <a:p>
            <a:pPr marL="823913" lvl="1" indent="-457200">
              <a:buFont typeface="+mj-lt"/>
              <a:buAutoNum type="alphaLcParenR"/>
            </a:pPr>
            <a:endParaRPr lang="en-US" dirty="0" smtClean="0"/>
          </a:p>
          <a:p>
            <a:endParaRPr lang="en-US" dirty="0"/>
          </a:p>
        </p:txBody>
      </p:sp>
    </p:spTree>
    <p:extLst>
      <p:ext uri="{BB962C8B-B14F-4D97-AF65-F5344CB8AC3E}">
        <p14:creationId xmlns:p14="http://schemas.microsoft.com/office/powerpoint/2010/main" val="3830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a:t>Patient Questions</a:t>
            </a:r>
          </a:p>
        </p:txBody>
      </p:sp>
      <p:sp>
        <p:nvSpPr>
          <p:cNvPr id="3" name="Content Placeholder 2"/>
          <p:cNvSpPr>
            <a:spLocks noGrp="1"/>
          </p:cNvSpPr>
          <p:nvPr>
            <p:ph sz="quarter" idx="1"/>
          </p:nvPr>
        </p:nvSpPr>
        <p:spPr>
          <a:xfrm>
            <a:off x="457200" y="1295400"/>
            <a:ext cx="7924800" cy="5178552"/>
          </a:xfrm>
        </p:spPr>
        <p:txBody>
          <a:bodyPr/>
          <a:lstStyle/>
          <a:p>
            <a:r>
              <a:rPr lang="en-US" dirty="0" smtClean="0"/>
              <a:t>28 </a:t>
            </a:r>
            <a:r>
              <a:rPr lang="en-US" dirty="0" err="1" smtClean="0"/>
              <a:t>yr</a:t>
            </a:r>
            <a:r>
              <a:rPr lang="en-US" dirty="0" smtClean="0"/>
              <a:t> M with necrotizing pancreatitis presents to ER with sepsis.  PMH of ETOH abuse.  He is intubated and needs a sedation regimen.  His HR ~ 135 bmp and BP = 86/42.  Which would be most appropriate? The team has already start a fentanyl infusion for pain control of pancreatitis.</a:t>
            </a:r>
          </a:p>
          <a:p>
            <a:pPr marL="823913" lvl="1" indent="-457200">
              <a:buFont typeface="+mj-lt"/>
              <a:buAutoNum type="alphaLcParenR"/>
            </a:pPr>
            <a:r>
              <a:rPr lang="en-US" dirty="0" smtClean="0"/>
              <a:t>Dexmedetomidine 0.2-0.7 mcg/kg/</a:t>
            </a:r>
            <a:r>
              <a:rPr lang="en-US" dirty="0" err="1" smtClean="0"/>
              <a:t>hr</a:t>
            </a:r>
            <a:r>
              <a:rPr lang="en-US" dirty="0" smtClean="0"/>
              <a:t> titrate to RASS (-1 to -2)</a:t>
            </a:r>
          </a:p>
          <a:p>
            <a:pPr marL="823913" lvl="1" indent="-457200">
              <a:buFont typeface="+mj-lt"/>
              <a:buAutoNum type="alphaLcParenR"/>
            </a:pPr>
            <a:r>
              <a:rPr lang="en-US" dirty="0" smtClean="0"/>
              <a:t>Midazolam infusion 1-8mg/</a:t>
            </a:r>
            <a:r>
              <a:rPr lang="en-US" dirty="0" err="1" smtClean="0"/>
              <a:t>hr</a:t>
            </a:r>
            <a:r>
              <a:rPr lang="en-US" dirty="0" smtClean="0"/>
              <a:t> titrate to RASS (-4 to -5)</a:t>
            </a:r>
          </a:p>
          <a:p>
            <a:pPr marL="823913" lvl="1" indent="-457200">
              <a:buFont typeface="+mj-lt"/>
              <a:buAutoNum type="alphaLcParenR"/>
            </a:pPr>
            <a:r>
              <a:rPr lang="en-US" dirty="0" smtClean="0"/>
              <a:t>Propofol infusion 5-75 mcg/kg/min titrate to RASS (-1 to-2)</a:t>
            </a:r>
          </a:p>
          <a:p>
            <a:pPr marL="823913" lvl="1" indent="-457200">
              <a:buFont typeface="+mj-lt"/>
              <a:buAutoNum type="alphaLcParenR"/>
            </a:pPr>
            <a:r>
              <a:rPr lang="en-US" dirty="0" smtClean="0"/>
              <a:t>Ketamine 1-2mg/kg/</a:t>
            </a:r>
            <a:r>
              <a:rPr lang="en-US" dirty="0" err="1" smtClean="0"/>
              <a:t>hr</a:t>
            </a:r>
            <a:r>
              <a:rPr lang="en-US" dirty="0" smtClean="0"/>
              <a:t> titrate to RASS (-1 to -2)</a:t>
            </a:r>
          </a:p>
          <a:p>
            <a:pPr marL="823913" lvl="1" indent="-457200">
              <a:buFont typeface="+mj-lt"/>
              <a:buAutoNum type="alphaLcParenR"/>
            </a:pPr>
            <a:endParaRPr lang="en-US" dirty="0" smtClean="0"/>
          </a:p>
          <a:p>
            <a:pPr marL="823913" lvl="1" indent="-457200">
              <a:buFont typeface="+mj-lt"/>
              <a:buAutoNum type="alphaLcParenR"/>
            </a:pPr>
            <a:endParaRPr lang="en-US" dirty="0"/>
          </a:p>
        </p:txBody>
      </p:sp>
    </p:spTree>
    <p:extLst>
      <p:ext uri="{BB962C8B-B14F-4D97-AF65-F5344CB8AC3E}">
        <p14:creationId xmlns:p14="http://schemas.microsoft.com/office/powerpoint/2010/main" val="392011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4" end="4"/>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685800"/>
          </a:xfrm>
        </p:spPr>
        <p:txBody>
          <a:bodyPr>
            <a:normAutofit fontScale="90000"/>
          </a:bodyPr>
          <a:lstStyle/>
          <a:p>
            <a:r>
              <a:rPr lang="en-US" dirty="0"/>
              <a:t>Why are we talking about Pain and Sedation for our </a:t>
            </a:r>
            <a:r>
              <a:rPr lang="en-US" dirty="0" smtClean="0"/>
              <a:t>Patients? – PAD</a:t>
            </a:r>
            <a:r>
              <a:rPr lang="en-US" baseline="30000" dirty="0" smtClean="0"/>
              <a:t>15</a:t>
            </a:r>
            <a:endParaRPr lang="en-US" baseline="30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6510338"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553200"/>
            <a:ext cx="2466975"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334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1219200"/>
            <a:ext cx="6172200" cy="1600200"/>
          </a:xfrm>
        </p:spPr>
        <p:txBody>
          <a:bodyPr>
            <a:normAutofit fontScale="90000"/>
          </a:bodyPr>
          <a:lstStyle/>
          <a:p>
            <a:pPr algn="ctr"/>
            <a:r>
              <a:rPr lang="en-US" sz="6000" dirty="0" smtClean="0"/>
              <a:t>Questions? </a:t>
            </a:r>
            <a:br>
              <a:rPr lang="en-US" sz="6000" dirty="0" smtClean="0"/>
            </a:br>
            <a:r>
              <a:rPr lang="en-US" sz="4400" dirty="0" smtClean="0"/>
              <a:t>Happy Halloween!!!</a:t>
            </a:r>
            <a:endParaRPr lang="en-US" sz="4400" dirty="0"/>
          </a:p>
        </p:txBody>
      </p:sp>
      <p:sp>
        <p:nvSpPr>
          <p:cNvPr id="5" name="Text Placeholder 4"/>
          <p:cNvSpPr>
            <a:spLocks noGrp="1"/>
          </p:cNvSpPr>
          <p:nvPr>
            <p:ph type="body" idx="1"/>
          </p:nvPr>
        </p:nvSpPr>
        <p:spPr/>
        <p:txBody>
          <a:bodyPr/>
          <a:lstStyle/>
          <a:p>
            <a:endParaRPr lang="en-US"/>
          </a:p>
        </p:txBody>
      </p:sp>
      <p:pic>
        <p:nvPicPr>
          <p:cNvPr id="6146" name="Picture 2" descr="\\fairview.org\fairview-shares\Central-Metro-Shares\UMMC-Clinical\Users\ABENSO12\My Pictures\Lily Ella Halloween 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124200"/>
            <a:ext cx="28194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8605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References</a:t>
            </a:r>
            <a:endParaRPr lang="en-US" dirty="0"/>
          </a:p>
        </p:txBody>
      </p:sp>
      <p:sp>
        <p:nvSpPr>
          <p:cNvPr id="3" name="Content Placeholder 2"/>
          <p:cNvSpPr>
            <a:spLocks noGrp="1"/>
          </p:cNvSpPr>
          <p:nvPr>
            <p:ph sz="quarter" idx="1"/>
          </p:nvPr>
        </p:nvSpPr>
        <p:spPr>
          <a:xfrm>
            <a:off x="457200" y="1600200"/>
            <a:ext cx="7467600" cy="4873625"/>
          </a:xfrm>
        </p:spPr>
        <p:txBody>
          <a:bodyPr>
            <a:normAutofit fontScale="70000" lnSpcReduction="20000"/>
          </a:bodyPr>
          <a:lstStyle/>
          <a:p>
            <a:pPr marL="457200" indent="-457200" eaLnBrk="1" fontAlgn="auto" hangingPunct="1">
              <a:spcAft>
                <a:spcPts val="0"/>
              </a:spcAft>
              <a:buFont typeface="+mj-lt"/>
              <a:buAutoNum type="arabicParenR"/>
              <a:defRPr/>
            </a:pPr>
            <a:r>
              <a:rPr lang="en-US" dirty="0" smtClean="0"/>
              <a:t>Barr J, et al.  Clinical Practice Guidelines for the Management of Pain, Agitation, and Delirium in Adult Patients in the Intensive Care Unit.  </a:t>
            </a:r>
            <a:r>
              <a:rPr lang="en-US" dirty="0" err="1" smtClean="0"/>
              <a:t>Crit</a:t>
            </a:r>
            <a:r>
              <a:rPr lang="en-US" dirty="0" smtClean="0"/>
              <a:t> Care Medicine  Jan 2013;41(1) 263-299.</a:t>
            </a:r>
          </a:p>
          <a:p>
            <a:pPr marL="457200" indent="-457200" eaLnBrk="1" fontAlgn="auto" hangingPunct="1">
              <a:spcAft>
                <a:spcPts val="0"/>
              </a:spcAft>
              <a:buFont typeface="+mj-lt"/>
              <a:buAutoNum type="arabicParenR"/>
              <a:defRPr/>
            </a:pPr>
            <a:r>
              <a:rPr lang="en-US" dirty="0" smtClean="0"/>
              <a:t>Johnson J, et al.  Chronic Post-ICU Pain and Post-Intensive Care Syndrome.  US Pharm. 2016;41(3):HS11-HS15.</a:t>
            </a:r>
            <a:endParaRPr lang="en-US" dirty="0"/>
          </a:p>
          <a:p>
            <a:pPr marL="457200" indent="-457200" eaLnBrk="1" fontAlgn="auto" hangingPunct="1">
              <a:spcAft>
                <a:spcPts val="0"/>
              </a:spcAft>
              <a:buFont typeface="+mj-lt"/>
              <a:buAutoNum type="arabicParenR"/>
              <a:defRPr/>
            </a:pPr>
            <a:r>
              <a:rPr lang="en-US" dirty="0" smtClean="0"/>
              <a:t>Schelling </a:t>
            </a:r>
            <a:r>
              <a:rPr lang="en-US" dirty="0"/>
              <a:t>G, Stoll C, Haller M, et al. Health-related quality of life and posttraumatic stress disorder in survivors of the acute respiratory distress syndrome. </a:t>
            </a:r>
            <a:r>
              <a:rPr lang="en-US" i="1" dirty="0" err="1"/>
              <a:t>Crit</a:t>
            </a:r>
            <a:r>
              <a:rPr lang="en-US" i="1" dirty="0"/>
              <a:t> Care Med</a:t>
            </a:r>
            <a:r>
              <a:rPr lang="en-US" dirty="0"/>
              <a:t>. 1998;26:651-659</a:t>
            </a:r>
            <a:r>
              <a:rPr lang="en-US" dirty="0" smtClean="0"/>
              <a:t>.</a:t>
            </a:r>
          </a:p>
          <a:p>
            <a:pPr marL="457200" indent="-457200" eaLnBrk="1" fontAlgn="auto" hangingPunct="1">
              <a:spcAft>
                <a:spcPts val="0"/>
              </a:spcAft>
              <a:buFont typeface="+mj-lt"/>
              <a:buAutoNum type="arabicParenR"/>
              <a:defRPr/>
            </a:pPr>
            <a:r>
              <a:rPr lang="en-US" dirty="0" smtClean="0"/>
              <a:t>Micromedex® Solutions.  Micromedex®  Medication, Disease and Toxicology management</a:t>
            </a:r>
          </a:p>
          <a:p>
            <a:pPr marL="457200" indent="-457200" eaLnBrk="1" fontAlgn="auto" hangingPunct="1">
              <a:spcAft>
                <a:spcPts val="0"/>
              </a:spcAft>
              <a:buFont typeface="+mj-lt"/>
              <a:buAutoNum type="arabicParenR"/>
              <a:defRPr/>
            </a:pPr>
            <a:r>
              <a:rPr lang="en-US" dirty="0" smtClean="0"/>
              <a:t>Sinner B, et al.  Ketamine.  Modern Anesthetics.  Handbook of Experimental Pharmacology 182.  Springer-</a:t>
            </a:r>
            <a:r>
              <a:rPr lang="en-US" dirty="0" err="1" smtClean="0"/>
              <a:t>Verlag</a:t>
            </a:r>
            <a:r>
              <a:rPr lang="en-US" dirty="0" smtClean="0"/>
              <a:t> Berlin Heidelberg 2008</a:t>
            </a:r>
          </a:p>
          <a:p>
            <a:pPr marL="457200" indent="-457200" eaLnBrk="1" fontAlgn="auto" hangingPunct="1">
              <a:spcAft>
                <a:spcPts val="0"/>
              </a:spcAft>
              <a:buFont typeface="+mj-lt"/>
              <a:buAutoNum type="arabicParenR"/>
              <a:defRPr/>
            </a:pPr>
            <a:r>
              <a:rPr lang="en-US" dirty="0" err="1" smtClean="0"/>
              <a:t>Kohrs</a:t>
            </a:r>
            <a:r>
              <a:rPr lang="en-US" dirty="0"/>
              <a:t> </a:t>
            </a:r>
            <a:r>
              <a:rPr lang="en-US" dirty="0" smtClean="0"/>
              <a:t>R, et al.  Ketamine: Teaching a Old Drug New Tricks.  </a:t>
            </a:r>
            <a:r>
              <a:rPr lang="en-US" dirty="0" err="1" smtClean="0"/>
              <a:t>Anesth</a:t>
            </a:r>
            <a:r>
              <a:rPr lang="en-US" dirty="0" smtClean="0"/>
              <a:t> </a:t>
            </a:r>
            <a:r>
              <a:rPr lang="en-US" dirty="0" err="1" smtClean="0"/>
              <a:t>Analg</a:t>
            </a:r>
            <a:r>
              <a:rPr lang="en-US" dirty="0" smtClean="0"/>
              <a:t> 1998;87:1186-1193.</a:t>
            </a:r>
          </a:p>
          <a:p>
            <a:pPr marL="457200" indent="-457200" eaLnBrk="1" fontAlgn="auto" hangingPunct="1">
              <a:spcAft>
                <a:spcPts val="0"/>
              </a:spcAft>
              <a:buFont typeface="+mj-lt"/>
              <a:buAutoNum type="arabicParenR"/>
              <a:defRPr/>
            </a:pPr>
            <a:r>
              <a:rPr lang="en-US" dirty="0" smtClean="0"/>
              <a:t>White P, et al.  Ketamine – Its Pharmacology and Therapeutic Uses.  Anesthesiology 56: 119-136, 1982.</a:t>
            </a:r>
          </a:p>
          <a:p>
            <a:pPr marL="457200" indent="-457200" eaLnBrk="1" fontAlgn="auto" hangingPunct="1">
              <a:spcAft>
                <a:spcPts val="0"/>
              </a:spcAft>
              <a:buFont typeface="+mj-lt"/>
              <a:buAutoNum type="arabicParenR"/>
              <a:defRPr/>
            </a:pPr>
            <a:r>
              <a:rPr lang="en-US" dirty="0" err="1" smtClean="0"/>
              <a:t>Aroni</a:t>
            </a:r>
            <a:r>
              <a:rPr lang="en-US" dirty="0" smtClean="0"/>
              <a:t> F, et al.  Pharmacological Aspects and Potential New Clinical Applications of Ketamine: Reevaluation of an Old Drug.  J </a:t>
            </a:r>
            <a:r>
              <a:rPr lang="en-US" dirty="0" err="1" smtClean="0"/>
              <a:t>Clin</a:t>
            </a:r>
            <a:r>
              <a:rPr lang="en-US" dirty="0" smtClean="0"/>
              <a:t> </a:t>
            </a:r>
            <a:r>
              <a:rPr lang="en-US" dirty="0" err="1" smtClean="0"/>
              <a:t>Pharmacol</a:t>
            </a:r>
            <a:r>
              <a:rPr lang="en-US" dirty="0" smtClean="0"/>
              <a:t> 2009;49:957-964.</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lstStyle/>
          <a:p>
            <a:pPr marL="457200" indent="-457200">
              <a:buFont typeface="+mj-lt"/>
              <a:buAutoNum type="arabicParenR" startAt="9"/>
            </a:pPr>
            <a:r>
              <a:rPr lang="en-US" sz="1700" dirty="0" smtClean="0"/>
              <a:t>Ahern T, et al.  Low-Dose Ketamine Infusion for Emergency Department Patients with Severe Pain.  Pain Med 2015;16:1402-1409.</a:t>
            </a:r>
          </a:p>
          <a:p>
            <a:pPr marL="457200" indent="-457200">
              <a:buFont typeface="+mj-lt"/>
              <a:buAutoNum type="arabicParenR" startAt="9"/>
            </a:pPr>
            <a:r>
              <a:rPr lang="en-US" sz="1700" dirty="0" err="1" smtClean="0"/>
              <a:t>Persson</a:t>
            </a:r>
            <a:r>
              <a:rPr lang="en-US" sz="1700" dirty="0" smtClean="0"/>
              <a:t> J.  Ketamine in Pain Management.  CNS Neuroscience &amp; Therapeutics 19 (2013);396-402.</a:t>
            </a:r>
          </a:p>
          <a:p>
            <a:pPr marL="457200" indent="-457200">
              <a:buFont typeface="+mj-lt"/>
              <a:buAutoNum type="arabicParenR" startAt="9"/>
            </a:pPr>
            <a:r>
              <a:rPr lang="en-US" sz="1700" dirty="0" smtClean="0"/>
              <a:t>Green S, et al.  Clinical Practice Guideline for Emergency Department Ketamine Dissociative Sedation: 2011 Update.  Ann </a:t>
            </a:r>
            <a:r>
              <a:rPr lang="en-US" sz="1700" dirty="0" err="1" smtClean="0"/>
              <a:t>Emerg</a:t>
            </a:r>
            <a:r>
              <a:rPr lang="en-US" sz="1700" dirty="0" smtClean="0"/>
              <a:t> Med. 2011.</a:t>
            </a:r>
          </a:p>
          <a:p>
            <a:pPr marL="457200" indent="-457200">
              <a:buFont typeface="+mj-lt"/>
              <a:buAutoNum type="arabicParenR" startAt="9"/>
            </a:pPr>
            <a:r>
              <a:rPr lang="en-US" sz="1700" dirty="0" err="1" smtClean="0"/>
              <a:t>Synowiec</a:t>
            </a:r>
            <a:r>
              <a:rPr lang="en-US" sz="1700" dirty="0" smtClean="0"/>
              <a:t> A, et al. Ketamine use in the treatment of refractory status epilepticus.  Epilepsy Res 2013;105:183-188.</a:t>
            </a:r>
          </a:p>
          <a:p>
            <a:pPr marL="457200" indent="-457200">
              <a:buFont typeface="+mj-lt"/>
              <a:buAutoNum type="arabicParenR" startAt="9"/>
            </a:pPr>
            <a:r>
              <a:rPr lang="en-US" sz="1700" dirty="0" smtClean="0"/>
              <a:t>Kramer A.  Early Ketamine to Treat Refractory Status Epilepticus.  </a:t>
            </a:r>
            <a:r>
              <a:rPr lang="en-US" sz="1700" dirty="0" err="1" smtClean="0"/>
              <a:t>Neurocrit</a:t>
            </a:r>
            <a:r>
              <a:rPr lang="en-US" sz="1700" dirty="0" smtClean="0"/>
              <a:t> Care 2012;16:299-305.</a:t>
            </a:r>
          </a:p>
          <a:p>
            <a:pPr marL="457200" indent="-457200">
              <a:buFont typeface="+mj-lt"/>
              <a:buAutoNum type="arabicParenR" startAt="9"/>
            </a:pPr>
            <a:r>
              <a:rPr lang="en-US" sz="1700" dirty="0" smtClean="0"/>
              <a:t>Umunna B, et al.  Ketamine for continuous sedation of mechanically ventilated </a:t>
            </a:r>
            <a:r>
              <a:rPr lang="en-US" sz="1700" dirty="0" err="1" smtClean="0"/>
              <a:t>pateints</a:t>
            </a:r>
            <a:r>
              <a:rPr lang="en-US" sz="1700" dirty="0" smtClean="0"/>
              <a:t>.  J </a:t>
            </a:r>
            <a:r>
              <a:rPr lang="en-US" sz="1700" dirty="0" err="1" smtClean="0"/>
              <a:t>Emerg</a:t>
            </a:r>
            <a:r>
              <a:rPr lang="en-US" sz="1700" dirty="0" smtClean="0"/>
              <a:t> Trauma Shock. 2015;8(1):11-15.</a:t>
            </a:r>
          </a:p>
          <a:p>
            <a:pPr marL="457200" indent="-457200">
              <a:buFont typeface="+mj-lt"/>
              <a:buAutoNum type="arabicParenR" startAt="9"/>
            </a:pPr>
            <a:r>
              <a:rPr lang="en-US" sz="1700" dirty="0" smtClean="0"/>
              <a:t>Reade M, et al.  Sedation and Delirium in the Intensive Care Unit.  NEJM 2014;370:444-454.</a:t>
            </a:r>
            <a:endParaRPr lang="en-US" sz="1700" dirty="0"/>
          </a:p>
        </p:txBody>
      </p:sp>
    </p:spTree>
    <p:extLst>
      <p:ext uri="{BB962C8B-B14F-4D97-AF65-F5344CB8AC3E}">
        <p14:creationId xmlns:p14="http://schemas.microsoft.com/office/powerpoint/2010/main" val="3733570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Why are we talking about Pain and Sedation for our Patients? </a:t>
            </a:r>
            <a:endParaRPr lang="en-US" dirty="0"/>
          </a:p>
        </p:txBody>
      </p:sp>
      <p:sp>
        <p:nvSpPr>
          <p:cNvPr id="3" name="Content Placeholder 2"/>
          <p:cNvSpPr>
            <a:spLocks noGrp="1"/>
          </p:cNvSpPr>
          <p:nvPr>
            <p:ph sz="quarter" idx="1"/>
          </p:nvPr>
        </p:nvSpPr>
        <p:spPr>
          <a:xfrm>
            <a:off x="457200" y="1600200"/>
            <a:ext cx="7696200" cy="4873625"/>
          </a:xfrm>
        </p:spPr>
        <p:txBody>
          <a:bodyPr>
            <a:normAutofit/>
          </a:bodyPr>
          <a:lstStyle/>
          <a:p>
            <a:pPr marL="274320" indent="-274320" eaLnBrk="1" fontAlgn="auto" hangingPunct="1">
              <a:spcAft>
                <a:spcPts val="0"/>
              </a:spcAft>
              <a:buFont typeface="Wingdings"/>
              <a:buChar char=""/>
              <a:defRPr/>
            </a:pPr>
            <a:r>
              <a:rPr lang="en-US" dirty="0" smtClean="0"/>
              <a:t>Post-Intensive Care Syndrome</a:t>
            </a:r>
            <a:r>
              <a:rPr lang="en-US" baseline="30000" dirty="0" smtClean="0"/>
              <a:t>2</a:t>
            </a:r>
          </a:p>
          <a:p>
            <a:pPr marL="640080" lvl="1" indent="-274320" eaLnBrk="1" fontAlgn="auto" hangingPunct="1">
              <a:spcAft>
                <a:spcPts val="0"/>
              </a:spcAft>
              <a:buFont typeface="Wingdings 2"/>
              <a:buChar char=""/>
              <a:defRPr/>
            </a:pPr>
            <a:r>
              <a:rPr lang="en-US" i="1" dirty="0"/>
              <a:t>Though the exact mechanism of chronic post-ICU pain is unknown, it is postulated that the severity of inflammation associated with many forms of critical illness leads to chronic pain in patients long after resolution of their acute critical </a:t>
            </a:r>
            <a:r>
              <a:rPr lang="en-US" i="1" dirty="0" smtClean="0"/>
              <a:t>illness</a:t>
            </a:r>
          </a:p>
          <a:p>
            <a:pPr marL="274320" indent="-274320" eaLnBrk="1" fontAlgn="auto" hangingPunct="1">
              <a:spcAft>
                <a:spcPts val="0"/>
              </a:spcAft>
              <a:buFont typeface="Wingdings"/>
              <a:buChar char=""/>
              <a:defRPr/>
            </a:pPr>
            <a:r>
              <a:rPr lang="en-US" dirty="0" smtClean="0"/>
              <a:t>80 </a:t>
            </a:r>
            <a:r>
              <a:rPr lang="en-US" dirty="0"/>
              <a:t>patients treated </a:t>
            </a:r>
            <a:r>
              <a:rPr lang="en-US" dirty="0" smtClean="0"/>
              <a:t>for ARDS </a:t>
            </a:r>
            <a:r>
              <a:rPr lang="en-US" dirty="0"/>
              <a:t>at a median follow-up of 4 years post-ICU </a:t>
            </a:r>
            <a:r>
              <a:rPr lang="en-US" dirty="0" smtClean="0"/>
              <a:t>discharge.</a:t>
            </a:r>
            <a:r>
              <a:rPr lang="en-US" baseline="30000" dirty="0"/>
              <a:t>3</a:t>
            </a:r>
            <a:r>
              <a:rPr lang="en-US" dirty="0" smtClean="0"/>
              <a:t> </a:t>
            </a:r>
            <a:endParaRPr lang="en-US" dirty="0"/>
          </a:p>
          <a:p>
            <a:pPr marL="640080" lvl="1" indent="-274320" eaLnBrk="1" fontAlgn="auto" hangingPunct="1">
              <a:spcAft>
                <a:spcPts val="0"/>
              </a:spcAft>
              <a:buFont typeface="Wingdings 2"/>
              <a:buChar char=""/>
              <a:defRPr/>
            </a:pPr>
            <a:r>
              <a:rPr lang="en-US" dirty="0" smtClean="0"/>
              <a:t>Their </a:t>
            </a:r>
            <a:r>
              <a:rPr lang="en-US" dirty="0"/>
              <a:t>questionnaire identified many ICU survivors with a high incidence of chronic pain (38%), posttraumatic stress disorder (PTSD) symptoms (27%), and a lower health-related quality of life (21%).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Risk Factors for Development of Chronic Post-ICU Pain		</a:t>
            </a:r>
            <a:endParaRPr lang="en-US" dirty="0"/>
          </a:p>
        </p:txBody>
      </p:sp>
      <p:sp>
        <p:nvSpPr>
          <p:cNvPr id="3" name="Content Placeholder 2"/>
          <p:cNvSpPr>
            <a:spLocks noGrp="1"/>
          </p:cNvSpPr>
          <p:nvPr>
            <p:ph sz="quarter" idx="1"/>
          </p:nvPr>
        </p:nvSpPr>
        <p:spPr>
          <a:xfrm>
            <a:off x="457200" y="1600200"/>
            <a:ext cx="7467600" cy="4873625"/>
          </a:xfrm>
        </p:spPr>
        <p:txBody>
          <a:bodyPr>
            <a:normAutofit lnSpcReduction="10000"/>
          </a:bodyPr>
          <a:lstStyle/>
          <a:p>
            <a:pPr marL="274320" indent="-274320" eaLnBrk="1" fontAlgn="auto" hangingPunct="1">
              <a:spcAft>
                <a:spcPts val="0"/>
              </a:spcAft>
              <a:buFont typeface="Wingdings"/>
              <a:buChar char=""/>
              <a:defRPr/>
            </a:pPr>
            <a:r>
              <a:rPr lang="en-US" dirty="0" smtClean="0"/>
              <a:t>Severe sepsis</a:t>
            </a:r>
          </a:p>
          <a:p>
            <a:pPr marL="274320" indent="-274320" eaLnBrk="1" fontAlgn="auto" hangingPunct="1">
              <a:spcAft>
                <a:spcPts val="0"/>
              </a:spcAft>
              <a:buFont typeface="Wingdings"/>
              <a:buChar char=""/>
              <a:defRPr/>
            </a:pPr>
            <a:r>
              <a:rPr lang="en-US" dirty="0" smtClean="0"/>
              <a:t>ARDS</a:t>
            </a:r>
          </a:p>
          <a:p>
            <a:pPr marL="274320" indent="-274320" eaLnBrk="1" fontAlgn="auto" hangingPunct="1">
              <a:spcAft>
                <a:spcPts val="0"/>
              </a:spcAft>
              <a:buFont typeface="Wingdings"/>
              <a:buChar char=""/>
              <a:defRPr/>
            </a:pPr>
            <a:r>
              <a:rPr lang="en-US" dirty="0" smtClean="0"/>
              <a:t>Surgery</a:t>
            </a:r>
          </a:p>
          <a:p>
            <a:pPr marL="274320" indent="-274320" eaLnBrk="1" fontAlgn="auto" hangingPunct="1">
              <a:spcAft>
                <a:spcPts val="0"/>
              </a:spcAft>
              <a:buFont typeface="Wingdings"/>
              <a:buChar char=""/>
              <a:defRPr/>
            </a:pPr>
            <a:r>
              <a:rPr lang="en-US" dirty="0" smtClean="0"/>
              <a:t>Presence of preoperative pain</a:t>
            </a:r>
          </a:p>
          <a:p>
            <a:pPr marL="274320" indent="-274320" eaLnBrk="1" fontAlgn="auto" hangingPunct="1">
              <a:spcAft>
                <a:spcPts val="0"/>
              </a:spcAft>
              <a:buFont typeface="Wingdings"/>
              <a:buChar char=""/>
              <a:defRPr/>
            </a:pPr>
            <a:r>
              <a:rPr lang="en-US" dirty="0" smtClean="0"/>
              <a:t>Prolonged ICU stay</a:t>
            </a:r>
          </a:p>
          <a:p>
            <a:pPr marL="274320" indent="-274320" eaLnBrk="1" fontAlgn="auto" hangingPunct="1">
              <a:spcAft>
                <a:spcPts val="0"/>
              </a:spcAft>
              <a:buFont typeface="Wingdings"/>
              <a:buChar char=""/>
              <a:defRPr/>
            </a:pPr>
            <a:r>
              <a:rPr lang="en-US" dirty="0" smtClean="0"/>
              <a:t>Prolonged hospitalization</a:t>
            </a:r>
          </a:p>
          <a:p>
            <a:pPr marL="274320" indent="-274320" eaLnBrk="1" fontAlgn="auto" hangingPunct="1">
              <a:spcAft>
                <a:spcPts val="0"/>
              </a:spcAft>
              <a:buFont typeface="Wingdings"/>
              <a:buChar char=""/>
              <a:defRPr/>
            </a:pPr>
            <a:r>
              <a:rPr lang="en-US" dirty="0" smtClean="0"/>
              <a:t>Prolonged mechanical ventilation</a:t>
            </a:r>
          </a:p>
          <a:p>
            <a:pPr marL="274320" indent="-274320" eaLnBrk="1" fontAlgn="auto" hangingPunct="1">
              <a:spcAft>
                <a:spcPts val="0"/>
              </a:spcAft>
              <a:buFont typeface="Wingdings"/>
              <a:buChar char=""/>
              <a:defRPr/>
            </a:pPr>
            <a:r>
              <a:rPr lang="en-US" dirty="0" smtClean="0"/>
              <a:t>Post ICU depression or anxiety</a:t>
            </a:r>
          </a:p>
          <a:p>
            <a:pPr marL="274320" indent="-274320" eaLnBrk="1" fontAlgn="auto" hangingPunct="1">
              <a:spcAft>
                <a:spcPts val="0"/>
              </a:spcAft>
              <a:buFont typeface="Wingdings"/>
              <a:buChar char=""/>
              <a:defRPr/>
            </a:pPr>
            <a:r>
              <a:rPr lang="en-US" dirty="0" smtClean="0"/>
              <a:t>Posttraumatic stress disorder (PTSD)</a:t>
            </a:r>
          </a:p>
          <a:p>
            <a:pPr marL="274320" indent="-274320" eaLnBrk="1" fontAlgn="auto" hangingPunct="1">
              <a:spcAft>
                <a:spcPts val="0"/>
              </a:spcAft>
              <a:buFont typeface="Wingdings"/>
              <a:buChar char=""/>
              <a:defRPr/>
            </a:pPr>
            <a:r>
              <a:rPr lang="en-US" dirty="0" smtClean="0"/>
              <a:t>Use of corticosteroids</a:t>
            </a:r>
          </a:p>
          <a:p>
            <a:pPr marL="274320" indent="-274320" eaLnBrk="1" fontAlgn="auto" hangingPunct="1">
              <a:spcAft>
                <a:spcPts val="0"/>
              </a:spcAft>
              <a:buFont typeface="Wingdings"/>
              <a:buChar char=""/>
              <a:defRPr/>
            </a:pPr>
            <a:r>
              <a:rPr lang="en-US" dirty="0" smtClean="0"/>
              <a:t>Use of non-depolarizing neuromuscular blockers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How Do You Appropriately Treat Pain and Sedation? </a:t>
            </a:r>
            <a:endParaRPr lang="en-US" dirty="0"/>
          </a:p>
        </p:txBody>
      </p:sp>
      <p:sp>
        <p:nvSpPr>
          <p:cNvPr id="3" name="Content Placeholder 2"/>
          <p:cNvSpPr>
            <a:spLocks noGrp="1"/>
          </p:cNvSpPr>
          <p:nvPr>
            <p:ph sz="quarter" idx="1"/>
          </p:nvPr>
        </p:nvSpPr>
        <p:spPr>
          <a:xfrm>
            <a:off x="457200" y="1600200"/>
            <a:ext cx="7467600" cy="4873625"/>
          </a:xfrm>
        </p:spPr>
        <p:txBody>
          <a:bodyPr>
            <a:normAutofit fontScale="92500"/>
          </a:bodyPr>
          <a:lstStyle/>
          <a:p>
            <a:pPr eaLnBrk="1" hangingPunct="1"/>
            <a:r>
              <a:rPr lang="en-US" sz="2300" dirty="0" smtClean="0"/>
              <a:t>No “cookie-cutter answer” it is difficult</a:t>
            </a:r>
          </a:p>
          <a:p>
            <a:pPr eaLnBrk="1" hangingPunct="1"/>
            <a:r>
              <a:rPr lang="en-US" sz="2300" dirty="0" smtClean="0"/>
              <a:t>Individualized to patients clinical situation and needs</a:t>
            </a:r>
          </a:p>
          <a:p>
            <a:pPr lvl="1" eaLnBrk="1" hangingPunct="1"/>
            <a:r>
              <a:rPr lang="en-US" dirty="0" smtClean="0"/>
              <a:t>Opioid naïve</a:t>
            </a:r>
          </a:p>
          <a:p>
            <a:pPr lvl="1" eaLnBrk="1" hangingPunct="1"/>
            <a:r>
              <a:rPr lang="en-US" dirty="0" smtClean="0"/>
              <a:t>Opioid tolerant</a:t>
            </a:r>
          </a:p>
          <a:p>
            <a:pPr lvl="1" eaLnBrk="1" hangingPunct="1"/>
            <a:r>
              <a:rPr lang="en-US" dirty="0" smtClean="0"/>
              <a:t>ETOH history</a:t>
            </a:r>
          </a:p>
          <a:p>
            <a:pPr lvl="1" eaLnBrk="1" hangingPunct="1"/>
            <a:r>
              <a:rPr lang="en-US" dirty="0" smtClean="0"/>
              <a:t>Drug abuse history</a:t>
            </a:r>
          </a:p>
          <a:p>
            <a:pPr lvl="1" eaLnBrk="1" hangingPunct="1"/>
            <a:r>
              <a:rPr lang="en-US" dirty="0" smtClean="0"/>
              <a:t>Age</a:t>
            </a:r>
          </a:p>
          <a:p>
            <a:pPr lvl="1" eaLnBrk="1" hangingPunct="1"/>
            <a:r>
              <a:rPr lang="en-US" dirty="0" smtClean="0"/>
              <a:t>Renal and hepatic function</a:t>
            </a:r>
          </a:p>
          <a:p>
            <a:pPr eaLnBrk="1" hangingPunct="1"/>
            <a:r>
              <a:rPr lang="en-US" sz="2300" dirty="0" smtClean="0"/>
              <a:t>Frequent reassessment!</a:t>
            </a:r>
          </a:p>
          <a:p>
            <a:pPr eaLnBrk="1" hangingPunct="1"/>
            <a:r>
              <a:rPr lang="en-US" sz="2300" dirty="0" smtClean="0"/>
              <a:t>Protocol driven</a:t>
            </a:r>
          </a:p>
          <a:p>
            <a:pPr eaLnBrk="1" hangingPunct="1"/>
            <a:r>
              <a:rPr lang="en-US" sz="2300" dirty="0" smtClean="0"/>
              <a:t>GOAL </a:t>
            </a:r>
            <a:r>
              <a:rPr lang="en-US" sz="2300" dirty="0" smtClean="0">
                <a:sym typeface="Wingdings" panose="05000000000000000000" pitchFamily="2" charset="2"/>
              </a:rPr>
              <a:t> </a:t>
            </a:r>
            <a:r>
              <a:rPr lang="en-US" sz="2300" dirty="0" smtClean="0"/>
              <a:t>Ensure patient comfort and tolerance of the ICU environment, while avoiding complications related to therapy</a:t>
            </a:r>
            <a:r>
              <a:rPr lang="en-US"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2057400"/>
            <a:ext cx="6629400" cy="3733800"/>
          </a:xfrm>
        </p:spPr>
        <p:txBody>
          <a:bodyPr/>
          <a:lstStyle/>
          <a:p>
            <a:pPr eaLnBrk="1" fontAlgn="auto" hangingPunct="1">
              <a:spcAft>
                <a:spcPts val="0"/>
              </a:spcAft>
              <a:defRPr/>
            </a:pPr>
            <a:r>
              <a:rPr lang="en-US" sz="4400" dirty="0" smtClean="0"/>
              <a:t>PAD Guidelines  </a:t>
            </a:r>
            <a:r>
              <a:rPr lang="en-US" sz="3800" dirty="0" smtClean="0"/>
              <a:t>Management </a:t>
            </a:r>
            <a:r>
              <a:rPr lang="en-US" sz="3800" dirty="0"/>
              <a:t>of Pain, Agitation, and Delirium in Adult Patients in the </a:t>
            </a:r>
            <a:r>
              <a:rPr lang="en-US" sz="3800" dirty="0" smtClean="0"/>
              <a:t>ICU</a:t>
            </a:r>
            <a:r>
              <a:rPr lang="en-US" sz="3800" baseline="30000" dirty="0" smtClean="0"/>
              <a:t>1</a:t>
            </a:r>
            <a:r>
              <a:rPr lang="en-US" dirty="0"/>
              <a:t/>
            </a:r>
            <a:br>
              <a:rPr lang="en-US" dirty="0"/>
            </a:b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Oriel</Template>
  <TotalTime>1780</TotalTime>
  <Words>3467</Words>
  <Application>Microsoft Office PowerPoint</Application>
  <PresentationFormat>On-screen Show (4:3)</PresentationFormat>
  <Paragraphs>513</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Oriel</vt:lpstr>
      <vt:lpstr>An Overview of Sedation Medications, is Special “K” All That Special? </vt:lpstr>
      <vt:lpstr>Objectives </vt:lpstr>
      <vt:lpstr>Disclosure </vt:lpstr>
      <vt:lpstr>Abbreviations </vt:lpstr>
      <vt:lpstr>Why are we talking about Pain and Sedation for our Patients? – PAD15</vt:lpstr>
      <vt:lpstr>Why are we talking about Pain and Sedation for our Patients? </vt:lpstr>
      <vt:lpstr>Risk Factors for Development of Chronic Post-ICU Pain  </vt:lpstr>
      <vt:lpstr>How Do You Appropriately Treat Pain and Sedation? </vt:lpstr>
      <vt:lpstr>PAD Guidelines  Management of Pain, Agitation, and Delirium in Adult Patients in the ICU1 </vt:lpstr>
      <vt:lpstr>PAD Guidelines - PAIN</vt:lpstr>
      <vt:lpstr>Pharmacology of Opiate Analgesics</vt:lpstr>
      <vt:lpstr>Pharmacology of Opiate Analgesics</vt:lpstr>
      <vt:lpstr>PAD Guidelines - Sedation </vt:lpstr>
      <vt:lpstr>PAD Guidelines - Sedation </vt:lpstr>
      <vt:lpstr>PAD Guidelines - Sedation </vt:lpstr>
      <vt:lpstr>PowerPoint Presentation</vt:lpstr>
      <vt:lpstr>PowerPoint Presentation</vt:lpstr>
      <vt:lpstr>Sedative Medication Overview</vt:lpstr>
      <vt:lpstr>Propofol (Diprivan®)</vt:lpstr>
      <vt:lpstr>Propofol (Diprivan®)</vt:lpstr>
      <vt:lpstr>Dexmedetomidine (Precedex®)</vt:lpstr>
      <vt:lpstr>Dexmedetomidine (Precedex®)</vt:lpstr>
      <vt:lpstr>Benzodiazepines </vt:lpstr>
      <vt:lpstr>Benzodiazepines</vt:lpstr>
      <vt:lpstr>Benzodiazepines </vt:lpstr>
      <vt:lpstr>KETAMINE </vt:lpstr>
      <vt:lpstr>Ketamine – History5  </vt:lpstr>
      <vt:lpstr>Ketamine pharmacology5,6 </vt:lpstr>
      <vt:lpstr>Ketamine pharmacology4,5,6,8</vt:lpstr>
      <vt:lpstr>Ketamine pharmacology4,5,6,8</vt:lpstr>
      <vt:lpstr>Dissociative Anesthesia</vt:lpstr>
      <vt:lpstr>Ketamine Clinical Effects/Applications</vt:lpstr>
      <vt:lpstr>Ketamine - Sedation</vt:lpstr>
      <vt:lpstr>Ketamine - Sedation</vt:lpstr>
      <vt:lpstr>Ketamine – Pain8,9,10</vt:lpstr>
      <vt:lpstr>Ketamine – Seizure12,13</vt:lpstr>
      <vt:lpstr>Ketamine – Additional Dosing Guidelines</vt:lpstr>
      <vt:lpstr>Ketamine – Contraindications4,5,6,7,8,11</vt:lpstr>
      <vt:lpstr>Ketamine – ICP Controversy4,5,6,7,8,11</vt:lpstr>
      <vt:lpstr>Ketamine – Side Effects4,5,6,7,8,11</vt:lpstr>
      <vt:lpstr>Ketamine – Side Effects4,5,6,7,8,11</vt:lpstr>
      <vt:lpstr>Sedation Protocols1</vt:lpstr>
      <vt:lpstr>ICU Sedation Protocol EXAMPLE</vt:lpstr>
      <vt:lpstr>ICU Sedation Protocol EXAMPLE</vt:lpstr>
      <vt:lpstr>ICU Sedation Protocol EXAMPLE</vt:lpstr>
      <vt:lpstr>Summary!!!!!!</vt:lpstr>
      <vt:lpstr>Patient Questions</vt:lpstr>
      <vt:lpstr>Patient Questions</vt:lpstr>
      <vt:lpstr>Patient Questions</vt:lpstr>
      <vt:lpstr>Questions?  Happy Halloween!!!</vt:lpstr>
      <vt:lpstr>References</vt:lpstr>
      <vt:lpstr>References</vt:lpstr>
    </vt:vector>
  </TitlesOfParts>
  <Company>Fairview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Sedation Medications, is Special “K” all that special?</dc:title>
  <dc:creator>Benson, Anna</dc:creator>
  <cp:lastModifiedBy>Deanna M Erickson</cp:lastModifiedBy>
  <cp:revision>92</cp:revision>
  <dcterms:created xsi:type="dcterms:W3CDTF">2017-09-29T16:23:21Z</dcterms:created>
  <dcterms:modified xsi:type="dcterms:W3CDTF">2017-10-20T19:49:39Z</dcterms:modified>
</cp:coreProperties>
</file>