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8" r:id="rId2"/>
    <p:sldId id="293" r:id="rId3"/>
    <p:sldId id="304" r:id="rId4"/>
    <p:sldId id="259" r:id="rId5"/>
    <p:sldId id="305" r:id="rId6"/>
    <p:sldId id="283" r:id="rId7"/>
    <p:sldId id="296" r:id="rId8"/>
    <p:sldId id="292" r:id="rId9"/>
    <p:sldId id="282" r:id="rId10"/>
    <p:sldId id="311" r:id="rId11"/>
    <p:sldId id="314" r:id="rId12"/>
    <p:sldId id="284" r:id="rId13"/>
    <p:sldId id="294" r:id="rId14"/>
    <p:sldId id="295" r:id="rId15"/>
    <p:sldId id="288" r:id="rId16"/>
    <p:sldId id="287" r:id="rId17"/>
    <p:sldId id="285" r:id="rId18"/>
    <p:sldId id="308" r:id="rId19"/>
    <p:sldId id="313" r:id="rId20"/>
    <p:sldId id="310" r:id="rId21"/>
    <p:sldId id="281" r:id="rId22"/>
    <p:sldId id="291" r:id="rId23"/>
    <p:sldId id="302" r:id="rId24"/>
    <p:sldId id="300" r:id="rId25"/>
    <p:sldId id="289" r:id="rId26"/>
    <p:sldId id="290" r:id="rId27"/>
    <p:sldId id="298" r:id="rId28"/>
    <p:sldId id="299" r:id="rId29"/>
    <p:sldId id="312" r:id="rId30"/>
    <p:sldId id="316" r:id="rId31"/>
  </p:sldIdLst>
  <p:sldSz cx="12188825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6">
          <p15:clr>
            <a:srgbClr val="A4A3A4"/>
          </p15:clr>
        </p15:guide>
        <p15:guide id="2" pos="75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9999"/>
    <a:srgbClr val="929496"/>
    <a:srgbClr val="59A0D6"/>
    <a:srgbClr val="489FD3"/>
    <a:srgbClr val="459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79759" autoAdjust="0"/>
  </p:normalViewPr>
  <p:slideViewPr>
    <p:cSldViewPr snapToGrid="0" snapToObjects="1">
      <p:cViewPr varScale="1">
        <p:scale>
          <a:sx n="88" d="100"/>
          <a:sy n="88" d="100"/>
        </p:scale>
        <p:origin x="828" y="96"/>
      </p:cViewPr>
      <p:guideLst>
        <p:guide orient="horz" pos="1166"/>
        <p:guide pos="75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Relationship Id="rId4" Type="http://schemas.openxmlformats.org/officeDocument/2006/relationships/image" Target="../media/image16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Relationship Id="rId4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174695-ABF3-48DC-A861-8C892CFCC8B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154090-8318-400E-B963-E65C168A2C57}">
      <dgm:prSet phldrT="[Text]"/>
      <dgm:spPr/>
      <dgm:t>
        <a:bodyPr/>
        <a:lstStyle/>
        <a:p>
          <a:r>
            <a:rPr lang="en-US" dirty="0" smtClean="0"/>
            <a:t>Population health (Better Health)</a:t>
          </a:r>
          <a:endParaRPr lang="en-US" dirty="0"/>
        </a:p>
      </dgm:t>
    </dgm:pt>
    <dgm:pt modelId="{DCB9CC4E-8461-4BF5-A760-E1F4E08A7F04}" type="parTrans" cxnId="{B74496E3-D248-4EB3-96BA-DE9E985A530D}">
      <dgm:prSet/>
      <dgm:spPr/>
      <dgm:t>
        <a:bodyPr/>
        <a:lstStyle/>
        <a:p>
          <a:endParaRPr lang="en-US"/>
        </a:p>
      </dgm:t>
    </dgm:pt>
    <dgm:pt modelId="{B0CD76DE-A15D-49C8-984D-74E14F82F8DC}" type="sibTrans" cxnId="{B74496E3-D248-4EB3-96BA-DE9E985A530D}">
      <dgm:prSet/>
      <dgm:spPr/>
      <dgm:t>
        <a:bodyPr/>
        <a:lstStyle/>
        <a:p>
          <a:endParaRPr lang="en-US"/>
        </a:p>
      </dgm:t>
    </dgm:pt>
    <dgm:pt modelId="{39489DA6-39E3-4B3C-B305-9687FF46DB34}">
      <dgm:prSet phldrT="[Text]"/>
      <dgm:spPr/>
      <dgm:t>
        <a:bodyPr/>
        <a:lstStyle/>
        <a:p>
          <a:r>
            <a:rPr lang="en-US" dirty="0" smtClean="0"/>
            <a:t>Patient experience (Better Care)</a:t>
          </a:r>
          <a:endParaRPr lang="en-US" dirty="0"/>
        </a:p>
      </dgm:t>
    </dgm:pt>
    <dgm:pt modelId="{44A44252-3423-4A61-B144-661FA374F7B6}" type="parTrans" cxnId="{C85415D7-4B71-422B-8066-137B60ED1068}">
      <dgm:prSet/>
      <dgm:spPr/>
      <dgm:t>
        <a:bodyPr/>
        <a:lstStyle/>
        <a:p>
          <a:endParaRPr lang="en-US"/>
        </a:p>
      </dgm:t>
    </dgm:pt>
    <dgm:pt modelId="{7F80EFFE-0075-4C0C-AA97-483897E7A18D}" type="sibTrans" cxnId="{C85415D7-4B71-422B-8066-137B60ED1068}">
      <dgm:prSet/>
      <dgm:spPr/>
      <dgm:t>
        <a:bodyPr/>
        <a:lstStyle/>
        <a:p>
          <a:endParaRPr lang="en-US"/>
        </a:p>
      </dgm:t>
    </dgm:pt>
    <dgm:pt modelId="{84F7B20E-B2A3-4ED8-B6FD-FC1B316FC27B}">
      <dgm:prSet phldrT="[Text]"/>
      <dgm:spPr/>
      <dgm:t>
        <a:bodyPr/>
        <a:lstStyle/>
        <a:p>
          <a:r>
            <a:rPr lang="en-US" dirty="0" smtClean="0"/>
            <a:t>Reducing cost per capita (Better Value)</a:t>
          </a:r>
          <a:endParaRPr lang="en-US" dirty="0"/>
        </a:p>
      </dgm:t>
    </dgm:pt>
    <dgm:pt modelId="{389FDD9B-6101-4142-9343-BBD92E03D99B}" type="parTrans" cxnId="{DD49B562-1324-493F-80B9-DF774300DDF8}">
      <dgm:prSet/>
      <dgm:spPr/>
      <dgm:t>
        <a:bodyPr/>
        <a:lstStyle/>
        <a:p>
          <a:endParaRPr lang="en-US"/>
        </a:p>
      </dgm:t>
    </dgm:pt>
    <dgm:pt modelId="{5DBEA50A-4325-4051-AAB2-1022BAE446A6}" type="sibTrans" cxnId="{DD49B562-1324-493F-80B9-DF774300DDF8}">
      <dgm:prSet/>
      <dgm:spPr/>
      <dgm:t>
        <a:bodyPr/>
        <a:lstStyle/>
        <a:p>
          <a:endParaRPr lang="en-US"/>
        </a:p>
      </dgm:t>
    </dgm:pt>
    <dgm:pt modelId="{B4C4F7D9-19C0-4832-9A6E-431077C93EBA}">
      <dgm:prSet phldrT="[Text]"/>
      <dgm:spPr/>
      <dgm:t>
        <a:bodyPr/>
        <a:lstStyle/>
        <a:p>
          <a:r>
            <a:rPr lang="en-US" dirty="0" smtClean="0"/>
            <a:t>Better healthcare workforce well-being</a:t>
          </a:r>
          <a:endParaRPr lang="en-US" dirty="0"/>
        </a:p>
      </dgm:t>
    </dgm:pt>
    <dgm:pt modelId="{1E986FB9-DD22-4D7A-9544-1203D7C8BF4E}" type="parTrans" cxnId="{12BE212D-3EF9-4580-A863-F2939BF0E7E3}">
      <dgm:prSet/>
      <dgm:spPr/>
      <dgm:t>
        <a:bodyPr/>
        <a:lstStyle/>
        <a:p>
          <a:endParaRPr lang="en-US"/>
        </a:p>
      </dgm:t>
    </dgm:pt>
    <dgm:pt modelId="{AFC78C33-93D1-468C-8576-F422565AD765}" type="sibTrans" cxnId="{12BE212D-3EF9-4580-A863-F2939BF0E7E3}">
      <dgm:prSet/>
      <dgm:spPr/>
      <dgm:t>
        <a:bodyPr/>
        <a:lstStyle/>
        <a:p>
          <a:endParaRPr lang="en-US"/>
        </a:p>
      </dgm:t>
    </dgm:pt>
    <dgm:pt modelId="{C75A0F48-EDCD-4BF6-8FA0-F673D6E93E92}" type="pres">
      <dgm:prSet presAssocID="{31174695-ABF3-48DC-A861-8C892CFCC8B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396E7B-010A-47CA-B0BD-95EDA6453193}" type="pres">
      <dgm:prSet presAssocID="{31174695-ABF3-48DC-A861-8C892CFCC8B4}" presName="diamond" presStyleLbl="bgShp" presStyleIdx="0" presStyleCnt="1"/>
      <dgm:spPr/>
    </dgm:pt>
    <dgm:pt modelId="{8EFE9A71-3A6B-40F0-9FC3-3EA27A6EAA84}" type="pres">
      <dgm:prSet presAssocID="{31174695-ABF3-48DC-A861-8C892CFCC8B4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FB0A0D-4350-4307-9193-31308DD11B25}" type="pres">
      <dgm:prSet presAssocID="{31174695-ABF3-48DC-A861-8C892CFCC8B4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AEEE6-7324-4CD7-AD77-6C697EA58E19}" type="pres">
      <dgm:prSet presAssocID="{31174695-ABF3-48DC-A861-8C892CFCC8B4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7905B-E791-4B83-B0F0-7809AF1B63FD}" type="pres">
      <dgm:prSet presAssocID="{31174695-ABF3-48DC-A861-8C892CFCC8B4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D7EEF0-6D0F-4FC8-8FD4-A447F95AFF0E}" type="presOf" srcId="{84F7B20E-B2A3-4ED8-B6FD-FC1B316FC27B}" destId="{4BAAEEE6-7324-4CD7-AD77-6C697EA58E19}" srcOrd="0" destOrd="0" presId="urn:microsoft.com/office/officeart/2005/8/layout/matrix3"/>
    <dgm:cxn modelId="{12BE212D-3EF9-4580-A863-F2939BF0E7E3}" srcId="{31174695-ABF3-48DC-A861-8C892CFCC8B4}" destId="{B4C4F7D9-19C0-4832-9A6E-431077C93EBA}" srcOrd="3" destOrd="0" parTransId="{1E986FB9-DD22-4D7A-9544-1203D7C8BF4E}" sibTransId="{AFC78C33-93D1-468C-8576-F422565AD765}"/>
    <dgm:cxn modelId="{C85415D7-4B71-422B-8066-137B60ED1068}" srcId="{31174695-ABF3-48DC-A861-8C892CFCC8B4}" destId="{39489DA6-39E3-4B3C-B305-9687FF46DB34}" srcOrd="1" destOrd="0" parTransId="{44A44252-3423-4A61-B144-661FA374F7B6}" sibTransId="{7F80EFFE-0075-4C0C-AA97-483897E7A18D}"/>
    <dgm:cxn modelId="{F8A2B0A8-EFCD-4ECE-B03D-0B7606682106}" type="presOf" srcId="{FB154090-8318-400E-B963-E65C168A2C57}" destId="{8EFE9A71-3A6B-40F0-9FC3-3EA27A6EAA84}" srcOrd="0" destOrd="0" presId="urn:microsoft.com/office/officeart/2005/8/layout/matrix3"/>
    <dgm:cxn modelId="{04FC3CA1-CA53-4FFE-8749-33E797B733E1}" type="presOf" srcId="{39489DA6-39E3-4B3C-B305-9687FF46DB34}" destId="{79FB0A0D-4350-4307-9193-31308DD11B25}" srcOrd="0" destOrd="0" presId="urn:microsoft.com/office/officeart/2005/8/layout/matrix3"/>
    <dgm:cxn modelId="{5A5A8481-84E2-44DC-9015-4BF9A91FC41D}" type="presOf" srcId="{31174695-ABF3-48DC-A861-8C892CFCC8B4}" destId="{C75A0F48-EDCD-4BF6-8FA0-F673D6E93E92}" srcOrd="0" destOrd="0" presId="urn:microsoft.com/office/officeart/2005/8/layout/matrix3"/>
    <dgm:cxn modelId="{DD49B562-1324-493F-80B9-DF774300DDF8}" srcId="{31174695-ABF3-48DC-A861-8C892CFCC8B4}" destId="{84F7B20E-B2A3-4ED8-B6FD-FC1B316FC27B}" srcOrd="2" destOrd="0" parTransId="{389FDD9B-6101-4142-9343-BBD92E03D99B}" sibTransId="{5DBEA50A-4325-4051-AAB2-1022BAE446A6}"/>
    <dgm:cxn modelId="{DF4DF0AA-DDA4-44F6-8FFA-F92AC75C21B4}" type="presOf" srcId="{B4C4F7D9-19C0-4832-9A6E-431077C93EBA}" destId="{7667905B-E791-4B83-B0F0-7809AF1B63FD}" srcOrd="0" destOrd="0" presId="urn:microsoft.com/office/officeart/2005/8/layout/matrix3"/>
    <dgm:cxn modelId="{B74496E3-D248-4EB3-96BA-DE9E985A530D}" srcId="{31174695-ABF3-48DC-A861-8C892CFCC8B4}" destId="{FB154090-8318-400E-B963-E65C168A2C57}" srcOrd="0" destOrd="0" parTransId="{DCB9CC4E-8461-4BF5-A760-E1F4E08A7F04}" sibTransId="{B0CD76DE-A15D-49C8-984D-74E14F82F8DC}"/>
    <dgm:cxn modelId="{3F6799F4-A9D5-4E15-8CFD-05006F1066EC}" type="presParOf" srcId="{C75A0F48-EDCD-4BF6-8FA0-F673D6E93E92}" destId="{27396E7B-010A-47CA-B0BD-95EDA6453193}" srcOrd="0" destOrd="0" presId="urn:microsoft.com/office/officeart/2005/8/layout/matrix3"/>
    <dgm:cxn modelId="{A9A00492-CCD0-4D35-8A73-C07DAD767408}" type="presParOf" srcId="{C75A0F48-EDCD-4BF6-8FA0-F673D6E93E92}" destId="{8EFE9A71-3A6B-40F0-9FC3-3EA27A6EAA84}" srcOrd="1" destOrd="0" presId="urn:microsoft.com/office/officeart/2005/8/layout/matrix3"/>
    <dgm:cxn modelId="{9B397E8B-96B4-4D62-B822-DF639FB564D9}" type="presParOf" srcId="{C75A0F48-EDCD-4BF6-8FA0-F673D6E93E92}" destId="{79FB0A0D-4350-4307-9193-31308DD11B25}" srcOrd="2" destOrd="0" presId="urn:microsoft.com/office/officeart/2005/8/layout/matrix3"/>
    <dgm:cxn modelId="{92E85F89-0BE3-4E52-89BA-6626AE6641D0}" type="presParOf" srcId="{C75A0F48-EDCD-4BF6-8FA0-F673D6E93E92}" destId="{4BAAEEE6-7324-4CD7-AD77-6C697EA58E19}" srcOrd="3" destOrd="0" presId="urn:microsoft.com/office/officeart/2005/8/layout/matrix3"/>
    <dgm:cxn modelId="{F3707E53-E756-4532-BA5B-48F397F16198}" type="presParOf" srcId="{C75A0F48-EDCD-4BF6-8FA0-F673D6E93E92}" destId="{7667905B-E791-4B83-B0F0-7809AF1B63F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783FBB-9149-4C95-AAB6-21F83E36C7EF}" type="doc">
      <dgm:prSet loTypeId="urn:microsoft.com/office/officeart/2005/8/layout/chevron2" loCatId="process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1BD39C2-CAF8-4DCE-8467-07EF44C26F5E}">
      <dgm:prSet phldrT="[Text]"/>
      <dgm:spPr/>
      <dgm:t>
        <a:bodyPr/>
        <a:lstStyle/>
        <a:p>
          <a:r>
            <a:rPr lang="en-US" dirty="0" smtClean="0"/>
            <a:t>Healthcare costs are unsustainable</a:t>
          </a:r>
          <a:endParaRPr lang="en-US" dirty="0"/>
        </a:p>
      </dgm:t>
    </dgm:pt>
    <dgm:pt modelId="{F54BFD77-C720-4D19-9467-7A414CFE7010}" type="parTrans" cxnId="{02A24175-14CF-4470-897F-5F0615510198}">
      <dgm:prSet/>
      <dgm:spPr/>
      <dgm:t>
        <a:bodyPr/>
        <a:lstStyle/>
        <a:p>
          <a:endParaRPr lang="en-US"/>
        </a:p>
      </dgm:t>
    </dgm:pt>
    <dgm:pt modelId="{C537DC8C-504C-469D-8D58-1A4632CC713A}" type="sibTrans" cxnId="{02A24175-14CF-4470-897F-5F0615510198}">
      <dgm:prSet/>
      <dgm:spPr/>
      <dgm:t>
        <a:bodyPr/>
        <a:lstStyle/>
        <a:p>
          <a:endParaRPr lang="en-US"/>
        </a:p>
      </dgm:t>
    </dgm:pt>
    <dgm:pt modelId="{74F5A090-8A57-4535-80CF-6424B1A759DD}">
      <dgm:prSet phldrT="[Text]"/>
      <dgm:spPr/>
      <dgm:t>
        <a:bodyPr/>
        <a:lstStyle/>
        <a:p>
          <a:r>
            <a:rPr lang="en-US" dirty="0" smtClean="0"/>
            <a:t>Year-over-year revenue growth reductions</a:t>
          </a:r>
          <a:endParaRPr lang="en-US" dirty="0"/>
        </a:p>
      </dgm:t>
    </dgm:pt>
    <dgm:pt modelId="{97F85D65-F902-41DF-80C6-5775BB1D21D8}" type="parTrans" cxnId="{258F6C40-0477-4126-B629-D58DF69469B2}">
      <dgm:prSet/>
      <dgm:spPr/>
      <dgm:t>
        <a:bodyPr/>
        <a:lstStyle/>
        <a:p>
          <a:endParaRPr lang="en-US"/>
        </a:p>
      </dgm:t>
    </dgm:pt>
    <dgm:pt modelId="{CFF240C3-9DC4-4078-962E-B880CF692B71}" type="sibTrans" cxnId="{258F6C40-0477-4126-B629-D58DF69469B2}">
      <dgm:prSet/>
      <dgm:spPr/>
      <dgm:t>
        <a:bodyPr/>
        <a:lstStyle/>
        <a:p>
          <a:endParaRPr lang="en-US"/>
        </a:p>
      </dgm:t>
    </dgm:pt>
    <dgm:pt modelId="{01211A02-B2A2-4A24-86FA-A95B5EE9DD1F}">
      <dgm:prSet phldrT="[Text]"/>
      <dgm:spPr/>
      <dgm:t>
        <a:bodyPr/>
        <a:lstStyle/>
        <a:p>
          <a:r>
            <a:rPr lang="en-US" dirty="0" smtClean="0"/>
            <a:t>Less need for hospital-based services</a:t>
          </a:r>
          <a:endParaRPr lang="en-US" dirty="0"/>
        </a:p>
      </dgm:t>
    </dgm:pt>
    <dgm:pt modelId="{BE832400-19CF-46BE-864D-B582F2A32F0C}" type="parTrans" cxnId="{D69CCB95-3741-46C4-92A2-7763A794C20B}">
      <dgm:prSet/>
      <dgm:spPr/>
      <dgm:t>
        <a:bodyPr/>
        <a:lstStyle/>
        <a:p>
          <a:endParaRPr lang="en-US"/>
        </a:p>
      </dgm:t>
    </dgm:pt>
    <dgm:pt modelId="{E32B9DCA-0C4B-4CED-9FD4-A9F1FB5EE05D}" type="sibTrans" cxnId="{D69CCB95-3741-46C4-92A2-7763A794C20B}">
      <dgm:prSet/>
      <dgm:spPr/>
      <dgm:t>
        <a:bodyPr/>
        <a:lstStyle/>
        <a:p>
          <a:endParaRPr lang="en-US"/>
        </a:p>
      </dgm:t>
    </dgm:pt>
    <dgm:pt modelId="{9B488DAB-13F4-4B19-83AA-5A523E8670BA}">
      <dgm:prSet phldrT="[Text]"/>
      <dgm:spPr/>
      <dgm:t>
        <a:bodyPr/>
        <a:lstStyle/>
        <a:p>
          <a:endParaRPr lang="en-US" dirty="0"/>
        </a:p>
      </dgm:t>
    </dgm:pt>
    <dgm:pt modelId="{8B591255-BF79-47CB-9D80-14F4C908A6A8}" type="parTrans" cxnId="{AC128DC0-A7BE-4A1C-B6C4-82488FFB7423}">
      <dgm:prSet/>
      <dgm:spPr/>
      <dgm:t>
        <a:bodyPr/>
        <a:lstStyle/>
        <a:p>
          <a:endParaRPr lang="en-US"/>
        </a:p>
      </dgm:t>
    </dgm:pt>
    <dgm:pt modelId="{B52C858A-5BAF-4C19-B320-9D58F83DB4ED}" type="sibTrans" cxnId="{AC128DC0-A7BE-4A1C-B6C4-82488FFB7423}">
      <dgm:prSet/>
      <dgm:spPr/>
      <dgm:t>
        <a:bodyPr/>
        <a:lstStyle/>
        <a:p>
          <a:endParaRPr lang="en-US"/>
        </a:p>
      </dgm:t>
    </dgm:pt>
    <dgm:pt modelId="{147F490B-7E4F-4005-86BA-194A076E573D}">
      <dgm:prSet phldrT="[Text]"/>
      <dgm:spPr/>
      <dgm:t>
        <a:bodyPr/>
        <a:lstStyle/>
        <a:p>
          <a:r>
            <a:rPr lang="en-US" dirty="0" smtClean="0"/>
            <a:t>Increased scrutiny and transparency for quality and costs</a:t>
          </a:r>
          <a:endParaRPr lang="en-US" dirty="0"/>
        </a:p>
      </dgm:t>
    </dgm:pt>
    <dgm:pt modelId="{95356BCD-8082-4FCA-87B6-4719FEA88E66}" type="parTrans" cxnId="{22F2C8A6-5C96-40CA-ACC5-BE7276B0FB36}">
      <dgm:prSet/>
      <dgm:spPr/>
      <dgm:t>
        <a:bodyPr/>
        <a:lstStyle/>
        <a:p>
          <a:endParaRPr lang="en-US"/>
        </a:p>
      </dgm:t>
    </dgm:pt>
    <dgm:pt modelId="{BDD87637-F4D3-4834-8A35-FB3CEB3FF3AB}" type="sibTrans" cxnId="{22F2C8A6-5C96-40CA-ACC5-BE7276B0FB36}">
      <dgm:prSet/>
      <dgm:spPr/>
      <dgm:t>
        <a:bodyPr/>
        <a:lstStyle/>
        <a:p>
          <a:endParaRPr lang="en-US"/>
        </a:p>
      </dgm:t>
    </dgm:pt>
    <dgm:pt modelId="{59758CD8-6B20-4CE8-9C65-19CE8C7A15BE}">
      <dgm:prSet phldrT="[Text]"/>
      <dgm:spPr/>
      <dgm:t>
        <a:bodyPr/>
        <a:lstStyle/>
        <a:p>
          <a:r>
            <a:rPr lang="en-US" smtClean="0"/>
            <a:t>Shift from volume to value-based care</a:t>
          </a:r>
          <a:endParaRPr lang="en-US" dirty="0"/>
        </a:p>
      </dgm:t>
    </dgm:pt>
    <dgm:pt modelId="{223C2CDB-648F-4131-807E-6D4DD4ED6088}" type="sibTrans" cxnId="{5CEA4011-BF54-4CFE-84E4-1328A02F76C4}">
      <dgm:prSet/>
      <dgm:spPr/>
      <dgm:t>
        <a:bodyPr/>
        <a:lstStyle/>
        <a:p>
          <a:endParaRPr lang="en-US"/>
        </a:p>
      </dgm:t>
    </dgm:pt>
    <dgm:pt modelId="{824B4205-14A0-44D7-B13B-9A1FC22D4D70}" type="parTrans" cxnId="{5CEA4011-BF54-4CFE-84E4-1328A02F76C4}">
      <dgm:prSet/>
      <dgm:spPr/>
      <dgm:t>
        <a:bodyPr/>
        <a:lstStyle/>
        <a:p>
          <a:endParaRPr lang="en-US"/>
        </a:p>
      </dgm:t>
    </dgm:pt>
    <dgm:pt modelId="{FCCC7952-7424-4A56-8A4E-435205B86656}">
      <dgm:prSet phldrT="[Text]"/>
      <dgm:spPr/>
      <dgm:t>
        <a:bodyPr/>
        <a:lstStyle/>
        <a:p>
          <a:r>
            <a:rPr lang="en-US" dirty="0" smtClean="0"/>
            <a:t>Changes in payment and reimbursement (Medicare and commercial insurances)</a:t>
          </a:r>
          <a:endParaRPr lang="en-US" dirty="0"/>
        </a:p>
      </dgm:t>
    </dgm:pt>
    <dgm:pt modelId="{49AD385F-04DB-4E12-BF79-27F03FB9C151}" type="sibTrans" cxnId="{606F9FB7-F4AA-4849-B1C6-519D81C2E806}">
      <dgm:prSet/>
      <dgm:spPr/>
      <dgm:t>
        <a:bodyPr/>
        <a:lstStyle/>
        <a:p>
          <a:endParaRPr lang="en-US"/>
        </a:p>
      </dgm:t>
    </dgm:pt>
    <dgm:pt modelId="{7C8C7F46-88E7-4D40-8D61-BBCDA50763F7}" type="parTrans" cxnId="{606F9FB7-F4AA-4849-B1C6-519D81C2E806}">
      <dgm:prSet/>
      <dgm:spPr/>
      <dgm:t>
        <a:bodyPr/>
        <a:lstStyle/>
        <a:p>
          <a:endParaRPr lang="en-US"/>
        </a:p>
      </dgm:t>
    </dgm:pt>
    <dgm:pt modelId="{9FEAB887-5F51-4B69-B11C-E27AA12124AE}">
      <dgm:prSet phldrT="[Text]"/>
      <dgm:spPr/>
      <dgm:t>
        <a:bodyPr/>
        <a:lstStyle/>
        <a:p>
          <a:endParaRPr lang="en-US" dirty="0"/>
        </a:p>
      </dgm:t>
    </dgm:pt>
    <dgm:pt modelId="{695532FA-8ED0-410B-899F-727A34709CD5}" type="parTrans" cxnId="{614E2718-2AF1-452A-805F-3BDA71966DB1}">
      <dgm:prSet/>
      <dgm:spPr/>
      <dgm:t>
        <a:bodyPr/>
        <a:lstStyle/>
        <a:p>
          <a:endParaRPr lang="en-US"/>
        </a:p>
      </dgm:t>
    </dgm:pt>
    <dgm:pt modelId="{A5E188DA-6B91-4742-902E-4EDDF0217560}" type="sibTrans" cxnId="{614E2718-2AF1-452A-805F-3BDA71966DB1}">
      <dgm:prSet/>
      <dgm:spPr/>
      <dgm:t>
        <a:bodyPr/>
        <a:lstStyle/>
        <a:p>
          <a:endParaRPr lang="en-US"/>
        </a:p>
      </dgm:t>
    </dgm:pt>
    <dgm:pt modelId="{C1F93E61-BB41-469B-B0F4-C741477FC2CE}">
      <dgm:prSet phldrT="[Text]"/>
      <dgm:spPr/>
      <dgm:t>
        <a:bodyPr/>
        <a:lstStyle/>
        <a:p>
          <a:endParaRPr lang="en-US" dirty="0"/>
        </a:p>
      </dgm:t>
    </dgm:pt>
    <dgm:pt modelId="{526F4A00-52B8-475A-A63A-E643E89CC02D}" type="parTrans" cxnId="{F933ED1F-0088-4B2B-9E1A-08A939D3C898}">
      <dgm:prSet/>
      <dgm:spPr/>
      <dgm:t>
        <a:bodyPr/>
        <a:lstStyle/>
        <a:p>
          <a:endParaRPr lang="en-US"/>
        </a:p>
      </dgm:t>
    </dgm:pt>
    <dgm:pt modelId="{8CE682F2-1644-47F0-BEA5-8B024F22DDAA}" type="sibTrans" cxnId="{F933ED1F-0088-4B2B-9E1A-08A939D3C898}">
      <dgm:prSet/>
      <dgm:spPr/>
      <dgm:t>
        <a:bodyPr/>
        <a:lstStyle/>
        <a:p>
          <a:endParaRPr lang="en-US"/>
        </a:p>
      </dgm:t>
    </dgm:pt>
    <dgm:pt modelId="{C4254E3A-0E0D-4B4B-8BEB-C0924D704ECC}">
      <dgm:prSet phldrT="[Text]"/>
      <dgm:spPr/>
      <dgm:t>
        <a:bodyPr/>
        <a:lstStyle/>
        <a:p>
          <a:endParaRPr lang="en-US" dirty="0"/>
        </a:p>
      </dgm:t>
    </dgm:pt>
    <dgm:pt modelId="{C1A6E9EB-0CCE-4203-BBCA-5484425B45E2}" type="parTrans" cxnId="{932EECF1-23BC-4308-A9DF-CEC8E271C485}">
      <dgm:prSet/>
      <dgm:spPr/>
      <dgm:t>
        <a:bodyPr/>
        <a:lstStyle/>
        <a:p>
          <a:endParaRPr lang="en-US"/>
        </a:p>
      </dgm:t>
    </dgm:pt>
    <dgm:pt modelId="{F760F775-2C14-4403-8DA1-73AA0256736C}" type="sibTrans" cxnId="{932EECF1-23BC-4308-A9DF-CEC8E271C485}">
      <dgm:prSet/>
      <dgm:spPr/>
      <dgm:t>
        <a:bodyPr/>
        <a:lstStyle/>
        <a:p>
          <a:endParaRPr lang="en-US"/>
        </a:p>
      </dgm:t>
    </dgm:pt>
    <dgm:pt modelId="{AA81B180-3344-49B7-A626-0D5BE72EFED6}">
      <dgm:prSet phldrT="[Text]"/>
      <dgm:spPr/>
      <dgm:t>
        <a:bodyPr/>
        <a:lstStyle/>
        <a:p>
          <a:endParaRPr lang="en-US" dirty="0"/>
        </a:p>
      </dgm:t>
    </dgm:pt>
    <dgm:pt modelId="{80C4A843-8B4B-4F55-9522-20F0D9EA02F3}" type="parTrans" cxnId="{D1782730-2675-4019-BDE9-9F8C8F7525B2}">
      <dgm:prSet/>
      <dgm:spPr/>
      <dgm:t>
        <a:bodyPr/>
        <a:lstStyle/>
        <a:p>
          <a:endParaRPr lang="en-US"/>
        </a:p>
      </dgm:t>
    </dgm:pt>
    <dgm:pt modelId="{3BEEA995-EAAF-4EE9-AB7A-8D83F9DB60F5}" type="sibTrans" cxnId="{D1782730-2675-4019-BDE9-9F8C8F7525B2}">
      <dgm:prSet/>
      <dgm:spPr/>
      <dgm:t>
        <a:bodyPr/>
        <a:lstStyle/>
        <a:p>
          <a:endParaRPr lang="en-US"/>
        </a:p>
      </dgm:t>
    </dgm:pt>
    <dgm:pt modelId="{EB581085-76A3-4A9F-BC94-970C15CF5367}" type="pres">
      <dgm:prSet presAssocID="{FD783FBB-9149-4C95-AAB6-21F83E36C7E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18B2E4-17FE-44CE-B644-D372947E5958}" type="pres">
      <dgm:prSet presAssocID="{C1F93E61-BB41-469B-B0F4-C741477FC2CE}" presName="composite" presStyleCnt="0"/>
      <dgm:spPr/>
    </dgm:pt>
    <dgm:pt modelId="{47C6CEB6-B495-470A-8D2F-578A680214C9}" type="pres">
      <dgm:prSet presAssocID="{C1F93E61-BB41-469B-B0F4-C741477FC2C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74FD9-6701-42E9-B2A3-24662FCED8BA}" type="pres">
      <dgm:prSet presAssocID="{C1F93E61-BB41-469B-B0F4-C741477FC2CE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73315B-14D1-4A9C-B62C-CBDF630E9C7A}" type="pres">
      <dgm:prSet presAssocID="{8CE682F2-1644-47F0-BEA5-8B024F22DDAA}" presName="sp" presStyleCnt="0"/>
      <dgm:spPr/>
    </dgm:pt>
    <dgm:pt modelId="{C46EE766-E324-4732-B219-51F4B2F28BD8}" type="pres">
      <dgm:prSet presAssocID="{C4254E3A-0E0D-4B4B-8BEB-C0924D704ECC}" presName="composite" presStyleCnt="0"/>
      <dgm:spPr/>
    </dgm:pt>
    <dgm:pt modelId="{2CBB1EA7-B13A-480F-8C9E-8460E4C3EB1D}" type="pres">
      <dgm:prSet presAssocID="{C4254E3A-0E0D-4B4B-8BEB-C0924D704EC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79A26-400F-4CD7-865B-9DFBF76FF6B7}" type="pres">
      <dgm:prSet presAssocID="{C4254E3A-0E0D-4B4B-8BEB-C0924D704EC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9A0F4E-86D7-486F-BE57-8869E9FC09D3}" type="pres">
      <dgm:prSet presAssocID="{F760F775-2C14-4403-8DA1-73AA0256736C}" presName="sp" presStyleCnt="0"/>
      <dgm:spPr/>
    </dgm:pt>
    <dgm:pt modelId="{E2E3C3AE-3F57-4860-977D-72E5B311DA58}" type="pres">
      <dgm:prSet presAssocID="{AA81B180-3344-49B7-A626-0D5BE72EFED6}" presName="composite" presStyleCnt="0"/>
      <dgm:spPr/>
    </dgm:pt>
    <dgm:pt modelId="{6634B3CD-382E-4390-90F0-3EE217484846}" type="pres">
      <dgm:prSet presAssocID="{AA81B180-3344-49B7-A626-0D5BE72EFED6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F0825-36E3-4B44-B5E4-9D344476F632}" type="pres">
      <dgm:prSet presAssocID="{AA81B180-3344-49B7-A626-0D5BE72EFED6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06259-80D2-4CA6-8360-7E5D802B9CA8}" type="pres">
      <dgm:prSet presAssocID="{3BEEA995-EAAF-4EE9-AB7A-8D83F9DB60F5}" presName="sp" presStyleCnt="0"/>
      <dgm:spPr/>
    </dgm:pt>
    <dgm:pt modelId="{EFEE4E45-0941-4AA1-A10D-A7780A6F33F9}" type="pres">
      <dgm:prSet presAssocID="{9B488DAB-13F4-4B19-83AA-5A523E8670BA}" presName="composite" presStyleCnt="0"/>
      <dgm:spPr/>
    </dgm:pt>
    <dgm:pt modelId="{A746C478-2DE0-4199-A181-3EBCB7FA2DC0}" type="pres">
      <dgm:prSet presAssocID="{9B488DAB-13F4-4B19-83AA-5A523E8670B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1A57B9-E525-4416-8528-265B74BF4644}" type="pres">
      <dgm:prSet presAssocID="{9B488DAB-13F4-4B19-83AA-5A523E8670BA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A1866-1071-49D4-B594-53666CA61F72}" type="pres">
      <dgm:prSet presAssocID="{B52C858A-5BAF-4C19-B320-9D58F83DB4ED}" presName="sp" presStyleCnt="0"/>
      <dgm:spPr/>
    </dgm:pt>
    <dgm:pt modelId="{5DC57BB2-5F4B-4EAC-B572-9CCC6F547DC5}" type="pres">
      <dgm:prSet presAssocID="{9FEAB887-5F51-4B69-B11C-E27AA12124AE}" presName="composite" presStyleCnt="0"/>
      <dgm:spPr/>
    </dgm:pt>
    <dgm:pt modelId="{5DB49BF9-8352-4049-BB0D-BE5410C4D190}" type="pres">
      <dgm:prSet presAssocID="{9FEAB887-5F51-4B69-B11C-E27AA12124A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985EF-EE11-42E5-A85E-BEE4742F96D9}" type="pres">
      <dgm:prSet presAssocID="{9FEAB887-5F51-4B69-B11C-E27AA12124A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EA4011-BF54-4CFE-84E4-1328A02F76C4}" srcId="{AA81B180-3344-49B7-A626-0D5BE72EFED6}" destId="{59758CD8-6B20-4CE8-9C65-19CE8C7A15BE}" srcOrd="0" destOrd="0" parTransId="{824B4205-14A0-44D7-B13B-9A1FC22D4D70}" sibTransId="{223C2CDB-648F-4131-807E-6D4DD4ED6088}"/>
    <dgm:cxn modelId="{D1782730-2675-4019-BDE9-9F8C8F7525B2}" srcId="{FD783FBB-9149-4C95-AAB6-21F83E36C7EF}" destId="{AA81B180-3344-49B7-A626-0D5BE72EFED6}" srcOrd="2" destOrd="0" parTransId="{80C4A843-8B4B-4F55-9522-20F0D9EA02F3}" sibTransId="{3BEEA995-EAAF-4EE9-AB7A-8D83F9DB60F5}"/>
    <dgm:cxn modelId="{7967E485-21C7-483E-8CEE-5D7869E26859}" type="presOf" srcId="{C4254E3A-0E0D-4B4B-8BEB-C0924D704ECC}" destId="{2CBB1EA7-B13A-480F-8C9E-8460E4C3EB1D}" srcOrd="0" destOrd="0" presId="urn:microsoft.com/office/officeart/2005/8/layout/chevron2"/>
    <dgm:cxn modelId="{A9D5F4A5-4E31-4CBB-A6FC-F3BBBEAF5507}" type="presOf" srcId="{FD783FBB-9149-4C95-AAB6-21F83E36C7EF}" destId="{EB581085-76A3-4A9F-BC94-970C15CF5367}" srcOrd="0" destOrd="0" presId="urn:microsoft.com/office/officeart/2005/8/layout/chevron2"/>
    <dgm:cxn modelId="{7DF0B8FB-30DB-4E3D-B42B-1C712FB5AB7D}" type="presOf" srcId="{31BD39C2-CAF8-4DCE-8467-07EF44C26F5E}" destId="{B7374FD9-6701-42E9-B2A3-24662FCED8BA}" srcOrd="0" destOrd="0" presId="urn:microsoft.com/office/officeart/2005/8/layout/chevron2"/>
    <dgm:cxn modelId="{C7302325-4FDF-4D95-8C3B-18E02E344B1B}" type="presOf" srcId="{C1F93E61-BB41-469B-B0F4-C741477FC2CE}" destId="{47C6CEB6-B495-470A-8D2F-578A680214C9}" srcOrd="0" destOrd="0" presId="urn:microsoft.com/office/officeart/2005/8/layout/chevron2"/>
    <dgm:cxn modelId="{932EECF1-23BC-4308-A9DF-CEC8E271C485}" srcId="{FD783FBB-9149-4C95-AAB6-21F83E36C7EF}" destId="{C4254E3A-0E0D-4B4B-8BEB-C0924D704ECC}" srcOrd="1" destOrd="0" parTransId="{C1A6E9EB-0CCE-4203-BBCA-5484425B45E2}" sibTransId="{F760F775-2C14-4403-8DA1-73AA0256736C}"/>
    <dgm:cxn modelId="{AC128DC0-A7BE-4A1C-B6C4-82488FFB7423}" srcId="{FD783FBB-9149-4C95-AAB6-21F83E36C7EF}" destId="{9B488DAB-13F4-4B19-83AA-5A523E8670BA}" srcOrd="3" destOrd="0" parTransId="{8B591255-BF79-47CB-9D80-14F4C908A6A8}" sibTransId="{B52C858A-5BAF-4C19-B320-9D58F83DB4ED}"/>
    <dgm:cxn modelId="{F38AB3BC-4458-44AC-8835-5D65038903C7}" type="presOf" srcId="{01211A02-B2A2-4A24-86FA-A95B5EE9DD1F}" destId="{0A1A57B9-E525-4416-8528-265B74BF4644}" srcOrd="0" destOrd="0" presId="urn:microsoft.com/office/officeart/2005/8/layout/chevron2"/>
    <dgm:cxn modelId="{D69CCB95-3741-46C4-92A2-7763A794C20B}" srcId="{9B488DAB-13F4-4B19-83AA-5A523E8670BA}" destId="{01211A02-B2A2-4A24-86FA-A95B5EE9DD1F}" srcOrd="0" destOrd="0" parTransId="{BE832400-19CF-46BE-864D-B582F2A32F0C}" sibTransId="{E32B9DCA-0C4B-4CED-9FD4-A9F1FB5EE05D}"/>
    <dgm:cxn modelId="{22F2C8A6-5C96-40CA-ACC5-BE7276B0FB36}" srcId="{9FEAB887-5F51-4B69-B11C-E27AA12124AE}" destId="{147F490B-7E4F-4005-86BA-194A076E573D}" srcOrd="0" destOrd="0" parTransId="{95356BCD-8082-4FCA-87B6-4719FEA88E66}" sibTransId="{BDD87637-F4D3-4834-8A35-FB3CEB3FF3AB}"/>
    <dgm:cxn modelId="{02A24175-14CF-4470-897F-5F0615510198}" srcId="{C1F93E61-BB41-469B-B0F4-C741477FC2CE}" destId="{31BD39C2-CAF8-4DCE-8467-07EF44C26F5E}" srcOrd="0" destOrd="0" parTransId="{F54BFD77-C720-4D19-9467-7A414CFE7010}" sibTransId="{C537DC8C-504C-469D-8D58-1A4632CC713A}"/>
    <dgm:cxn modelId="{614E2718-2AF1-452A-805F-3BDA71966DB1}" srcId="{FD783FBB-9149-4C95-AAB6-21F83E36C7EF}" destId="{9FEAB887-5F51-4B69-B11C-E27AA12124AE}" srcOrd="4" destOrd="0" parTransId="{695532FA-8ED0-410B-899F-727A34709CD5}" sibTransId="{A5E188DA-6B91-4742-902E-4EDDF0217560}"/>
    <dgm:cxn modelId="{0D56B0BC-FC48-4721-BB16-F56810B67E35}" type="presOf" srcId="{74F5A090-8A57-4535-80CF-6424B1A759DD}" destId="{B7374FD9-6701-42E9-B2A3-24662FCED8BA}" srcOrd="0" destOrd="1" presId="urn:microsoft.com/office/officeart/2005/8/layout/chevron2"/>
    <dgm:cxn modelId="{4422AEDE-5BEB-46E1-8D4B-A829D3FC6F34}" type="presOf" srcId="{9FEAB887-5F51-4B69-B11C-E27AA12124AE}" destId="{5DB49BF9-8352-4049-BB0D-BE5410C4D190}" srcOrd="0" destOrd="0" presId="urn:microsoft.com/office/officeart/2005/8/layout/chevron2"/>
    <dgm:cxn modelId="{F933ED1F-0088-4B2B-9E1A-08A939D3C898}" srcId="{FD783FBB-9149-4C95-AAB6-21F83E36C7EF}" destId="{C1F93E61-BB41-469B-B0F4-C741477FC2CE}" srcOrd="0" destOrd="0" parTransId="{526F4A00-52B8-475A-A63A-E643E89CC02D}" sibTransId="{8CE682F2-1644-47F0-BEA5-8B024F22DDAA}"/>
    <dgm:cxn modelId="{99E15146-0D53-44CE-B683-A7F046A53B03}" type="presOf" srcId="{147F490B-7E4F-4005-86BA-194A076E573D}" destId="{274985EF-EE11-42E5-A85E-BEE4742F96D9}" srcOrd="0" destOrd="0" presId="urn:microsoft.com/office/officeart/2005/8/layout/chevron2"/>
    <dgm:cxn modelId="{258F6C40-0477-4126-B629-D58DF69469B2}" srcId="{C1F93E61-BB41-469B-B0F4-C741477FC2CE}" destId="{74F5A090-8A57-4535-80CF-6424B1A759DD}" srcOrd="1" destOrd="0" parTransId="{97F85D65-F902-41DF-80C6-5775BB1D21D8}" sibTransId="{CFF240C3-9DC4-4078-962E-B880CF692B71}"/>
    <dgm:cxn modelId="{8A33C8FE-3552-4A6D-BD1C-A41864446E5C}" type="presOf" srcId="{59758CD8-6B20-4CE8-9C65-19CE8C7A15BE}" destId="{B7EF0825-36E3-4B44-B5E4-9D344476F632}" srcOrd="0" destOrd="0" presId="urn:microsoft.com/office/officeart/2005/8/layout/chevron2"/>
    <dgm:cxn modelId="{7777DAA7-3FDB-4EB2-A5BF-58EE253E346D}" type="presOf" srcId="{9B488DAB-13F4-4B19-83AA-5A523E8670BA}" destId="{A746C478-2DE0-4199-A181-3EBCB7FA2DC0}" srcOrd="0" destOrd="0" presId="urn:microsoft.com/office/officeart/2005/8/layout/chevron2"/>
    <dgm:cxn modelId="{E9F83846-7CF5-45CB-A20C-CA84D1DE2E6F}" type="presOf" srcId="{FCCC7952-7424-4A56-8A4E-435205B86656}" destId="{8A379A26-400F-4CD7-865B-9DFBF76FF6B7}" srcOrd="0" destOrd="0" presId="urn:microsoft.com/office/officeart/2005/8/layout/chevron2"/>
    <dgm:cxn modelId="{05F4577F-FC57-43FD-939B-E08CD5C27AC5}" type="presOf" srcId="{AA81B180-3344-49B7-A626-0D5BE72EFED6}" destId="{6634B3CD-382E-4390-90F0-3EE217484846}" srcOrd="0" destOrd="0" presId="urn:microsoft.com/office/officeart/2005/8/layout/chevron2"/>
    <dgm:cxn modelId="{606F9FB7-F4AA-4849-B1C6-519D81C2E806}" srcId="{C4254E3A-0E0D-4B4B-8BEB-C0924D704ECC}" destId="{FCCC7952-7424-4A56-8A4E-435205B86656}" srcOrd="0" destOrd="0" parTransId="{7C8C7F46-88E7-4D40-8D61-BBCDA50763F7}" sibTransId="{49AD385F-04DB-4E12-BF79-27F03FB9C151}"/>
    <dgm:cxn modelId="{3541D450-4D78-46A2-8890-9A9BE0FB6B05}" type="presParOf" srcId="{EB581085-76A3-4A9F-BC94-970C15CF5367}" destId="{B518B2E4-17FE-44CE-B644-D372947E5958}" srcOrd="0" destOrd="0" presId="urn:microsoft.com/office/officeart/2005/8/layout/chevron2"/>
    <dgm:cxn modelId="{7EA49847-3FA8-4223-BA39-B832BF0AD781}" type="presParOf" srcId="{B518B2E4-17FE-44CE-B644-D372947E5958}" destId="{47C6CEB6-B495-470A-8D2F-578A680214C9}" srcOrd="0" destOrd="0" presId="urn:microsoft.com/office/officeart/2005/8/layout/chevron2"/>
    <dgm:cxn modelId="{4F3407F9-7B9C-4E57-ACA5-4B2F0A1355DD}" type="presParOf" srcId="{B518B2E4-17FE-44CE-B644-D372947E5958}" destId="{B7374FD9-6701-42E9-B2A3-24662FCED8BA}" srcOrd="1" destOrd="0" presId="urn:microsoft.com/office/officeart/2005/8/layout/chevron2"/>
    <dgm:cxn modelId="{BEB5758C-F934-4C00-AA91-1B8DF2D047D6}" type="presParOf" srcId="{EB581085-76A3-4A9F-BC94-970C15CF5367}" destId="{F373315B-14D1-4A9C-B62C-CBDF630E9C7A}" srcOrd="1" destOrd="0" presId="urn:microsoft.com/office/officeart/2005/8/layout/chevron2"/>
    <dgm:cxn modelId="{9C18735A-3DFE-484E-B913-ACDAD9D936E7}" type="presParOf" srcId="{EB581085-76A3-4A9F-BC94-970C15CF5367}" destId="{C46EE766-E324-4732-B219-51F4B2F28BD8}" srcOrd="2" destOrd="0" presId="urn:microsoft.com/office/officeart/2005/8/layout/chevron2"/>
    <dgm:cxn modelId="{A0B489C6-FC3A-4D6D-859B-C609BF74B0AA}" type="presParOf" srcId="{C46EE766-E324-4732-B219-51F4B2F28BD8}" destId="{2CBB1EA7-B13A-480F-8C9E-8460E4C3EB1D}" srcOrd="0" destOrd="0" presId="urn:microsoft.com/office/officeart/2005/8/layout/chevron2"/>
    <dgm:cxn modelId="{A9CC3B38-47EB-471C-850B-257F0918F236}" type="presParOf" srcId="{C46EE766-E324-4732-B219-51F4B2F28BD8}" destId="{8A379A26-400F-4CD7-865B-9DFBF76FF6B7}" srcOrd="1" destOrd="0" presId="urn:microsoft.com/office/officeart/2005/8/layout/chevron2"/>
    <dgm:cxn modelId="{04D24F23-8BBF-4184-8E99-42D1667B7DB6}" type="presParOf" srcId="{EB581085-76A3-4A9F-BC94-970C15CF5367}" destId="{E39A0F4E-86D7-486F-BE57-8869E9FC09D3}" srcOrd="3" destOrd="0" presId="urn:microsoft.com/office/officeart/2005/8/layout/chevron2"/>
    <dgm:cxn modelId="{69623ACE-A415-45AE-9544-3E2F48A5129D}" type="presParOf" srcId="{EB581085-76A3-4A9F-BC94-970C15CF5367}" destId="{E2E3C3AE-3F57-4860-977D-72E5B311DA58}" srcOrd="4" destOrd="0" presId="urn:microsoft.com/office/officeart/2005/8/layout/chevron2"/>
    <dgm:cxn modelId="{6B62BC87-FF12-4BB1-89AF-C37A0BE8D1FC}" type="presParOf" srcId="{E2E3C3AE-3F57-4860-977D-72E5B311DA58}" destId="{6634B3CD-382E-4390-90F0-3EE217484846}" srcOrd="0" destOrd="0" presId="urn:microsoft.com/office/officeart/2005/8/layout/chevron2"/>
    <dgm:cxn modelId="{2DB86B87-5913-4A26-BAA2-92644A4CA29F}" type="presParOf" srcId="{E2E3C3AE-3F57-4860-977D-72E5B311DA58}" destId="{B7EF0825-36E3-4B44-B5E4-9D344476F632}" srcOrd="1" destOrd="0" presId="urn:microsoft.com/office/officeart/2005/8/layout/chevron2"/>
    <dgm:cxn modelId="{1BE197B2-970A-437F-96EE-A925D6FBAA45}" type="presParOf" srcId="{EB581085-76A3-4A9F-BC94-970C15CF5367}" destId="{C3406259-80D2-4CA6-8360-7E5D802B9CA8}" srcOrd="5" destOrd="0" presId="urn:microsoft.com/office/officeart/2005/8/layout/chevron2"/>
    <dgm:cxn modelId="{48A9F0F8-ECB7-4B2F-89ED-E4DCD734D642}" type="presParOf" srcId="{EB581085-76A3-4A9F-BC94-970C15CF5367}" destId="{EFEE4E45-0941-4AA1-A10D-A7780A6F33F9}" srcOrd="6" destOrd="0" presId="urn:microsoft.com/office/officeart/2005/8/layout/chevron2"/>
    <dgm:cxn modelId="{975AE2F8-DEF1-40FB-BD9A-D964C3621DC9}" type="presParOf" srcId="{EFEE4E45-0941-4AA1-A10D-A7780A6F33F9}" destId="{A746C478-2DE0-4199-A181-3EBCB7FA2DC0}" srcOrd="0" destOrd="0" presId="urn:microsoft.com/office/officeart/2005/8/layout/chevron2"/>
    <dgm:cxn modelId="{74D8F0F3-B509-4625-85E1-983F4F065868}" type="presParOf" srcId="{EFEE4E45-0941-4AA1-A10D-A7780A6F33F9}" destId="{0A1A57B9-E525-4416-8528-265B74BF4644}" srcOrd="1" destOrd="0" presId="urn:microsoft.com/office/officeart/2005/8/layout/chevron2"/>
    <dgm:cxn modelId="{304A2789-A720-46EA-8705-658522E5E81B}" type="presParOf" srcId="{EB581085-76A3-4A9F-BC94-970C15CF5367}" destId="{E16A1866-1071-49D4-B594-53666CA61F72}" srcOrd="7" destOrd="0" presId="urn:microsoft.com/office/officeart/2005/8/layout/chevron2"/>
    <dgm:cxn modelId="{9EFF1E11-0A3A-44D2-9577-EC4BF2B51832}" type="presParOf" srcId="{EB581085-76A3-4A9F-BC94-970C15CF5367}" destId="{5DC57BB2-5F4B-4EAC-B572-9CCC6F547DC5}" srcOrd="8" destOrd="0" presId="urn:microsoft.com/office/officeart/2005/8/layout/chevron2"/>
    <dgm:cxn modelId="{62371E59-6242-4C24-89A4-2FDC8044E78A}" type="presParOf" srcId="{5DC57BB2-5F4B-4EAC-B572-9CCC6F547DC5}" destId="{5DB49BF9-8352-4049-BB0D-BE5410C4D190}" srcOrd="0" destOrd="0" presId="urn:microsoft.com/office/officeart/2005/8/layout/chevron2"/>
    <dgm:cxn modelId="{2871BBF5-77BF-4845-8540-5A7E60DC0AB7}" type="presParOf" srcId="{5DC57BB2-5F4B-4EAC-B572-9CCC6F547DC5}" destId="{274985EF-EE11-42E5-A85E-BEE4742F96D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C701CB-FE0C-464F-A011-FB21F39AD446}" type="doc">
      <dgm:prSet loTypeId="urn:microsoft.com/office/officeart/2005/8/layout/gear1" loCatId="relationship" qsTypeId="urn:microsoft.com/office/officeart/2005/8/quickstyle/simple5" qsCatId="simple" csTypeId="urn:microsoft.com/office/officeart/2005/8/colors/colorful1" csCatId="colorful" phldr="1"/>
      <dgm:spPr/>
    </dgm:pt>
    <dgm:pt modelId="{BC2D0B25-A2C8-47C1-B6B2-E54811256517}">
      <dgm:prSet phldrT="[Text]"/>
      <dgm:spPr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en-US" dirty="0" smtClean="0"/>
            <a:t>Outcome</a:t>
          </a:r>
          <a:endParaRPr lang="en-US" dirty="0"/>
        </a:p>
      </dgm:t>
    </dgm:pt>
    <dgm:pt modelId="{688EC9AA-7823-4883-A5AB-3CD4C868CE57}" type="parTrans" cxnId="{19E1589B-FA3A-4E22-B5F7-AF719FD59D07}">
      <dgm:prSet/>
      <dgm:spPr/>
      <dgm:t>
        <a:bodyPr/>
        <a:lstStyle/>
        <a:p>
          <a:endParaRPr lang="en-US"/>
        </a:p>
      </dgm:t>
    </dgm:pt>
    <dgm:pt modelId="{75C06E59-32D2-4BAB-8BEF-DC1BF4B7FF49}" type="sibTrans" cxnId="{19E1589B-FA3A-4E22-B5F7-AF719FD59D07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866D5335-FEE9-4960-B9C7-DABAB0F05FB8}">
      <dgm:prSet phldrT="[Text]"/>
      <dgm:spPr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en-US" dirty="0" smtClean="0"/>
            <a:t>Process</a:t>
          </a:r>
          <a:endParaRPr lang="en-US" dirty="0"/>
        </a:p>
      </dgm:t>
    </dgm:pt>
    <dgm:pt modelId="{0D408393-4A7B-436C-BA55-F159F16FAB29}" type="parTrans" cxnId="{1042F888-B590-4DEB-8F74-093959FA94E8}">
      <dgm:prSet/>
      <dgm:spPr/>
      <dgm:t>
        <a:bodyPr/>
        <a:lstStyle/>
        <a:p>
          <a:endParaRPr lang="en-US"/>
        </a:p>
      </dgm:t>
    </dgm:pt>
    <dgm:pt modelId="{A21667F1-C80B-49AA-9C9A-B43DF11383B4}" type="sibTrans" cxnId="{1042F888-B590-4DEB-8F74-093959FA94E8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E6C5B1D5-705D-4F74-A01F-CD268646B30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Balance</a:t>
          </a:r>
          <a:endParaRPr lang="en-US" dirty="0"/>
        </a:p>
      </dgm:t>
    </dgm:pt>
    <dgm:pt modelId="{430D220F-0D60-41DA-A432-29E11ADD4C72}" type="parTrans" cxnId="{D906D777-0AB0-43AA-B8E6-642374CC537B}">
      <dgm:prSet/>
      <dgm:spPr/>
      <dgm:t>
        <a:bodyPr/>
        <a:lstStyle/>
        <a:p>
          <a:endParaRPr lang="en-US"/>
        </a:p>
      </dgm:t>
    </dgm:pt>
    <dgm:pt modelId="{9DA02BAB-ED5E-4561-97ED-EBB2223F8748}" type="sibTrans" cxnId="{D906D777-0AB0-43AA-B8E6-642374CC537B}">
      <dgm:prSet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C6DCE8E2-ED88-42CC-A903-317D4F9ED8CD}" type="pres">
      <dgm:prSet presAssocID="{2AC701CB-FE0C-464F-A011-FB21F39AD44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E027C7C-5919-491B-B3E3-C0FD749E6C63}" type="pres">
      <dgm:prSet presAssocID="{BC2D0B25-A2C8-47C1-B6B2-E5481125651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2BB15-61F0-4805-9A9E-EC91692D1DD9}" type="pres">
      <dgm:prSet presAssocID="{BC2D0B25-A2C8-47C1-B6B2-E54811256517}" presName="gear1srcNode" presStyleLbl="node1" presStyleIdx="0" presStyleCnt="3"/>
      <dgm:spPr/>
      <dgm:t>
        <a:bodyPr/>
        <a:lstStyle/>
        <a:p>
          <a:endParaRPr lang="en-US"/>
        </a:p>
      </dgm:t>
    </dgm:pt>
    <dgm:pt modelId="{AA570A2E-0ACC-41C6-9FA4-1DF5809B97E4}" type="pres">
      <dgm:prSet presAssocID="{BC2D0B25-A2C8-47C1-B6B2-E54811256517}" presName="gear1dstNode" presStyleLbl="node1" presStyleIdx="0" presStyleCnt="3"/>
      <dgm:spPr/>
      <dgm:t>
        <a:bodyPr/>
        <a:lstStyle/>
        <a:p>
          <a:endParaRPr lang="en-US"/>
        </a:p>
      </dgm:t>
    </dgm:pt>
    <dgm:pt modelId="{D529DB5F-7766-4FCD-A3D7-D66FE969504B}" type="pres">
      <dgm:prSet presAssocID="{866D5335-FEE9-4960-B9C7-DABAB0F05FB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8873D3-8414-4A8C-A955-017BA9ED3257}" type="pres">
      <dgm:prSet presAssocID="{866D5335-FEE9-4960-B9C7-DABAB0F05FB8}" presName="gear2srcNode" presStyleLbl="node1" presStyleIdx="1" presStyleCnt="3"/>
      <dgm:spPr/>
      <dgm:t>
        <a:bodyPr/>
        <a:lstStyle/>
        <a:p>
          <a:endParaRPr lang="en-US"/>
        </a:p>
      </dgm:t>
    </dgm:pt>
    <dgm:pt modelId="{33E6DA70-5F9C-40DC-A86D-12D991F86FF4}" type="pres">
      <dgm:prSet presAssocID="{866D5335-FEE9-4960-B9C7-DABAB0F05FB8}" presName="gear2dstNode" presStyleLbl="node1" presStyleIdx="1" presStyleCnt="3"/>
      <dgm:spPr/>
      <dgm:t>
        <a:bodyPr/>
        <a:lstStyle/>
        <a:p>
          <a:endParaRPr lang="en-US"/>
        </a:p>
      </dgm:t>
    </dgm:pt>
    <dgm:pt modelId="{367102B2-0BCC-43B1-AFFD-96B6FB4C6296}" type="pres">
      <dgm:prSet presAssocID="{E6C5B1D5-705D-4F74-A01F-CD268646B300}" presName="gear3" presStyleLbl="node1" presStyleIdx="2" presStyleCnt="3"/>
      <dgm:spPr/>
      <dgm:t>
        <a:bodyPr/>
        <a:lstStyle/>
        <a:p>
          <a:endParaRPr lang="en-US"/>
        </a:p>
      </dgm:t>
    </dgm:pt>
    <dgm:pt modelId="{B8EE581F-98C7-4BBF-A83A-1FE8F8DF730B}" type="pres">
      <dgm:prSet presAssocID="{E6C5B1D5-705D-4F74-A01F-CD268646B30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28532F-953D-4568-B0A9-CE81FB3B7A1D}" type="pres">
      <dgm:prSet presAssocID="{E6C5B1D5-705D-4F74-A01F-CD268646B300}" presName="gear3srcNode" presStyleLbl="node1" presStyleIdx="2" presStyleCnt="3"/>
      <dgm:spPr/>
      <dgm:t>
        <a:bodyPr/>
        <a:lstStyle/>
        <a:p>
          <a:endParaRPr lang="en-US"/>
        </a:p>
      </dgm:t>
    </dgm:pt>
    <dgm:pt modelId="{FDCC3B57-C5F5-41C3-9831-2E445644BD35}" type="pres">
      <dgm:prSet presAssocID="{E6C5B1D5-705D-4F74-A01F-CD268646B300}" presName="gear3dstNode" presStyleLbl="node1" presStyleIdx="2" presStyleCnt="3"/>
      <dgm:spPr/>
      <dgm:t>
        <a:bodyPr/>
        <a:lstStyle/>
        <a:p>
          <a:endParaRPr lang="en-US"/>
        </a:p>
      </dgm:t>
    </dgm:pt>
    <dgm:pt modelId="{8822272B-2345-4148-BE18-D12FD3C6BBA6}" type="pres">
      <dgm:prSet presAssocID="{75C06E59-32D2-4BAB-8BEF-DC1BF4B7FF49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D17C5EFE-0292-4E94-A39B-F47CA9F57BED}" type="pres">
      <dgm:prSet presAssocID="{A21667F1-C80B-49AA-9C9A-B43DF11383B4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C5A05A8B-DE02-4426-89A5-EA36806EBA8D}" type="pres">
      <dgm:prSet presAssocID="{9DA02BAB-ED5E-4561-97ED-EBB2223F8748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D233634-AF8C-4BED-8FB2-BDB8A0CBAE58}" type="presOf" srcId="{E6C5B1D5-705D-4F74-A01F-CD268646B300}" destId="{FDCC3B57-C5F5-41C3-9831-2E445644BD35}" srcOrd="3" destOrd="0" presId="urn:microsoft.com/office/officeart/2005/8/layout/gear1"/>
    <dgm:cxn modelId="{D906D777-0AB0-43AA-B8E6-642374CC537B}" srcId="{2AC701CB-FE0C-464F-A011-FB21F39AD446}" destId="{E6C5B1D5-705D-4F74-A01F-CD268646B300}" srcOrd="2" destOrd="0" parTransId="{430D220F-0D60-41DA-A432-29E11ADD4C72}" sibTransId="{9DA02BAB-ED5E-4561-97ED-EBB2223F8748}"/>
    <dgm:cxn modelId="{1042F888-B590-4DEB-8F74-093959FA94E8}" srcId="{2AC701CB-FE0C-464F-A011-FB21F39AD446}" destId="{866D5335-FEE9-4960-B9C7-DABAB0F05FB8}" srcOrd="1" destOrd="0" parTransId="{0D408393-4A7B-436C-BA55-F159F16FAB29}" sibTransId="{A21667F1-C80B-49AA-9C9A-B43DF11383B4}"/>
    <dgm:cxn modelId="{F810AE56-86B1-4B62-A1FC-8D5FA253903A}" type="presOf" srcId="{E6C5B1D5-705D-4F74-A01F-CD268646B300}" destId="{367102B2-0BCC-43B1-AFFD-96B6FB4C6296}" srcOrd="0" destOrd="0" presId="urn:microsoft.com/office/officeart/2005/8/layout/gear1"/>
    <dgm:cxn modelId="{BBF3A183-12FD-446E-92E7-9429C7B211A4}" type="presOf" srcId="{A21667F1-C80B-49AA-9C9A-B43DF11383B4}" destId="{D17C5EFE-0292-4E94-A39B-F47CA9F57BED}" srcOrd="0" destOrd="0" presId="urn:microsoft.com/office/officeart/2005/8/layout/gear1"/>
    <dgm:cxn modelId="{F0134EFC-A237-465E-A1FC-B630B75E1756}" type="presOf" srcId="{BC2D0B25-A2C8-47C1-B6B2-E54811256517}" destId="{A0E2BB15-61F0-4805-9A9E-EC91692D1DD9}" srcOrd="1" destOrd="0" presId="urn:microsoft.com/office/officeart/2005/8/layout/gear1"/>
    <dgm:cxn modelId="{51F65FFF-0E62-4FEF-B4C4-CDEBCD181D0D}" type="presOf" srcId="{2AC701CB-FE0C-464F-A011-FB21F39AD446}" destId="{C6DCE8E2-ED88-42CC-A903-317D4F9ED8CD}" srcOrd="0" destOrd="0" presId="urn:microsoft.com/office/officeart/2005/8/layout/gear1"/>
    <dgm:cxn modelId="{9D32FD1D-8051-4228-97D4-F4A60BA8E455}" type="presOf" srcId="{BC2D0B25-A2C8-47C1-B6B2-E54811256517}" destId="{AA570A2E-0ACC-41C6-9FA4-1DF5809B97E4}" srcOrd="2" destOrd="0" presId="urn:microsoft.com/office/officeart/2005/8/layout/gear1"/>
    <dgm:cxn modelId="{B3ED3E32-175A-4BDE-A9DD-5353928B03C9}" type="presOf" srcId="{E6C5B1D5-705D-4F74-A01F-CD268646B300}" destId="{F828532F-953D-4568-B0A9-CE81FB3B7A1D}" srcOrd="2" destOrd="0" presId="urn:microsoft.com/office/officeart/2005/8/layout/gear1"/>
    <dgm:cxn modelId="{01F45D0B-0634-4A33-8526-57525CC4088D}" type="presOf" srcId="{866D5335-FEE9-4960-B9C7-DABAB0F05FB8}" destId="{D529DB5F-7766-4FCD-A3D7-D66FE969504B}" srcOrd="0" destOrd="0" presId="urn:microsoft.com/office/officeart/2005/8/layout/gear1"/>
    <dgm:cxn modelId="{4DC68E40-0B7E-42BF-81F9-EFE1A2793A71}" type="presOf" srcId="{E6C5B1D5-705D-4F74-A01F-CD268646B300}" destId="{B8EE581F-98C7-4BBF-A83A-1FE8F8DF730B}" srcOrd="1" destOrd="0" presId="urn:microsoft.com/office/officeart/2005/8/layout/gear1"/>
    <dgm:cxn modelId="{4EEA8D5F-5A74-49D7-BFF8-ABE19432B1E8}" type="presOf" srcId="{866D5335-FEE9-4960-B9C7-DABAB0F05FB8}" destId="{438873D3-8414-4A8C-A955-017BA9ED3257}" srcOrd="1" destOrd="0" presId="urn:microsoft.com/office/officeart/2005/8/layout/gear1"/>
    <dgm:cxn modelId="{662B02E8-96D6-462B-8AEF-EDAD9C0DD431}" type="presOf" srcId="{75C06E59-32D2-4BAB-8BEF-DC1BF4B7FF49}" destId="{8822272B-2345-4148-BE18-D12FD3C6BBA6}" srcOrd="0" destOrd="0" presId="urn:microsoft.com/office/officeart/2005/8/layout/gear1"/>
    <dgm:cxn modelId="{FAB163CB-0E03-4C24-AAE6-6F711F5C533E}" type="presOf" srcId="{BC2D0B25-A2C8-47C1-B6B2-E54811256517}" destId="{9E027C7C-5919-491B-B3E3-C0FD749E6C63}" srcOrd="0" destOrd="0" presId="urn:microsoft.com/office/officeart/2005/8/layout/gear1"/>
    <dgm:cxn modelId="{B5C173A1-8B92-430B-B673-DCA6BDC9FF18}" type="presOf" srcId="{866D5335-FEE9-4960-B9C7-DABAB0F05FB8}" destId="{33E6DA70-5F9C-40DC-A86D-12D991F86FF4}" srcOrd="2" destOrd="0" presId="urn:microsoft.com/office/officeart/2005/8/layout/gear1"/>
    <dgm:cxn modelId="{CC16187D-6281-474E-96ED-2749C15C5E22}" type="presOf" srcId="{9DA02BAB-ED5E-4561-97ED-EBB2223F8748}" destId="{C5A05A8B-DE02-4426-89A5-EA36806EBA8D}" srcOrd="0" destOrd="0" presId="urn:microsoft.com/office/officeart/2005/8/layout/gear1"/>
    <dgm:cxn modelId="{19E1589B-FA3A-4E22-B5F7-AF719FD59D07}" srcId="{2AC701CB-FE0C-464F-A011-FB21F39AD446}" destId="{BC2D0B25-A2C8-47C1-B6B2-E54811256517}" srcOrd="0" destOrd="0" parTransId="{688EC9AA-7823-4883-A5AB-3CD4C868CE57}" sibTransId="{75C06E59-32D2-4BAB-8BEF-DC1BF4B7FF49}"/>
    <dgm:cxn modelId="{5F30F676-4C8F-4778-848F-990B4F102AA8}" type="presParOf" srcId="{C6DCE8E2-ED88-42CC-A903-317D4F9ED8CD}" destId="{9E027C7C-5919-491B-B3E3-C0FD749E6C63}" srcOrd="0" destOrd="0" presId="urn:microsoft.com/office/officeart/2005/8/layout/gear1"/>
    <dgm:cxn modelId="{5C9092A7-DC44-4B64-8023-30F5CA92B84A}" type="presParOf" srcId="{C6DCE8E2-ED88-42CC-A903-317D4F9ED8CD}" destId="{A0E2BB15-61F0-4805-9A9E-EC91692D1DD9}" srcOrd="1" destOrd="0" presId="urn:microsoft.com/office/officeart/2005/8/layout/gear1"/>
    <dgm:cxn modelId="{FC04DFC2-8BB3-4313-A4C2-ABEC11409537}" type="presParOf" srcId="{C6DCE8E2-ED88-42CC-A903-317D4F9ED8CD}" destId="{AA570A2E-0ACC-41C6-9FA4-1DF5809B97E4}" srcOrd="2" destOrd="0" presId="urn:microsoft.com/office/officeart/2005/8/layout/gear1"/>
    <dgm:cxn modelId="{35628041-38D9-430D-B54F-B911A57F605B}" type="presParOf" srcId="{C6DCE8E2-ED88-42CC-A903-317D4F9ED8CD}" destId="{D529DB5F-7766-4FCD-A3D7-D66FE969504B}" srcOrd="3" destOrd="0" presId="urn:microsoft.com/office/officeart/2005/8/layout/gear1"/>
    <dgm:cxn modelId="{CA9A1282-8F15-4A3C-B993-1C730241711D}" type="presParOf" srcId="{C6DCE8E2-ED88-42CC-A903-317D4F9ED8CD}" destId="{438873D3-8414-4A8C-A955-017BA9ED3257}" srcOrd="4" destOrd="0" presId="urn:microsoft.com/office/officeart/2005/8/layout/gear1"/>
    <dgm:cxn modelId="{F02919D5-6DCF-41CE-8EE6-EFB2B15EADA5}" type="presParOf" srcId="{C6DCE8E2-ED88-42CC-A903-317D4F9ED8CD}" destId="{33E6DA70-5F9C-40DC-A86D-12D991F86FF4}" srcOrd="5" destOrd="0" presId="urn:microsoft.com/office/officeart/2005/8/layout/gear1"/>
    <dgm:cxn modelId="{D5E676BD-4B54-446F-958C-1BBAD9979F42}" type="presParOf" srcId="{C6DCE8E2-ED88-42CC-A903-317D4F9ED8CD}" destId="{367102B2-0BCC-43B1-AFFD-96B6FB4C6296}" srcOrd="6" destOrd="0" presId="urn:microsoft.com/office/officeart/2005/8/layout/gear1"/>
    <dgm:cxn modelId="{4D81EE9F-BBDC-4958-998F-7DEA5D53F185}" type="presParOf" srcId="{C6DCE8E2-ED88-42CC-A903-317D4F9ED8CD}" destId="{B8EE581F-98C7-4BBF-A83A-1FE8F8DF730B}" srcOrd="7" destOrd="0" presId="urn:microsoft.com/office/officeart/2005/8/layout/gear1"/>
    <dgm:cxn modelId="{A4B8C37C-4413-4459-A110-739C20F65340}" type="presParOf" srcId="{C6DCE8E2-ED88-42CC-A903-317D4F9ED8CD}" destId="{F828532F-953D-4568-B0A9-CE81FB3B7A1D}" srcOrd="8" destOrd="0" presId="urn:microsoft.com/office/officeart/2005/8/layout/gear1"/>
    <dgm:cxn modelId="{2F14BE5E-65B0-41CA-8D11-D8C4393D8C76}" type="presParOf" srcId="{C6DCE8E2-ED88-42CC-A903-317D4F9ED8CD}" destId="{FDCC3B57-C5F5-41C3-9831-2E445644BD35}" srcOrd="9" destOrd="0" presId="urn:microsoft.com/office/officeart/2005/8/layout/gear1"/>
    <dgm:cxn modelId="{DD6A5550-79E4-4608-BE52-5BD6C75D800D}" type="presParOf" srcId="{C6DCE8E2-ED88-42CC-A903-317D4F9ED8CD}" destId="{8822272B-2345-4148-BE18-D12FD3C6BBA6}" srcOrd="10" destOrd="0" presId="urn:microsoft.com/office/officeart/2005/8/layout/gear1"/>
    <dgm:cxn modelId="{AB2084E5-8235-4397-87BF-6F971A3E3218}" type="presParOf" srcId="{C6DCE8E2-ED88-42CC-A903-317D4F9ED8CD}" destId="{D17C5EFE-0292-4E94-A39B-F47CA9F57BED}" srcOrd="11" destOrd="0" presId="urn:microsoft.com/office/officeart/2005/8/layout/gear1"/>
    <dgm:cxn modelId="{9C051200-9BA5-4BA1-9AB8-108D3F12F601}" type="presParOf" srcId="{C6DCE8E2-ED88-42CC-A903-317D4F9ED8CD}" destId="{C5A05A8B-DE02-4426-89A5-EA36806EBA8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BB2541-9961-4ADF-8E36-02E8AD80742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6B3E71-CF89-4582-A425-EE3950A9D62D}">
      <dgm:prSet phldrT="[Text]"/>
      <dgm:spPr/>
      <dgm:t>
        <a:bodyPr/>
        <a:lstStyle/>
        <a:p>
          <a:r>
            <a:rPr lang="en-US" dirty="0" smtClean="0"/>
            <a:t>Moving beyond non-value added work (waste)</a:t>
          </a:r>
          <a:endParaRPr lang="en-US" dirty="0"/>
        </a:p>
      </dgm:t>
    </dgm:pt>
    <dgm:pt modelId="{AE18AD46-56B5-401F-9DA1-CBC21CE624C1}" type="parTrans" cxnId="{388B174F-AF94-4CB3-B6FA-327DD3D1E5BC}">
      <dgm:prSet/>
      <dgm:spPr/>
      <dgm:t>
        <a:bodyPr/>
        <a:lstStyle/>
        <a:p>
          <a:endParaRPr lang="en-US"/>
        </a:p>
      </dgm:t>
    </dgm:pt>
    <dgm:pt modelId="{6FD2EE07-57F0-4404-919B-687EC916A4EF}" type="sibTrans" cxnId="{388B174F-AF94-4CB3-B6FA-327DD3D1E5BC}">
      <dgm:prSet/>
      <dgm:spPr/>
      <dgm:t>
        <a:bodyPr/>
        <a:lstStyle/>
        <a:p>
          <a:endParaRPr lang="en-US"/>
        </a:p>
      </dgm:t>
    </dgm:pt>
    <dgm:pt modelId="{F4A660C7-1B38-4746-8DBF-B7122330794B}">
      <dgm:prSet phldrT="[Text]"/>
      <dgm:spPr/>
      <dgm:t>
        <a:bodyPr/>
        <a:lstStyle/>
        <a:p>
          <a:r>
            <a:rPr lang="en-US" dirty="0" smtClean="0"/>
            <a:t>Reduce or hold steady costs while improving outcomes</a:t>
          </a:r>
          <a:endParaRPr lang="en-US" dirty="0"/>
        </a:p>
      </dgm:t>
    </dgm:pt>
    <dgm:pt modelId="{06E9AB40-F5C7-44D7-8794-01FBCCB9380F}" type="parTrans" cxnId="{AB140A3E-6033-43B7-8788-6179FCE8E47E}">
      <dgm:prSet/>
      <dgm:spPr/>
      <dgm:t>
        <a:bodyPr/>
        <a:lstStyle/>
        <a:p>
          <a:endParaRPr lang="en-US"/>
        </a:p>
      </dgm:t>
    </dgm:pt>
    <dgm:pt modelId="{EA982AE0-44DC-4935-A752-80F66A05867E}" type="sibTrans" cxnId="{AB140A3E-6033-43B7-8788-6179FCE8E47E}">
      <dgm:prSet/>
      <dgm:spPr/>
      <dgm:t>
        <a:bodyPr/>
        <a:lstStyle/>
        <a:p>
          <a:endParaRPr lang="en-US"/>
        </a:p>
      </dgm:t>
    </dgm:pt>
    <dgm:pt modelId="{99CC2FD4-BE80-46C9-A9D7-814EC8C50C8F}">
      <dgm:prSet phldrT="[Text]"/>
      <dgm:spPr/>
      <dgm:t>
        <a:bodyPr/>
        <a:lstStyle/>
        <a:p>
          <a:r>
            <a:rPr lang="en-US" dirty="0" smtClean="0"/>
            <a:t>Measuring actual cost per patient</a:t>
          </a:r>
        </a:p>
      </dgm:t>
    </dgm:pt>
    <dgm:pt modelId="{70870F62-8A7B-4FBA-8277-EAC8F569FA60}" type="parTrans" cxnId="{6B31285E-1B64-4A08-B267-40A65DF9D5B1}">
      <dgm:prSet/>
      <dgm:spPr/>
      <dgm:t>
        <a:bodyPr/>
        <a:lstStyle/>
        <a:p>
          <a:endParaRPr lang="en-US"/>
        </a:p>
      </dgm:t>
    </dgm:pt>
    <dgm:pt modelId="{B82D9F42-CEEF-402D-8E63-32BAE7B18853}" type="sibTrans" cxnId="{6B31285E-1B64-4A08-B267-40A65DF9D5B1}">
      <dgm:prSet/>
      <dgm:spPr/>
      <dgm:t>
        <a:bodyPr/>
        <a:lstStyle/>
        <a:p>
          <a:endParaRPr lang="en-US"/>
        </a:p>
      </dgm:t>
    </dgm:pt>
    <dgm:pt modelId="{40879A09-E176-4FAC-9E8D-C8C228CEAD95}">
      <dgm:prSet phldrT="[Text]"/>
      <dgm:spPr/>
      <dgm:t>
        <a:bodyPr/>
        <a:lstStyle/>
        <a:p>
          <a:r>
            <a:rPr lang="en-US" dirty="0" smtClean="0"/>
            <a:t>Reduction strategies focus on key items: </a:t>
          </a:r>
        </a:p>
      </dgm:t>
    </dgm:pt>
    <dgm:pt modelId="{3989BF72-F4EF-4B0C-AA8D-28BC95A82716}" type="parTrans" cxnId="{9674A805-F78F-4A38-AB29-D0F13085A597}">
      <dgm:prSet/>
      <dgm:spPr/>
      <dgm:t>
        <a:bodyPr/>
        <a:lstStyle/>
        <a:p>
          <a:endParaRPr lang="en-US"/>
        </a:p>
      </dgm:t>
    </dgm:pt>
    <dgm:pt modelId="{EFF84653-BD26-4F81-9885-60EF8D587225}" type="sibTrans" cxnId="{9674A805-F78F-4A38-AB29-D0F13085A597}">
      <dgm:prSet/>
      <dgm:spPr/>
      <dgm:t>
        <a:bodyPr/>
        <a:lstStyle/>
        <a:p>
          <a:endParaRPr lang="en-US"/>
        </a:p>
      </dgm:t>
    </dgm:pt>
    <dgm:pt modelId="{3D499B5C-5E6F-4590-A7A9-B0D7C327A6DF}">
      <dgm:prSet/>
      <dgm:spPr/>
      <dgm:t>
        <a:bodyPr/>
        <a:lstStyle/>
        <a:p>
          <a:r>
            <a:rPr lang="en-US" dirty="0" smtClean="0"/>
            <a:t>How labor being utilized</a:t>
          </a:r>
        </a:p>
      </dgm:t>
    </dgm:pt>
    <dgm:pt modelId="{0A8E4FFF-1AE9-4649-B4D8-8683975E583A}" type="parTrans" cxnId="{67E1B508-0C69-4B80-A2AA-AF122B97FF54}">
      <dgm:prSet/>
      <dgm:spPr/>
      <dgm:t>
        <a:bodyPr/>
        <a:lstStyle/>
        <a:p>
          <a:endParaRPr lang="en-US"/>
        </a:p>
      </dgm:t>
    </dgm:pt>
    <dgm:pt modelId="{7E939C91-3958-4681-A957-CD1C10C7B1F4}" type="sibTrans" cxnId="{67E1B508-0C69-4B80-A2AA-AF122B97FF54}">
      <dgm:prSet/>
      <dgm:spPr/>
      <dgm:t>
        <a:bodyPr/>
        <a:lstStyle/>
        <a:p>
          <a:endParaRPr lang="en-US"/>
        </a:p>
      </dgm:t>
    </dgm:pt>
    <dgm:pt modelId="{10577BC7-A800-476E-AA19-FEE31622A034}">
      <dgm:prSet/>
      <dgm:spPr/>
      <dgm:t>
        <a:bodyPr/>
        <a:lstStyle/>
        <a:p>
          <a:r>
            <a:rPr lang="en-US" dirty="0" smtClean="0"/>
            <a:t>Re-evaluation of supply costs</a:t>
          </a:r>
          <a:endParaRPr lang="en-US" dirty="0"/>
        </a:p>
      </dgm:t>
    </dgm:pt>
    <dgm:pt modelId="{735074A2-00FE-4EC6-9D36-C4044B45845F}" type="parTrans" cxnId="{08BCF41B-F369-4C74-97A5-E22F1752096A}">
      <dgm:prSet/>
      <dgm:spPr/>
      <dgm:t>
        <a:bodyPr/>
        <a:lstStyle/>
        <a:p>
          <a:endParaRPr lang="en-US"/>
        </a:p>
      </dgm:t>
    </dgm:pt>
    <dgm:pt modelId="{803F62CB-CCA2-4277-B9F5-C886DC8A8647}" type="sibTrans" cxnId="{08BCF41B-F369-4C74-97A5-E22F1752096A}">
      <dgm:prSet/>
      <dgm:spPr/>
      <dgm:t>
        <a:bodyPr/>
        <a:lstStyle/>
        <a:p>
          <a:endParaRPr lang="en-US"/>
        </a:p>
      </dgm:t>
    </dgm:pt>
    <dgm:pt modelId="{E232D72A-6C6C-491E-8DDF-8FD1C1A152BB}">
      <dgm:prSet/>
      <dgm:spPr/>
      <dgm:t>
        <a:bodyPr/>
        <a:lstStyle/>
        <a:p>
          <a:r>
            <a:rPr lang="en-US" dirty="0" smtClean="0"/>
            <a:t>Prevent complications</a:t>
          </a:r>
          <a:endParaRPr lang="en-US" dirty="0"/>
        </a:p>
      </dgm:t>
    </dgm:pt>
    <dgm:pt modelId="{1CC40476-2B34-4B2D-AD66-D121D0AC31CA}" type="parTrans" cxnId="{2AE6B2E4-C974-490F-A418-9D7CD0A3666C}">
      <dgm:prSet/>
      <dgm:spPr/>
      <dgm:t>
        <a:bodyPr/>
        <a:lstStyle/>
        <a:p>
          <a:endParaRPr lang="en-US"/>
        </a:p>
      </dgm:t>
    </dgm:pt>
    <dgm:pt modelId="{6ABFA49C-27EE-4B3C-AEB9-1E39E0FD3D0B}" type="sibTrans" cxnId="{2AE6B2E4-C974-490F-A418-9D7CD0A3666C}">
      <dgm:prSet/>
      <dgm:spPr/>
      <dgm:t>
        <a:bodyPr/>
        <a:lstStyle/>
        <a:p>
          <a:endParaRPr lang="en-US"/>
        </a:p>
      </dgm:t>
    </dgm:pt>
    <dgm:pt modelId="{F621BA2D-5EF1-48EE-8332-52B0CFBF4A42}" type="pres">
      <dgm:prSet presAssocID="{2ABB2541-9961-4ADF-8E36-02E8AD8074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391FA5-5336-4015-A546-0C7251C2E2B2}" type="pres">
      <dgm:prSet presAssocID="{9D6B3E71-CF89-4582-A425-EE3950A9D62D}" presName="composite" presStyleCnt="0"/>
      <dgm:spPr/>
    </dgm:pt>
    <dgm:pt modelId="{85D4460E-FB43-49F3-95D4-00C242F46CCD}" type="pres">
      <dgm:prSet presAssocID="{9D6B3E71-CF89-4582-A425-EE3950A9D62D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4EDA0B-537B-44BD-83C8-D311CA7AAB3C}" type="pres">
      <dgm:prSet presAssocID="{9D6B3E71-CF89-4582-A425-EE3950A9D62D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9CD1C472-7ADC-45E0-9F46-4021742E7233}" type="pres">
      <dgm:prSet presAssocID="{6FD2EE07-57F0-4404-919B-687EC916A4EF}" presName="sibTrans" presStyleCnt="0"/>
      <dgm:spPr/>
    </dgm:pt>
    <dgm:pt modelId="{186F64EC-8CC1-49E1-A3F7-8AA01B4DFE87}" type="pres">
      <dgm:prSet presAssocID="{F4A660C7-1B38-4746-8DBF-B7122330794B}" presName="composite" presStyleCnt="0"/>
      <dgm:spPr/>
    </dgm:pt>
    <dgm:pt modelId="{8E5D5797-9C33-4440-9961-4BDFFD0A8F69}" type="pres">
      <dgm:prSet presAssocID="{F4A660C7-1B38-4746-8DBF-B7122330794B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45252-D50F-46FD-BF99-037864E64D32}" type="pres">
      <dgm:prSet presAssocID="{F4A660C7-1B38-4746-8DBF-B7122330794B}" presName="rect2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264E7C89-8B70-4AA2-BEE5-63956AD99E3C}" type="pres">
      <dgm:prSet presAssocID="{EA982AE0-44DC-4935-A752-80F66A05867E}" presName="sibTrans" presStyleCnt="0"/>
      <dgm:spPr/>
    </dgm:pt>
    <dgm:pt modelId="{C83EE9C9-D1CA-4D73-8309-1AA51A4F195A}" type="pres">
      <dgm:prSet presAssocID="{99CC2FD4-BE80-46C9-A9D7-814EC8C50C8F}" presName="composite" presStyleCnt="0"/>
      <dgm:spPr/>
    </dgm:pt>
    <dgm:pt modelId="{94AAA40B-945C-47D1-A0C4-906C51D82E49}" type="pres">
      <dgm:prSet presAssocID="{99CC2FD4-BE80-46C9-A9D7-814EC8C50C8F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E133B-F733-4F72-9288-B160BC39213C}" type="pres">
      <dgm:prSet presAssocID="{99CC2FD4-BE80-46C9-A9D7-814EC8C50C8F}" presName="rect2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6A4147A6-ED84-4C93-998A-73CBD904C680}" type="pres">
      <dgm:prSet presAssocID="{B82D9F42-CEEF-402D-8E63-32BAE7B18853}" presName="sibTrans" presStyleCnt="0"/>
      <dgm:spPr/>
    </dgm:pt>
    <dgm:pt modelId="{76537893-EA86-4FD1-8115-1E10397D6E89}" type="pres">
      <dgm:prSet presAssocID="{40879A09-E176-4FAC-9E8D-C8C228CEAD95}" presName="composite" presStyleCnt="0"/>
      <dgm:spPr/>
    </dgm:pt>
    <dgm:pt modelId="{D82F30AD-C18C-4F0A-AAE0-A74F1E47B47B}" type="pres">
      <dgm:prSet presAssocID="{40879A09-E176-4FAC-9E8D-C8C228CEAD95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C17D8-35F7-46DD-A5D3-73A174ED1F4E}" type="pres">
      <dgm:prSet presAssocID="{40879A09-E176-4FAC-9E8D-C8C228CEAD95}" presName="rect2" presStyleLbl="fgImgPlace1" presStyleIdx="3" presStyleCnt="4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4" t="8355" r="-754" b="8355"/>
          </a:stretch>
        </a:blipFill>
      </dgm:spPr>
    </dgm:pt>
  </dgm:ptLst>
  <dgm:cxnLst>
    <dgm:cxn modelId="{AB140A3E-6033-43B7-8788-6179FCE8E47E}" srcId="{2ABB2541-9961-4ADF-8E36-02E8AD80742D}" destId="{F4A660C7-1B38-4746-8DBF-B7122330794B}" srcOrd="1" destOrd="0" parTransId="{06E9AB40-F5C7-44D7-8794-01FBCCB9380F}" sibTransId="{EA982AE0-44DC-4935-A752-80F66A05867E}"/>
    <dgm:cxn modelId="{086B09D9-4A13-4DE9-961B-7C4121110856}" type="presOf" srcId="{3D499B5C-5E6F-4590-A7A9-B0D7C327A6DF}" destId="{D82F30AD-C18C-4F0A-AAE0-A74F1E47B47B}" srcOrd="0" destOrd="1" presId="urn:microsoft.com/office/officeart/2008/layout/PictureStrips"/>
    <dgm:cxn modelId="{9674A805-F78F-4A38-AB29-D0F13085A597}" srcId="{2ABB2541-9961-4ADF-8E36-02E8AD80742D}" destId="{40879A09-E176-4FAC-9E8D-C8C228CEAD95}" srcOrd="3" destOrd="0" parTransId="{3989BF72-F4EF-4B0C-AA8D-28BC95A82716}" sibTransId="{EFF84653-BD26-4F81-9885-60EF8D587225}"/>
    <dgm:cxn modelId="{3EE3009D-E72C-4CD4-AA5F-4B5139ADB4CD}" type="presOf" srcId="{2ABB2541-9961-4ADF-8E36-02E8AD80742D}" destId="{F621BA2D-5EF1-48EE-8332-52B0CFBF4A42}" srcOrd="0" destOrd="0" presId="urn:microsoft.com/office/officeart/2008/layout/PictureStrips"/>
    <dgm:cxn modelId="{388B174F-AF94-4CB3-B6FA-327DD3D1E5BC}" srcId="{2ABB2541-9961-4ADF-8E36-02E8AD80742D}" destId="{9D6B3E71-CF89-4582-A425-EE3950A9D62D}" srcOrd="0" destOrd="0" parTransId="{AE18AD46-56B5-401F-9DA1-CBC21CE624C1}" sibTransId="{6FD2EE07-57F0-4404-919B-687EC916A4EF}"/>
    <dgm:cxn modelId="{08BCF41B-F369-4C74-97A5-E22F1752096A}" srcId="{40879A09-E176-4FAC-9E8D-C8C228CEAD95}" destId="{10577BC7-A800-476E-AA19-FEE31622A034}" srcOrd="1" destOrd="0" parTransId="{735074A2-00FE-4EC6-9D36-C4044B45845F}" sibTransId="{803F62CB-CCA2-4277-B9F5-C886DC8A8647}"/>
    <dgm:cxn modelId="{8C3CE7C4-BE0C-44D7-B0F5-219857FEBA5A}" type="presOf" srcId="{E232D72A-6C6C-491E-8DDF-8FD1C1A152BB}" destId="{D82F30AD-C18C-4F0A-AAE0-A74F1E47B47B}" srcOrd="0" destOrd="3" presId="urn:microsoft.com/office/officeart/2008/layout/PictureStrips"/>
    <dgm:cxn modelId="{C888EF04-3ACE-4A3F-A629-C27B28C766CB}" type="presOf" srcId="{F4A660C7-1B38-4746-8DBF-B7122330794B}" destId="{8E5D5797-9C33-4440-9961-4BDFFD0A8F69}" srcOrd="0" destOrd="0" presId="urn:microsoft.com/office/officeart/2008/layout/PictureStrips"/>
    <dgm:cxn modelId="{F07E74A1-0775-4CC3-AFCF-F2F37EB9D7B4}" type="presOf" srcId="{9D6B3E71-CF89-4582-A425-EE3950A9D62D}" destId="{85D4460E-FB43-49F3-95D4-00C242F46CCD}" srcOrd="0" destOrd="0" presId="urn:microsoft.com/office/officeart/2008/layout/PictureStrips"/>
    <dgm:cxn modelId="{67E1B508-0C69-4B80-A2AA-AF122B97FF54}" srcId="{40879A09-E176-4FAC-9E8D-C8C228CEAD95}" destId="{3D499B5C-5E6F-4590-A7A9-B0D7C327A6DF}" srcOrd="0" destOrd="0" parTransId="{0A8E4FFF-1AE9-4649-B4D8-8683975E583A}" sibTransId="{7E939C91-3958-4681-A957-CD1C10C7B1F4}"/>
    <dgm:cxn modelId="{90FDAC22-4E02-4974-8F0E-1154EF9DFE0B}" type="presOf" srcId="{10577BC7-A800-476E-AA19-FEE31622A034}" destId="{D82F30AD-C18C-4F0A-AAE0-A74F1E47B47B}" srcOrd="0" destOrd="2" presId="urn:microsoft.com/office/officeart/2008/layout/PictureStrips"/>
    <dgm:cxn modelId="{2AE6B2E4-C974-490F-A418-9D7CD0A3666C}" srcId="{40879A09-E176-4FAC-9E8D-C8C228CEAD95}" destId="{E232D72A-6C6C-491E-8DDF-8FD1C1A152BB}" srcOrd="2" destOrd="0" parTransId="{1CC40476-2B34-4B2D-AD66-D121D0AC31CA}" sibTransId="{6ABFA49C-27EE-4B3C-AEB9-1E39E0FD3D0B}"/>
    <dgm:cxn modelId="{8BD7F527-4F9D-4A42-9F4D-0B3C282233B1}" type="presOf" srcId="{40879A09-E176-4FAC-9E8D-C8C228CEAD95}" destId="{D82F30AD-C18C-4F0A-AAE0-A74F1E47B47B}" srcOrd="0" destOrd="0" presId="urn:microsoft.com/office/officeart/2008/layout/PictureStrips"/>
    <dgm:cxn modelId="{BD64D4F2-3D43-4C1C-BF43-75447009FA6E}" type="presOf" srcId="{99CC2FD4-BE80-46C9-A9D7-814EC8C50C8F}" destId="{94AAA40B-945C-47D1-A0C4-906C51D82E49}" srcOrd="0" destOrd="0" presId="urn:microsoft.com/office/officeart/2008/layout/PictureStrips"/>
    <dgm:cxn modelId="{6B31285E-1B64-4A08-B267-40A65DF9D5B1}" srcId="{2ABB2541-9961-4ADF-8E36-02E8AD80742D}" destId="{99CC2FD4-BE80-46C9-A9D7-814EC8C50C8F}" srcOrd="2" destOrd="0" parTransId="{70870F62-8A7B-4FBA-8277-EAC8F569FA60}" sibTransId="{B82D9F42-CEEF-402D-8E63-32BAE7B18853}"/>
    <dgm:cxn modelId="{49F0CBA2-235E-4067-BD40-24A0917DA262}" type="presParOf" srcId="{F621BA2D-5EF1-48EE-8332-52B0CFBF4A42}" destId="{DA391FA5-5336-4015-A546-0C7251C2E2B2}" srcOrd="0" destOrd="0" presId="urn:microsoft.com/office/officeart/2008/layout/PictureStrips"/>
    <dgm:cxn modelId="{F064FA4E-41AD-45FA-9101-3226224D607C}" type="presParOf" srcId="{DA391FA5-5336-4015-A546-0C7251C2E2B2}" destId="{85D4460E-FB43-49F3-95D4-00C242F46CCD}" srcOrd="0" destOrd="0" presId="urn:microsoft.com/office/officeart/2008/layout/PictureStrips"/>
    <dgm:cxn modelId="{FF1ED288-5F16-4C24-9E6F-BE9D7F4F47E4}" type="presParOf" srcId="{DA391FA5-5336-4015-A546-0C7251C2E2B2}" destId="{134EDA0B-537B-44BD-83C8-D311CA7AAB3C}" srcOrd="1" destOrd="0" presId="urn:microsoft.com/office/officeart/2008/layout/PictureStrips"/>
    <dgm:cxn modelId="{E45F7825-FE51-4F40-BFA8-C9E2060402CB}" type="presParOf" srcId="{F621BA2D-5EF1-48EE-8332-52B0CFBF4A42}" destId="{9CD1C472-7ADC-45E0-9F46-4021742E7233}" srcOrd="1" destOrd="0" presId="urn:microsoft.com/office/officeart/2008/layout/PictureStrips"/>
    <dgm:cxn modelId="{FE1CDF7E-48E9-45AF-B5C5-A3CEFC2F8DDA}" type="presParOf" srcId="{F621BA2D-5EF1-48EE-8332-52B0CFBF4A42}" destId="{186F64EC-8CC1-49E1-A3F7-8AA01B4DFE87}" srcOrd="2" destOrd="0" presId="urn:microsoft.com/office/officeart/2008/layout/PictureStrips"/>
    <dgm:cxn modelId="{C60D08AB-7E68-42A1-A9FB-EB47201327FE}" type="presParOf" srcId="{186F64EC-8CC1-49E1-A3F7-8AA01B4DFE87}" destId="{8E5D5797-9C33-4440-9961-4BDFFD0A8F69}" srcOrd="0" destOrd="0" presId="urn:microsoft.com/office/officeart/2008/layout/PictureStrips"/>
    <dgm:cxn modelId="{35E884F3-E4F8-43C7-A813-B6CC4DB63397}" type="presParOf" srcId="{186F64EC-8CC1-49E1-A3F7-8AA01B4DFE87}" destId="{99645252-D50F-46FD-BF99-037864E64D32}" srcOrd="1" destOrd="0" presId="urn:microsoft.com/office/officeart/2008/layout/PictureStrips"/>
    <dgm:cxn modelId="{8DFB3E8F-92C4-44D4-8B4D-3C76707F1F36}" type="presParOf" srcId="{F621BA2D-5EF1-48EE-8332-52B0CFBF4A42}" destId="{264E7C89-8B70-4AA2-BEE5-63956AD99E3C}" srcOrd="3" destOrd="0" presId="urn:microsoft.com/office/officeart/2008/layout/PictureStrips"/>
    <dgm:cxn modelId="{99F2FD0E-DB83-4365-9243-E6151D9D30CB}" type="presParOf" srcId="{F621BA2D-5EF1-48EE-8332-52B0CFBF4A42}" destId="{C83EE9C9-D1CA-4D73-8309-1AA51A4F195A}" srcOrd="4" destOrd="0" presId="urn:microsoft.com/office/officeart/2008/layout/PictureStrips"/>
    <dgm:cxn modelId="{C9444042-B989-4142-B08C-7D8EE5E4684A}" type="presParOf" srcId="{C83EE9C9-D1CA-4D73-8309-1AA51A4F195A}" destId="{94AAA40B-945C-47D1-A0C4-906C51D82E49}" srcOrd="0" destOrd="0" presId="urn:microsoft.com/office/officeart/2008/layout/PictureStrips"/>
    <dgm:cxn modelId="{1B8F9572-BE2F-42ED-B6A0-6307BB88E2BB}" type="presParOf" srcId="{C83EE9C9-D1CA-4D73-8309-1AA51A4F195A}" destId="{2CAE133B-F733-4F72-9288-B160BC39213C}" srcOrd="1" destOrd="0" presId="urn:microsoft.com/office/officeart/2008/layout/PictureStrips"/>
    <dgm:cxn modelId="{F7A39B63-8A47-4766-9789-31534DC03242}" type="presParOf" srcId="{F621BA2D-5EF1-48EE-8332-52B0CFBF4A42}" destId="{6A4147A6-ED84-4C93-998A-73CBD904C680}" srcOrd="5" destOrd="0" presId="urn:microsoft.com/office/officeart/2008/layout/PictureStrips"/>
    <dgm:cxn modelId="{03EF1ED4-8CA8-4C3D-9FBD-9D9CA3235BEB}" type="presParOf" srcId="{F621BA2D-5EF1-48EE-8332-52B0CFBF4A42}" destId="{76537893-EA86-4FD1-8115-1E10397D6E89}" srcOrd="6" destOrd="0" presId="urn:microsoft.com/office/officeart/2008/layout/PictureStrips"/>
    <dgm:cxn modelId="{D53B5981-83C4-475E-9622-088C23856426}" type="presParOf" srcId="{76537893-EA86-4FD1-8115-1E10397D6E89}" destId="{D82F30AD-C18C-4F0A-AAE0-A74F1E47B47B}" srcOrd="0" destOrd="0" presId="urn:microsoft.com/office/officeart/2008/layout/PictureStrips"/>
    <dgm:cxn modelId="{0E70EAC8-A134-4080-9414-010F2AFFB569}" type="presParOf" srcId="{76537893-EA86-4FD1-8115-1E10397D6E89}" destId="{797C17D8-35F7-46DD-A5D3-73A174ED1F4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96E7B-010A-47CA-B0BD-95EDA6453193}">
      <dsp:nvSpPr>
        <dsp:cNvPr id="0" name=""/>
        <dsp:cNvSpPr/>
      </dsp:nvSpPr>
      <dsp:spPr>
        <a:xfrm>
          <a:off x="507295" y="0"/>
          <a:ext cx="4221963" cy="422196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FE9A71-3A6B-40F0-9FC3-3EA27A6EAA84}">
      <dsp:nvSpPr>
        <dsp:cNvPr id="0" name=""/>
        <dsp:cNvSpPr/>
      </dsp:nvSpPr>
      <dsp:spPr>
        <a:xfrm>
          <a:off x="908382" y="401086"/>
          <a:ext cx="1646565" cy="1646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Population health (Better Health)</a:t>
          </a:r>
          <a:endParaRPr lang="en-US" sz="1900" kern="1200" dirty="0"/>
        </a:p>
      </dsp:txBody>
      <dsp:txXfrm>
        <a:off x="988761" y="481465"/>
        <a:ext cx="1485807" cy="1485807"/>
      </dsp:txXfrm>
    </dsp:sp>
    <dsp:sp modelId="{79FB0A0D-4350-4307-9193-31308DD11B25}">
      <dsp:nvSpPr>
        <dsp:cNvPr id="0" name=""/>
        <dsp:cNvSpPr/>
      </dsp:nvSpPr>
      <dsp:spPr>
        <a:xfrm>
          <a:off x="2681606" y="401086"/>
          <a:ext cx="1646565" cy="1646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Patient experience (Better Care)</a:t>
          </a:r>
          <a:endParaRPr lang="en-US" sz="1900" kern="1200" dirty="0"/>
        </a:p>
      </dsp:txBody>
      <dsp:txXfrm>
        <a:off x="2761985" y="481465"/>
        <a:ext cx="1485807" cy="1485807"/>
      </dsp:txXfrm>
    </dsp:sp>
    <dsp:sp modelId="{4BAAEEE6-7324-4CD7-AD77-6C697EA58E19}">
      <dsp:nvSpPr>
        <dsp:cNvPr id="0" name=""/>
        <dsp:cNvSpPr/>
      </dsp:nvSpPr>
      <dsp:spPr>
        <a:xfrm>
          <a:off x="908382" y="2174310"/>
          <a:ext cx="1646565" cy="1646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Reducing cost per capita (Better Value)</a:t>
          </a:r>
          <a:endParaRPr lang="en-US" sz="1900" kern="1200" dirty="0"/>
        </a:p>
      </dsp:txBody>
      <dsp:txXfrm>
        <a:off x="988761" y="2254689"/>
        <a:ext cx="1485807" cy="1485807"/>
      </dsp:txXfrm>
    </dsp:sp>
    <dsp:sp modelId="{7667905B-E791-4B83-B0F0-7809AF1B63FD}">
      <dsp:nvSpPr>
        <dsp:cNvPr id="0" name=""/>
        <dsp:cNvSpPr/>
      </dsp:nvSpPr>
      <dsp:spPr>
        <a:xfrm>
          <a:off x="2681606" y="2174310"/>
          <a:ext cx="1646565" cy="1646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Better healthcare workforce well-being</a:t>
          </a:r>
          <a:endParaRPr lang="en-US" sz="1900" kern="1200" dirty="0"/>
        </a:p>
      </dsp:txBody>
      <dsp:txXfrm>
        <a:off x="2761985" y="2254689"/>
        <a:ext cx="1485807" cy="14858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6CEB6-B495-470A-8D2F-578A680214C9}">
      <dsp:nvSpPr>
        <dsp:cNvPr id="0" name=""/>
        <dsp:cNvSpPr/>
      </dsp:nvSpPr>
      <dsp:spPr>
        <a:xfrm rot="5400000">
          <a:off x="-176365" y="178105"/>
          <a:ext cx="1175766" cy="823036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 rot="-5400000">
        <a:off x="0" y="413258"/>
        <a:ext cx="823036" cy="352730"/>
      </dsp:txXfrm>
    </dsp:sp>
    <dsp:sp modelId="{B7374FD9-6701-42E9-B2A3-24662FCED8BA}">
      <dsp:nvSpPr>
        <dsp:cNvPr id="0" name=""/>
        <dsp:cNvSpPr/>
      </dsp:nvSpPr>
      <dsp:spPr>
        <a:xfrm rot="5400000">
          <a:off x="4276065" y="-3451288"/>
          <a:ext cx="764248" cy="7670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Healthcare costs are unsustainable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Year-over-year revenue growth reductions</a:t>
          </a:r>
          <a:endParaRPr lang="en-US" sz="2100" kern="1200" dirty="0"/>
        </a:p>
      </dsp:txBody>
      <dsp:txXfrm rot="-5400000">
        <a:off x="823036" y="39049"/>
        <a:ext cx="7632998" cy="689632"/>
      </dsp:txXfrm>
    </dsp:sp>
    <dsp:sp modelId="{2CBB1EA7-B13A-480F-8C9E-8460E4C3EB1D}">
      <dsp:nvSpPr>
        <dsp:cNvPr id="0" name=""/>
        <dsp:cNvSpPr/>
      </dsp:nvSpPr>
      <dsp:spPr>
        <a:xfrm rot="5400000">
          <a:off x="-176365" y="1237607"/>
          <a:ext cx="1175766" cy="823036"/>
        </a:xfrm>
        <a:prstGeom prst="chevron">
          <a:avLst/>
        </a:prstGeom>
        <a:solidFill>
          <a:schemeClr val="accent1">
            <a:shade val="80000"/>
            <a:hueOff val="76561"/>
            <a:satOff val="-1098"/>
            <a:lumOff val="640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 rot="-5400000">
        <a:off x="0" y="1472760"/>
        <a:ext cx="823036" cy="352730"/>
      </dsp:txXfrm>
    </dsp:sp>
    <dsp:sp modelId="{8A379A26-400F-4CD7-865B-9DFBF76FF6B7}">
      <dsp:nvSpPr>
        <dsp:cNvPr id="0" name=""/>
        <dsp:cNvSpPr/>
      </dsp:nvSpPr>
      <dsp:spPr>
        <a:xfrm rot="5400000">
          <a:off x="4276065" y="-2391786"/>
          <a:ext cx="764248" cy="7670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Changes in payment and reimbursement (Medicare and commercial insurances)</a:t>
          </a:r>
          <a:endParaRPr lang="en-US" sz="2100" kern="1200" dirty="0"/>
        </a:p>
      </dsp:txBody>
      <dsp:txXfrm rot="-5400000">
        <a:off x="823036" y="1098551"/>
        <a:ext cx="7632998" cy="689632"/>
      </dsp:txXfrm>
    </dsp:sp>
    <dsp:sp modelId="{6634B3CD-382E-4390-90F0-3EE217484846}">
      <dsp:nvSpPr>
        <dsp:cNvPr id="0" name=""/>
        <dsp:cNvSpPr/>
      </dsp:nvSpPr>
      <dsp:spPr>
        <a:xfrm rot="5400000">
          <a:off x="-176365" y="2297109"/>
          <a:ext cx="1175766" cy="823036"/>
        </a:xfrm>
        <a:prstGeom prst="chevron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 rot="-5400000">
        <a:off x="0" y="2532262"/>
        <a:ext cx="823036" cy="352730"/>
      </dsp:txXfrm>
    </dsp:sp>
    <dsp:sp modelId="{B7EF0825-36E3-4B44-B5E4-9D344476F632}">
      <dsp:nvSpPr>
        <dsp:cNvPr id="0" name=""/>
        <dsp:cNvSpPr/>
      </dsp:nvSpPr>
      <dsp:spPr>
        <a:xfrm rot="5400000">
          <a:off x="4276065" y="-1332284"/>
          <a:ext cx="764248" cy="7670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Shift from volume to value-based care</a:t>
          </a:r>
          <a:endParaRPr lang="en-US" sz="2100" kern="1200" dirty="0"/>
        </a:p>
      </dsp:txBody>
      <dsp:txXfrm rot="-5400000">
        <a:off x="823036" y="2158053"/>
        <a:ext cx="7632998" cy="689632"/>
      </dsp:txXfrm>
    </dsp:sp>
    <dsp:sp modelId="{A746C478-2DE0-4199-A181-3EBCB7FA2DC0}">
      <dsp:nvSpPr>
        <dsp:cNvPr id="0" name=""/>
        <dsp:cNvSpPr/>
      </dsp:nvSpPr>
      <dsp:spPr>
        <a:xfrm rot="5400000">
          <a:off x="-176365" y="3356611"/>
          <a:ext cx="1175766" cy="823036"/>
        </a:xfrm>
        <a:prstGeom prst="chevron">
          <a:avLst/>
        </a:prstGeom>
        <a:solidFill>
          <a:schemeClr val="accent1">
            <a:shade val="80000"/>
            <a:hueOff val="229684"/>
            <a:satOff val="-3294"/>
            <a:lumOff val="1921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 rot="-5400000">
        <a:off x="0" y="3591764"/>
        <a:ext cx="823036" cy="352730"/>
      </dsp:txXfrm>
    </dsp:sp>
    <dsp:sp modelId="{0A1A57B9-E525-4416-8528-265B74BF4644}">
      <dsp:nvSpPr>
        <dsp:cNvPr id="0" name=""/>
        <dsp:cNvSpPr/>
      </dsp:nvSpPr>
      <dsp:spPr>
        <a:xfrm rot="5400000">
          <a:off x="4276065" y="-272782"/>
          <a:ext cx="764248" cy="7670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Less need for hospital-based services</a:t>
          </a:r>
          <a:endParaRPr lang="en-US" sz="2100" kern="1200" dirty="0"/>
        </a:p>
      </dsp:txBody>
      <dsp:txXfrm rot="-5400000">
        <a:off x="823036" y="3217555"/>
        <a:ext cx="7632998" cy="689632"/>
      </dsp:txXfrm>
    </dsp:sp>
    <dsp:sp modelId="{5DB49BF9-8352-4049-BB0D-BE5410C4D190}">
      <dsp:nvSpPr>
        <dsp:cNvPr id="0" name=""/>
        <dsp:cNvSpPr/>
      </dsp:nvSpPr>
      <dsp:spPr>
        <a:xfrm rot="5400000">
          <a:off x="-176365" y="4416114"/>
          <a:ext cx="1175766" cy="823036"/>
        </a:xfrm>
        <a:prstGeom prst="chevron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 rot="-5400000">
        <a:off x="0" y="4651267"/>
        <a:ext cx="823036" cy="352730"/>
      </dsp:txXfrm>
    </dsp:sp>
    <dsp:sp modelId="{274985EF-EE11-42E5-A85E-BEE4742F96D9}">
      <dsp:nvSpPr>
        <dsp:cNvPr id="0" name=""/>
        <dsp:cNvSpPr/>
      </dsp:nvSpPr>
      <dsp:spPr>
        <a:xfrm rot="5400000">
          <a:off x="4276065" y="786720"/>
          <a:ext cx="764248" cy="7670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Increased scrutiny and transparency for quality and costs</a:t>
          </a:r>
          <a:endParaRPr lang="en-US" sz="2100" kern="1200" dirty="0"/>
        </a:p>
      </dsp:txBody>
      <dsp:txXfrm rot="-5400000">
        <a:off x="823036" y="4277057"/>
        <a:ext cx="7632998" cy="6896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27C7C-5919-491B-B3E3-C0FD749E6C63}">
      <dsp:nvSpPr>
        <dsp:cNvPr id="0" name=""/>
        <dsp:cNvSpPr/>
      </dsp:nvSpPr>
      <dsp:spPr>
        <a:xfrm>
          <a:off x="3792078" y="2437765"/>
          <a:ext cx="2979490" cy="2979490"/>
        </a:xfrm>
        <a:prstGeom prst="gear9">
          <a:avLst/>
        </a:prstGeom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Outcome</a:t>
          </a:r>
          <a:endParaRPr lang="en-US" sz="2500" kern="1200" dirty="0"/>
        </a:p>
      </dsp:txBody>
      <dsp:txXfrm>
        <a:off x="4391088" y="3135696"/>
        <a:ext cx="1781470" cy="1531520"/>
      </dsp:txXfrm>
    </dsp:sp>
    <dsp:sp modelId="{D529DB5F-7766-4FCD-A3D7-D66FE969504B}">
      <dsp:nvSpPr>
        <dsp:cNvPr id="0" name=""/>
        <dsp:cNvSpPr/>
      </dsp:nvSpPr>
      <dsp:spPr>
        <a:xfrm>
          <a:off x="2058556" y="1733521"/>
          <a:ext cx="2166902" cy="2166902"/>
        </a:xfrm>
        <a:prstGeom prst="gear6">
          <a:avLst/>
        </a:prstGeom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Process</a:t>
          </a:r>
          <a:endParaRPr lang="en-US" sz="2500" kern="1200" dirty="0"/>
        </a:p>
      </dsp:txBody>
      <dsp:txXfrm>
        <a:off x="2604080" y="2282342"/>
        <a:ext cx="1075854" cy="1069260"/>
      </dsp:txXfrm>
    </dsp:sp>
    <dsp:sp modelId="{367102B2-0BCC-43B1-AFFD-96B6FB4C6296}">
      <dsp:nvSpPr>
        <dsp:cNvPr id="0" name=""/>
        <dsp:cNvSpPr/>
      </dsp:nvSpPr>
      <dsp:spPr>
        <a:xfrm rot="20700000">
          <a:off x="3272243" y="238580"/>
          <a:ext cx="2123122" cy="2123122"/>
        </a:xfrm>
        <a:prstGeom prst="gear6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Balance</a:t>
          </a:r>
          <a:endParaRPr lang="en-US" sz="2500" kern="1200" dirty="0"/>
        </a:p>
      </dsp:txBody>
      <dsp:txXfrm rot="-20700000">
        <a:off x="3737906" y="704243"/>
        <a:ext cx="1191796" cy="1191796"/>
      </dsp:txXfrm>
    </dsp:sp>
    <dsp:sp modelId="{8822272B-2345-4148-BE18-D12FD3C6BBA6}">
      <dsp:nvSpPr>
        <dsp:cNvPr id="0" name=""/>
        <dsp:cNvSpPr/>
      </dsp:nvSpPr>
      <dsp:spPr>
        <a:xfrm>
          <a:off x="3576633" y="1980355"/>
          <a:ext cx="3813748" cy="3813748"/>
        </a:xfrm>
        <a:prstGeom prst="circularArrow">
          <a:avLst>
            <a:gd name="adj1" fmla="val 4688"/>
            <a:gd name="adj2" fmla="val 299029"/>
            <a:gd name="adj3" fmla="val 2539274"/>
            <a:gd name="adj4" fmla="val 15812365"/>
            <a:gd name="adj5" fmla="val 5469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7C5EFE-0292-4E94-A39B-F47CA9F57BED}">
      <dsp:nvSpPr>
        <dsp:cNvPr id="0" name=""/>
        <dsp:cNvSpPr/>
      </dsp:nvSpPr>
      <dsp:spPr>
        <a:xfrm>
          <a:off x="1674802" y="1248820"/>
          <a:ext cx="2770926" cy="277092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A05A8B-DE02-4426-89A5-EA36806EBA8D}">
      <dsp:nvSpPr>
        <dsp:cNvPr id="0" name=""/>
        <dsp:cNvSpPr/>
      </dsp:nvSpPr>
      <dsp:spPr>
        <a:xfrm>
          <a:off x="2781143" y="-231711"/>
          <a:ext cx="2987616" cy="298761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4460E-FB43-49F3-95D4-00C242F46CCD}">
      <dsp:nvSpPr>
        <dsp:cNvPr id="0" name=""/>
        <dsp:cNvSpPr/>
      </dsp:nvSpPr>
      <dsp:spPr>
        <a:xfrm>
          <a:off x="226938" y="1253781"/>
          <a:ext cx="5353407" cy="16729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138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Moving beyond non-value added work (waste)</a:t>
          </a:r>
          <a:endParaRPr lang="en-US" sz="2100" kern="1200" dirty="0"/>
        </a:p>
      </dsp:txBody>
      <dsp:txXfrm>
        <a:off x="226938" y="1253781"/>
        <a:ext cx="5353407" cy="1672939"/>
      </dsp:txXfrm>
    </dsp:sp>
    <dsp:sp modelId="{134EDA0B-537B-44BD-83C8-D311CA7AAB3C}">
      <dsp:nvSpPr>
        <dsp:cNvPr id="0" name=""/>
        <dsp:cNvSpPr/>
      </dsp:nvSpPr>
      <dsp:spPr>
        <a:xfrm>
          <a:off x="3879" y="1012134"/>
          <a:ext cx="1171057" cy="1756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D5797-9C33-4440-9961-4BDFFD0A8F69}">
      <dsp:nvSpPr>
        <dsp:cNvPr id="0" name=""/>
        <dsp:cNvSpPr/>
      </dsp:nvSpPr>
      <dsp:spPr>
        <a:xfrm>
          <a:off x="6097680" y="1253781"/>
          <a:ext cx="5353407" cy="16729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138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Reduce or hold steady costs while improving outcomes</a:t>
          </a:r>
          <a:endParaRPr lang="en-US" sz="2100" kern="1200" dirty="0"/>
        </a:p>
      </dsp:txBody>
      <dsp:txXfrm>
        <a:off x="6097680" y="1253781"/>
        <a:ext cx="5353407" cy="1672939"/>
      </dsp:txXfrm>
    </dsp:sp>
    <dsp:sp modelId="{99645252-D50F-46FD-BF99-037864E64D32}">
      <dsp:nvSpPr>
        <dsp:cNvPr id="0" name=""/>
        <dsp:cNvSpPr/>
      </dsp:nvSpPr>
      <dsp:spPr>
        <a:xfrm>
          <a:off x="5874621" y="1012134"/>
          <a:ext cx="1171057" cy="175658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AA40B-945C-47D1-A0C4-906C51D82E49}">
      <dsp:nvSpPr>
        <dsp:cNvPr id="0" name=""/>
        <dsp:cNvSpPr/>
      </dsp:nvSpPr>
      <dsp:spPr>
        <a:xfrm>
          <a:off x="226938" y="3359826"/>
          <a:ext cx="5353407" cy="16729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138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Measuring actual cost per patient</a:t>
          </a:r>
        </a:p>
      </dsp:txBody>
      <dsp:txXfrm>
        <a:off x="226938" y="3359826"/>
        <a:ext cx="5353407" cy="1672939"/>
      </dsp:txXfrm>
    </dsp:sp>
    <dsp:sp modelId="{2CAE133B-F733-4F72-9288-B160BC39213C}">
      <dsp:nvSpPr>
        <dsp:cNvPr id="0" name=""/>
        <dsp:cNvSpPr/>
      </dsp:nvSpPr>
      <dsp:spPr>
        <a:xfrm>
          <a:off x="3879" y="3118179"/>
          <a:ext cx="1171057" cy="1756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F30AD-C18C-4F0A-AAE0-A74F1E47B47B}">
      <dsp:nvSpPr>
        <dsp:cNvPr id="0" name=""/>
        <dsp:cNvSpPr/>
      </dsp:nvSpPr>
      <dsp:spPr>
        <a:xfrm>
          <a:off x="6097680" y="3359826"/>
          <a:ext cx="5353407" cy="16729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138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Reduction strategies focus on key items: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How labor being utilized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Re-evaluation of supply costs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Prevent complications</a:t>
          </a:r>
          <a:endParaRPr lang="en-US" sz="1600" kern="1200" dirty="0"/>
        </a:p>
      </dsp:txBody>
      <dsp:txXfrm>
        <a:off x="6097680" y="3359826"/>
        <a:ext cx="5353407" cy="1672939"/>
      </dsp:txXfrm>
    </dsp:sp>
    <dsp:sp modelId="{797C17D8-35F7-46DD-A5D3-73A174ED1F4E}">
      <dsp:nvSpPr>
        <dsp:cNvPr id="0" name=""/>
        <dsp:cNvSpPr/>
      </dsp:nvSpPr>
      <dsp:spPr>
        <a:xfrm>
          <a:off x="5874621" y="3118179"/>
          <a:ext cx="1171057" cy="1756586"/>
        </a:xfrm>
        <a:prstGeom prst="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4" t="8355" r="-754" b="835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6B716ED-51F4-0A42-983E-6CB19373100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CC8B7F8-5A97-2847-9CE3-1FCAAE4F1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504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94F36AF-57F1-BC49-B290-B032D2AA7CB0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4E2665-5DD4-E942-8369-0B22B0AE0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579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2665-5DD4-E942-8369-0B22B0AE03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55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2665-5DD4-E942-8369-0B22B0AE03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50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2665-5DD4-E942-8369-0B22B0AE03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44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2665-5DD4-E942-8369-0B22B0AE03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14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2665-5DD4-E942-8369-0B22B0AE03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8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2665-5DD4-E942-8369-0B22B0AE03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46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2665-5DD4-E942-8369-0B22B0AE03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1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2665-5DD4-E942-8369-0B22B0AE03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66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2665-5DD4-E942-8369-0B22B0AE032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38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2665-5DD4-E942-8369-0B22B0AE032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54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2665-5DD4-E942-8369-0B22B0AE032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46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2665-5DD4-E942-8369-0B22B0AE03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08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2665-5DD4-E942-8369-0B22B0AE032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047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2665-5DD4-E942-8369-0B22B0AE032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84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2665-5DD4-E942-8369-0B22B0AE032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434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2665-5DD4-E942-8369-0B22B0AE032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207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2665-5DD4-E942-8369-0B22B0AE032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135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2665-5DD4-E942-8369-0B22B0AE032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62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2665-5DD4-E942-8369-0B22B0AE03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19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2665-5DD4-E942-8369-0B22B0AE03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92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2665-5DD4-E942-8369-0B22B0AE03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82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2665-5DD4-E942-8369-0B22B0AE03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2665-5DD4-E942-8369-0B22B0AE03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07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2665-5DD4-E942-8369-0B22B0AE03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62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2665-5DD4-E942-8369-0B22B0AE03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71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2" t="16291" r="18978" b="15884"/>
          <a:stretch/>
        </p:blipFill>
        <p:spPr>
          <a:xfrm>
            <a:off x="10683285" y="92643"/>
            <a:ext cx="1264461" cy="13624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192"/>
            <a:ext cx="9144000" cy="532180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-2586" y="1541268"/>
            <a:ext cx="12188825" cy="0"/>
          </a:xfrm>
          <a:prstGeom prst="line">
            <a:avLst/>
          </a:prstGeom>
          <a:ln w="63500">
            <a:solidFill>
              <a:srgbClr val="59A0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982027" y="3434632"/>
            <a:ext cx="6714341" cy="232410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>
              <a:defRPr sz="3600" b="1" i="0">
                <a:solidFill>
                  <a:schemeClr val="tx2"/>
                </a:solidFill>
                <a:latin typeface="Segoe UI Semibold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33" y="310494"/>
            <a:ext cx="7163113" cy="8772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587" y="349040"/>
            <a:ext cx="1371600" cy="836676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6789126" y="6424653"/>
            <a:ext cx="5202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100 Top Hospitals® is a registered trademark of IBM Watson Health™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91642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95678" y="1468663"/>
            <a:ext cx="11416867" cy="4685232"/>
          </a:xfrm>
          <a:prstGeom prst="rect">
            <a:avLst/>
          </a:prstGeom>
        </p:spPr>
        <p:txBody>
          <a:bodyPr lIns="0">
            <a:normAutofit/>
          </a:bodyPr>
          <a:lstStyle>
            <a:lvl1pPr marL="346075" indent="-244475">
              <a:buClr>
                <a:schemeClr val="accent1"/>
              </a:buClr>
              <a:defRPr sz="3200">
                <a:latin typeface="+mn-lt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bulleted text block</a:t>
            </a:r>
          </a:p>
          <a:p>
            <a:pPr lvl="0"/>
            <a:endParaRPr lang="en-US" dirty="0" smtClean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5764" y="6486716"/>
            <a:ext cx="1036155" cy="365125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Calibri" pitchFamily="34" charset="0"/>
                <a:cs typeface="Calibri" pitchFamily="34" charset="0"/>
              </a:defRPr>
            </a:lvl1pPr>
          </a:lstStyle>
          <a:p>
            <a:fld id="{0B454402-1050-DD4D-8113-F1BC161B59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8"/>
          <p:cNvSpPr>
            <a:spLocks noGrp="1"/>
          </p:cNvSpPr>
          <p:nvPr>
            <p:ph type="title"/>
          </p:nvPr>
        </p:nvSpPr>
        <p:spPr>
          <a:xfrm>
            <a:off x="1665806" y="132398"/>
            <a:ext cx="10441760" cy="1032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79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183" y="1355065"/>
            <a:ext cx="11240909" cy="490751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4" name="Title Placeholder 8"/>
          <p:cNvSpPr>
            <a:spLocks noGrp="1"/>
          </p:cNvSpPr>
          <p:nvPr>
            <p:ph type="title"/>
          </p:nvPr>
        </p:nvSpPr>
        <p:spPr>
          <a:xfrm>
            <a:off x="1665806" y="132398"/>
            <a:ext cx="10441760" cy="1032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576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73223" y="1478403"/>
            <a:ext cx="4730902" cy="4693920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Insert photo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559583" y="1489036"/>
            <a:ext cx="4730902" cy="4693920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Insert photo here</a:t>
            </a:r>
          </a:p>
        </p:txBody>
      </p:sp>
      <p:sp>
        <p:nvSpPr>
          <p:cNvPr id="5" name="Title Placeholder 8"/>
          <p:cNvSpPr>
            <a:spLocks noGrp="1"/>
          </p:cNvSpPr>
          <p:nvPr>
            <p:ph type="title"/>
          </p:nvPr>
        </p:nvSpPr>
        <p:spPr>
          <a:xfrm>
            <a:off x="1665806" y="132398"/>
            <a:ext cx="10441760" cy="1032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38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93054" y="1513141"/>
            <a:ext cx="4090065" cy="5042259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Insert photo here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390047" y="1513140"/>
            <a:ext cx="6531407" cy="4744720"/>
          </a:xfrm>
          <a:prstGeom prst="rect">
            <a:avLst/>
          </a:prstGeom>
        </p:spPr>
        <p:txBody>
          <a:bodyPr>
            <a:normAutofit/>
          </a:bodyPr>
          <a:lstStyle>
            <a:lvl1pPr indent="-182880">
              <a:defRPr sz="2800">
                <a:latin typeface="+mn-lt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bulleted text block</a:t>
            </a:r>
          </a:p>
          <a:p>
            <a:pPr lvl="0"/>
            <a:endParaRPr lang="en-US" dirty="0" smtClean="0"/>
          </a:p>
        </p:txBody>
      </p:sp>
      <p:sp>
        <p:nvSpPr>
          <p:cNvPr id="6" name="Title Placeholder 8"/>
          <p:cNvSpPr>
            <a:spLocks noGrp="1"/>
          </p:cNvSpPr>
          <p:nvPr>
            <p:ph type="title"/>
          </p:nvPr>
        </p:nvSpPr>
        <p:spPr>
          <a:xfrm>
            <a:off x="1665806" y="132398"/>
            <a:ext cx="10441760" cy="1032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1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883" y="132398"/>
            <a:ext cx="7712765" cy="10327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356353"/>
            <a:ext cx="2742486" cy="365125"/>
          </a:xfrm>
          <a:prstGeom prst="rect">
            <a:avLst/>
          </a:prstGeom>
        </p:spPr>
        <p:txBody>
          <a:bodyPr/>
          <a:lstStyle/>
          <a:p>
            <a:fld id="{DC1A53F9-7856-46DD-80E7-6D4E2129EA7A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353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19B-A22B-4A39-8F3A-0A2B3202FB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860" y="132398"/>
            <a:ext cx="1058885" cy="90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40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25764" y="6486716"/>
            <a:ext cx="103615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Avenir LT Std 65 Medium"/>
                <a:ea typeface="+mn-ea"/>
                <a:cs typeface="Avenir LT Std 65 Medium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454402-1050-DD4D-8113-F1BC161B592E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‹#›</a:t>
            </a:fld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506513" y="1464932"/>
            <a:ext cx="11701272" cy="4805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6" y="0"/>
            <a:ext cx="2042160" cy="118872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2586" y="1214312"/>
            <a:ext cx="12188825" cy="0"/>
          </a:xfrm>
          <a:prstGeom prst="line">
            <a:avLst/>
          </a:prstGeom>
          <a:ln w="63500">
            <a:solidFill>
              <a:srgbClr val="59A0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423283" y="132398"/>
            <a:ext cx="7712765" cy="1032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680" y="6494548"/>
            <a:ext cx="5502224" cy="2028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2" t="16291" r="18978" b="15884"/>
          <a:stretch/>
        </p:blipFill>
        <p:spPr>
          <a:xfrm>
            <a:off x="11052313" y="68791"/>
            <a:ext cx="998800" cy="10761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931" y="196003"/>
            <a:ext cx="1258508" cy="76769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06513" y="6494548"/>
            <a:ext cx="41392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dirty="0" smtClean="0"/>
              <a:t>100 Top Hospitals® is a registered trademark of IBM Watson Health™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4619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7" r:id="rId2"/>
    <p:sldLayoutId id="2147483663" r:id="rId3"/>
    <p:sldLayoutId id="2147483660" r:id="rId4"/>
    <p:sldLayoutId id="2147483661" r:id="rId5"/>
    <p:sldLayoutId id="214748366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2"/>
          </a:solidFill>
          <a:latin typeface="Segoe UI Semibold" pitchFamily="34" charset="0"/>
          <a:ea typeface="+mj-ea"/>
          <a:cs typeface="+mj-cs"/>
        </a:defRPr>
      </a:lvl1pPr>
    </p:titleStyle>
    <p:bodyStyle>
      <a:lvl1pPr marL="284163" indent="-284163" algn="l" defTabSz="457200" rtl="0" eaLnBrk="1" latinLnBrk="0" hangingPunct="1">
        <a:lnSpc>
          <a:spcPct val="90000"/>
        </a:lnSpc>
        <a:spcBef>
          <a:spcPct val="20000"/>
        </a:spcBef>
        <a:buClr>
          <a:schemeClr val="accent1"/>
        </a:buClr>
        <a:buSzPct val="110000"/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90000"/>
        </a:lnSpc>
        <a:spcBef>
          <a:spcPct val="20000"/>
        </a:spcBef>
        <a:buClr>
          <a:schemeClr val="accent1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Clr>
          <a:schemeClr val="accent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acns.org/professional-resources/toolkits-and-reports/cost-analysis-toolki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acns.org/professional-resources/toolkits-and-reports/cost-analysis-toolkit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acns.org/professional-resources/toolkits-and-reports/cost-analysis-toolkit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i.org/communities/blogs/the-triple-aim-or-the-quadruple-aim-four-points-to-help-set-your-strategy" TargetMode="External"/><Relationship Id="rId2" Type="http://schemas.openxmlformats.org/officeDocument/2006/relationships/hyperlink" Target="https://www.cms.gov/Research-Statistics-Data-and-Systems/Statistics-Trends-and-Reports/NationalHealthExpendData/NationalHealthAccountsHistorical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nacns.org/professional-resources/toolkits-and-reports/cost-analysis-toolki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hyperlink" Target="https://www.savvysme.com.au/themes/savvy_bootstrap/img/upload/images/behind_the_scenes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eloper-tech.com/media/img/news/xiStock_bridgethegap233478348.jpg.800x600_q96.png.pagespeed.ic.r68bSmhEQn.p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hyperlink" Target="https://www.google.com/search?q=hero&amp;source=lnms&amp;tbm=isch&amp;sa=X&amp;ved=0ahUKEwib8vqh2aXkAhVNX60KHVxxADYQ_AUIEigC&amp;biw=1536&amp;bih=717&amp;dpr=1.25#imgrc=zjrSh4t6elbskM:&amp;spf=156699999231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3472543"/>
            <a:ext cx="6981370" cy="232591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The 4</a:t>
            </a:r>
            <a:r>
              <a:rPr lang="en-US" baseline="30000" dirty="0" smtClean="0"/>
              <a:t>th</a:t>
            </a:r>
            <a:r>
              <a:rPr lang="en-US" dirty="0" smtClean="0"/>
              <a:t> Aim- Cost Analysis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600" dirty="0" smtClean="0"/>
              <a:t>Stacy Jepsen, MS, RN, </a:t>
            </a:r>
            <a:r>
              <a:rPr lang="en-US" sz="2600" dirty="0" smtClean="0"/>
              <a:t>APRN-CNS, CCRN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Liz </a:t>
            </a:r>
            <a:r>
              <a:rPr lang="en-US" sz="2600" dirty="0"/>
              <a:t>Kozub, MS, RN, </a:t>
            </a:r>
            <a:r>
              <a:rPr lang="en-US" sz="2600" dirty="0" smtClean="0"/>
              <a:t>APRN-CNS, CNRN, CCRN</a:t>
            </a:r>
            <a:endParaRPr lang="en-US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71" y="314629"/>
            <a:ext cx="940544" cy="80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513" y="1464932"/>
            <a:ext cx="11701272" cy="4805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 reduce total cost of care it must be defined and </a:t>
            </a:r>
            <a:r>
              <a:rPr lang="en-US" dirty="0" smtClean="0"/>
              <a:t>measured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3390" y="2653819"/>
            <a:ext cx="4726172" cy="317009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All </a:t>
            </a:r>
            <a:r>
              <a:rPr lang="en-US" sz="3200" dirty="0"/>
              <a:t>direct and indirect </a:t>
            </a:r>
            <a:r>
              <a:rPr lang="en-US" sz="3200" dirty="0" smtClean="0"/>
              <a:t>costs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u="sng" dirty="0" smtClean="0"/>
              <a:t>Direct costs</a:t>
            </a:r>
            <a:r>
              <a:rPr lang="en-US" sz="2800" dirty="0" smtClean="0"/>
              <a:t>: labor</a:t>
            </a:r>
            <a:r>
              <a:rPr lang="en-US" sz="2800" dirty="0"/>
              <a:t>, supplies, medication, </a:t>
            </a:r>
            <a:r>
              <a:rPr lang="en-US" sz="2800" dirty="0" smtClean="0"/>
              <a:t>testing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u="sng" dirty="0"/>
              <a:t>I</a:t>
            </a:r>
            <a:r>
              <a:rPr lang="en-US" sz="2800" u="sng" dirty="0" smtClean="0"/>
              <a:t>ndirect costs</a:t>
            </a:r>
            <a:r>
              <a:rPr lang="en-US" sz="2800" dirty="0" smtClean="0"/>
              <a:t>: </a:t>
            </a:r>
            <a:r>
              <a:rPr lang="en-US" sz="2800" dirty="0"/>
              <a:t>productive of team, disease mortality, support services (none direct care, i.e. laundry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706775" y="2653819"/>
            <a:ext cx="4989040" cy="36625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Measures </a:t>
            </a:r>
            <a:r>
              <a:rPr lang="en-US" sz="3200" dirty="0"/>
              <a:t>total cost of care- utilization and </a:t>
            </a:r>
            <a:r>
              <a:rPr lang="en-US" sz="3200" dirty="0" smtClean="0"/>
              <a:t>price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 smtClean="0"/>
              <a:t>Utilization</a:t>
            </a:r>
            <a:r>
              <a:rPr lang="en-US" sz="2800" dirty="0" smtClean="0"/>
              <a:t>: </a:t>
            </a:r>
            <a:r>
              <a:rPr lang="en-US" sz="2800" dirty="0"/>
              <a:t>services delivered during episode of care (direct and </a:t>
            </a:r>
            <a:r>
              <a:rPr lang="en-US" sz="2800" dirty="0" smtClean="0"/>
              <a:t>indirect)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 smtClean="0"/>
              <a:t>Price</a:t>
            </a:r>
            <a:r>
              <a:rPr lang="en-US" sz="2800" dirty="0" smtClean="0"/>
              <a:t>: </a:t>
            </a:r>
            <a:r>
              <a:rPr lang="en-US" sz="2800" dirty="0"/>
              <a:t>defined by payer perspective (how much is reimbursed for service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13390" y="2069044"/>
            <a:ext cx="472617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Total cost of </a:t>
            </a:r>
            <a:r>
              <a:rPr lang="en-US" sz="3200" dirty="0" smtClean="0"/>
              <a:t>care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706774" y="2062239"/>
            <a:ext cx="4989039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Variable Costs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304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Total Cost of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87620772"/>
              </p:ext>
            </p:extLst>
          </p:nvPr>
        </p:nvGraphicFramePr>
        <p:xfrm>
          <a:off x="337964" y="544434"/>
          <a:ext cx="11454968" cy="6044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22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NACNS Cost Analysis Toolkit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fontAlgn="ctr"/>
            <a:r>
              <a:rPr lang="en-US" dirty="0"/>
              <a:t>NACNS Cost Analysis Toolkit</a:t>
            </a:r>
          </a:p>
          <a:p>
            <a:pPr lvl="1" fontAlgn="ctr"/>
            <a:r>
              <a:rPr lang="en-US" dirty="0" smtClean="0"/>
              <a:t>Developed by the NACNS Practice Committee to </a:t>
            </a:r>
          </a:p>
          <a:p>
            <a:pPr marL="457200" lvl="1" indent="0" fontAlgn="ctr">
              <a:buNone/>
            </a:pPr>
            <a:r>
              <a:rPr lang="en-US" dirty="0" smtClean="0"/>
              <a:t>help CNSs utilize business and cost analysis tools to</a:t>
            </a:r>
          </a:p>
          <a:p>
            <a:pPr marL="457200" lvl="1" indent="0" fontAlgn="ctr">
              <a:buNone/>
            </a:pPr>
            <a:r>
              <a:rPr lang="en-US" dirty="0"/>
              <a:t>d</a:t>
            </a:r>
            <a:r>
              <a:rPr lang="en-US" dirty="0" smtClean="0"/>
              <a:t>escribe and quantify CNS contribution to health care</a:t>
            </a:r>
          </a:p>
          <a:p>
            <a:pPr lvl="1" fontAlgn="ctr"/>
            <a:r>
              <a:rPr lang="en-US" dirty="0" smtClean="0"/>
              <a:t>Includes-</a:t>
            </a:r>
          </a:p>
          <a:p>
            <a:pPr lvl="2" fontAlgn="ctr"/>
            <a:r>
              <a:rPr lang="en-US" dirty="0" smtClean="0"/>
              <a:t>Guidance on cost analysis change strategy</a:t>
            </a:r>
          </a:p>
          <a:p>
            <a:pPr lvl="2" fontAlgn="ctr"/>
            <a:r>
              <a:rPr lang="en-US" dirty="0"/>
              <a:t>A</a:t>
            </a:r>
            <a:r>
              <a:rPr lang="en-US" dirty="0" smtClean="0"/>
              <a:t>ssess to tools</a:t>
            </a:r>
          </a:p>
          <a:p>
            <a:pPr lvl="2" fontAlgn="ctr"/>
            <a:r>
              <a:rPr lang="en-US" dirty="0" smtClean="0"/>
              <a:t>Literature review</a:t>
            </a:r>
          </a:p>
          <a:p>
            <a:pPr lvl="2" fontAlgn="ctr"/>
            <a:r>
              <a:rPr lang="en-US" dirty="0" smtClean="0"/>
              <a:t>FAQ section generated from NACNS members and listserv surveys</a:t>
            </a:r>
          </a:p>
          <a:p>
            <a:pPr lvl="1" fontAlgn="ctr"/>
            <a:endParaRPr lang="en-US" dirty="0" smtClean="0"/>
          </a:p>
          <a:p>
            <a:pPr marL="457200" lvl="1" indent="0" fontAlgn="ctr">
              <a:buNone/>
            </a:pPr>
            <a:r>
              <a:rPr lang="en-US" dirty="0" smtClean="0">
                <a:hlinkClick r:id="rId3"/>
              </a:rPr>
              <a:t>https://nacns.org/professional-resources/toolkits-and-reports/cost-analysis-toolkit/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http://nacns.org/wp-content/uploads/2017/06/Cost-Analysis-Toolkit-FINAL-6-19-17_Page_01-300x2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325" y="1289800"/>
            <a:ext cx="28575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42489" y="-22578"/>
            <a:ext cx="3846336" cy="11651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6513" y="6270612"/>
            <a:ext cx="11538731" cy="587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solidFill>
                  <a:schemeClr val="tx1"/>
                </a:solidFill>
              </a:rPr>
              <a:t>NACNS Practice Committee (2016) Cost analysis toolkit: A business guide for the clinical nurse specialist.</a:t>
            </a:r>
            <a:r>
              <a:rPr lang="en-US" sz="800" dirty="0">
                <a:hlinkClick r:id="rId3"/>
              </a:rPr>
              <a:t> https://nacns.org/professional-resources/toolkits-and-reports/cost-analysis-toolkit/</a:t>
            </a:r>
            <a:endParaRPr lang="en-US" sz="800" dirty="0"/>
          </a:p>
          <a:p>
            <a:r>
              <a:rPr lang="en-US" sz="800" dirty="0" smtClean="0">
                <a:solidFill>
                  <a:schemeClr val="tx1"/>
                </a:solidFill>
              </a:rPr>
              <a:t>  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65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883" y="0"/>
            <a:ext cx="7712765" cy="1032768"/>
          </a:xfrm>
        </p:spPr>
        <p:txBody>
          <a:bodyPr/>
          <a:lstStyle/>
          <a:p>
            <a:r>
              <a:rPr lang="en-US" dirty="0" smtClean="0"/>
              <a:t>Cost Analysis Strategies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3" y="842838"/>
            <a:ext cx="9049649" cy="56853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3238" y="6519446"/>
            <a:ext cx="6092825" cy="33855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sz="800" dirty="0"/>
              <a:t>NACNS Practice Committee (2016) Cost analysis toolkit: A business guide for the clinical nurse specialist.</a:t>
            </a:r>
            <a:r>
              <a:rPr lang="en-US" sz="800" dirty="0">
                <a:hlinkClick r:id="rId3"/>
              </a:rPr>
              <a:t> https://nacns.org/professional-resources/toolkits-and-reports/cost-analysis-toolkit</a:t>
            </a:r>
            <a:r>
              <a:rPr lang="en-US" sz="800" dirty="0" smtClean="0">
                <a:hlinkClick r:id="rId3"/>
              </a:rPr>
              <a:t>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3586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for Cost of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103" y="1260408"/>
            <a:ext cx="7724634" cy="51670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5279" y="6422096"/>
            <a:ext cx="6092825" cy="33855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sz="800" dirty="0"/>
              <a:t>NACNS Practice Committee (2016) Cost analysis toolkit: A business guide for the clinical nurse specialist.</a:t>
            </a:r>
            <a:r>
              <a:rPr lang="en-US" sz="800" dirty="0">
                <a:hlinkClick r:id="rId3"/>
              </a:rPr>
              <a:t> https://nacns.org/professional-resources/toolkits-and-reports/cost-analysis-toolkit</a:t>
            </a:r>
            <a:r>
              <a:rPr lang="en-US" sz="800" dirty="0" smtClean="0">
                <a:hlinkClick r:id="rId3"/>
              </a:rPr>
              <a:t>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7878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Analysis Formulas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111" y="1930401"/>
            <a:ext cx="6096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Cost Per Participant</a:t>
            </a:r>
            <a:r>
              <a:rPr lang="en-US" sz="2400" dirty="0" smtClean="0"/>
              <a:t>:   </a:t>
            </a:r>
            <a:r>
              <a:rPr lang="en-US" sz="2400" u="sng" dirty="0" smtClean="0"/>
              <a:t>Total </a:t>
            </a:r>
            <a:r>
              <a:rPr lang="en-US" sz="2400" u="sng" dirty="0"/>
              <a:t>cost of Program</a:t>
            </a:r>
          </a:p>
          <a:p>
            <a:r>
              <a:rPr lang="en-US" sz="2400" dirty="0" smtClean="0"/>
              <a:t> 				 	     Number of Participants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95111" y="3111134"/>
            <a:ext cx="60960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Benefit – Cost Ratio</a:t>
            </a:r>
            <a:r>
              <a:rPr lang="en-US" sz="2400" dirty="0" smtClean="0"/>
              <a:t>:   </a:t>
            </a:r>
            <a:r>
              <a:rPr lang="en-US" sz="2400" u="sng" dirty="0" smtClean="0"/>
              <a:t>Net Benefits</a:t>
            </a:r>
            <a:endParaRPr lang="en-US" sz="2400" u="sng" dirty="0"/>
          </a:p>
          <a:p>
            <a:r>
              <a:rPr lang="en-US" sz="2400" dirty="0" smtClean="0"/>
              <a:t> 				 	   	  Total Cost</a:t>
            </a:r>
          </a:p>
          <a:p>
            <a:r>
              <a:rPr lang="en-US" sz="2400" dirty="0" smtClean="0"/>
              <a:t>&gt; 1 = positive financial impact</a:t>
            </a:r>
          </a:p>
          <a:p>
            <a:r>
              <a:rPr lang="en-US" sz="2400" dirty="0" smtClean="0"/>
              <a:t>&lt; 1 = negative financial impact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48355" y="5030530"/>
            <a:ext cx="898595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Return on Investment</a:t>
            </a:r>
            <a:r>
              <a:rPr lang="en-US" sz="2400" dirty="0" smtClean="0"/>
              <a:t>:   </a:t>
            </a:r>
            <a:r>
              <a:rPr lang="en-US" sz="2400" u="sng" dirty="0" smtClean="0"/>
              <a:t>Total Benefit – Total Cost</a:t>
            </a:r>
            <a:r>
              <a:rPr lang="en-US" sz="2400" dirty="0" smtClean="0"/>
              <a:t> x 100 = ___% ROI</a:t>
            </a:r>
            <a:endParaRPr lang="en-US" sz="2400" u="sng" dirty="0"/>
          </a:p>
          <a:p>
            <a:r>
              <a:rPr lang="en-US" sz="2400" dirty="0" smtClean="0"/>
              <a:t> 				 	    	 			Total Cost</a:t>
            </a:r>
            <a:endParaRPr lang="en-US" sz="2400" dirty="0"/>
          </a:p>
        </p:txBody>
      </p:sp>
      <p:pic>
        <p:nvPicPr>
          <p:cNvPr id="3074" name="Picture 2" descr="Image result for mone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15239" r="1316" b="15098"/>
          <a:stretch/>
        </p:blipFill>
        <p:spPr bwMode="auto">
          <a:xfrm>
            <a:off x="7518400" y="2162198"/>
            <a:ext cx="4530245" cy="1897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733" y="6457890"/>
            <a:ext cx="600549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Image from: https://cdn.aarp.net/content/dam/aarp/retirement/planning-for-retirement/2018/08/1140-running-out-of-money.imgcache.rev4bdcbf25300c3eceedb5e2e5c5e66922.jpg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42489" y="-22578"/>
            <a:ext cx="3846336" cy="11651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8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Cost Analysis for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998890"/>
              </p:ext>
            </p:extLst>
          </p:nvPr>
        </p:nvGraphicFramePr>
        <p:xfrm>
          <a:off x="2189440" y="1365062"/>
          <a:ext cx="8262198" cy="314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1099">
                  <a:extLst>
                    <a:ext uri="{9D8B030D-6E8A-4147-A177-3AD203B41FA5}">
                      <a16:colId xmlns:a16="http://schemas.microsoft.com/office/drawing/2014/main" val="2093807113"/>
                    </a:ext>
                  </a:extLst>
                </a:gridCol>
                <a:gridCol w="4131099">
                  <a:extLst>
                    <a:ext uri="{9D8B030D-6E8A-4147-A177-3AD203B41FA5}">
                      <a16:colId xmlns:a16="http://schemas.microsoft.com/office/drawing/2014/main" val="12982283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CLABSI Education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663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Content</a:t>
                      </a:r>
                      <a:r>
                        <a:rPr lang="en-US" sz="2000" baseline="0" dirty="0" smtClean="0"/>
                        <a:t> Development 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 hours x  $XX (salary FTE)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223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Facilitator</a:t>
                      </a:r>
                      <a:r>
                        <a:rPr lang="en-US" sz="2000" baseline="0" dirty="0" smtClean="0"/>
                        <a:t> Cost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2hrs x 4 sessions x  $XX (salary FTE)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023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Length of Education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r>
                        <a:rPr lang="en-US" sz="2000" baseline="0" dirty="0" smtClean="0"/>
                        <a:t> hours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17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Number</a:t>
                      </a:r>
                      <a:r>
                        <a:rPr lang="en-US" sz="2000" baseline="0" dirty="0" smtClean="0"/>
                        <a:t> of Staff Attending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68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53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Average Hourly</a:t>
                      </a:r>
                      <a:r>
                        <a:rPr lang="en-US" sz="2000" baseline="0" dirty="0" smtClean="0"/>
                        <a:t> Rate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$45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69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Total Costs: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$6,120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826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Cost Avoidance of 1 CLABSI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$46,000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59492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98798" y="4583289"/>
            <a:ext cx="4551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Cost Per Participant</a:t>
            </a:r>
            <a:r>
              <a:rPr lang="en-US" sz="2400" dirty="0" smtClean="0"/>
              <a:t>: $90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98797" y="5192369"/>
            <a:ext cx="8053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Benefit-Cost Ratio</a:t>
            </a:r>
            <a:r>
              <a:rPr lang="en-US" sz="2400" dirty="0" smtClean="0"/>
              <a:t>: 7.5  (Net benefits / total cost: 46,000/6,120)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8342489" y="-22578"/>
            <a:ext cx="3846336" cy="11651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6513" y="6270612"/>
            <a:ext cx="11538731" cy="587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98797" y="5801449"/>
            <a:ext cx="9946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Return on Investment </a:t>
            </a:r>
            <a:r>
              <a:rPr lang="en-US" sz="2400" dirty="0" smtClean="0"/>
              <a:t>(assuming 2 infections prevented): 1,403%  </a:t>
            </a:r>
          </a:p>
          <a:p>
            <a:r>
              <a:rPr lang="en-US" sz="2400" dirty="0" smtClean="0"/>
              <a:t>(Total benefit – total cost/ total cost x 100: [92,000 – 6,120/6,120] x 100)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048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08622" y="0"/>
            <a:ext cx="3880203" cy="1083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6513" y="6270612"/>
            <a:ext cx="11538731" cy="587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883" y="132398"/>
            <a:ext cx="8867346" cy="1032768"/>
          </a:xfrm>
        </p:spPr>
        <p:txBody>
          <a:bodyPr/>
          <a:lstStyle/>
          <a:p>
            <a:r>
              <a:rPr lang="en-US" dirty="0" smtClean="0"/>
              <a:t>Example: Neuro Fall Clinical Action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5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883" y="132398"/>
            <a:ext cx="8705186" cy="1032768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Cortrak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08622" y="0"/>
            <a:ext cx="3880203" cy="1083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6513" y="6270612"/>
            <a:ext cx="11538731" cy="587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Cortrak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</a:t>
            </a:r>
          </a:p>
          <a:p>
            <a:endParaRPr lang="en-US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5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101600" indent="0">
              <a:buNone/>
            </a:pPr>
            <a:endParaRPr lang="en-US" dirty="0" smtClean="0"/>
          </a:p>
          <a:p>
            <a:r>
              <a:rPr lang="en-US" dirty="0"/>
              <a:t>Describe the importance of financial analysis in CNS practice and the tools/resource that can be used.  </a:t>
            </a:r>
          </a:p>
          <a:p>
            <a:r>
              <a:rPr lang="en-US" dirty="0"/>
              <a:t>Utilize resources and tools that incorporate financial analysis into work led/supported by the CNS.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54402-1050-DD4D-8113-F1BC161B592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54402-1050-DD4D-8113-F1BC161B592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1919" y="115400"/>
            <a:ext cx="8587615" cy="1032768"/>
          </a:xfrm>
        </p:spPr>
        <p:txBody>
          <a:bodyPr>
            <a:normAutofit/>
          </a:bodyPr>
          <a:lstStyle/>
          <a:p>
            <a:r>
              <a:rPr lang="en-US" dirty="0" smtClean="0"/>
              <a:t>Example: Sedation/analgesia management</a:t>
            </a:r>
            <a:br>
              <a:rPr lang="en-US" dirty="0" smtClean="0"/>
            </a:br>
            <a:r>
              <a:rPr lang="en-US" dirty="0" smtClean="0"/>
              <a:t>in mechanical ventilated patients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475470" y="0"/>
            <a:ext cx="2713355" cy="11481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883" y="132398"/>
            <a:ext cx="10103062" cy="1032768"/>
          </a:xfrm>
        </p:spPr>
        <p:txBody>
          <a:bodyPr/>
          <a:lstStyle/>
          <a:p>
            <a:r>
              <a:rPr lang="en-US" dirty="0" smtClean="0"/>
              <a:t>Dissemination of Project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ctr">
              <a:buNone/>
            </a:pPr>
            <a:r>
              <a:rPr lang="en-US" dirty="0"/>
              <a:t>Ways to </a:t>
            </a:r>
            <a:r>
              <a:rPr lang="en-US" dirty="0" smtClean="0"/>
              <a:t>demonstrate and communicate outcomes:</a:t>
            </a:r>
            <a:endParaRPr lang="en-US" dirty="0"/>
          </a:p>
          <a:p>
            <a:pPr lvl="1" fontAlgn="ctr"/>
            <a:r>
              <a:rPr lang="en-US" dirty="0"/>
              <a:t>Scorecard</a:t>
            </a:r>
          </a:p>
          <a:p>
            <a:pPr lvl="1" fontAlgn="ctr"/>
            <a:r>
              <a:rPr lang="en-US" dirty="0"/>
              <a:t>Dashboard</a:t>
            </a:r>
          </a:p>
          <a:p>
            <a:pPr lvl="1" fontAlgn="ctr"/>
            <a:r>
              <a:rPr lang="en-US" dirty="0"/>
              <a:t>Executive summary</a:t>
            </a:r>
          </a:p>
          <a:p>
            <a:pPr lvl="1" fontAlgn="ctr"/>
            <a:r>
              <a:rPr lang="en-US" dirty="0"/>
              <a:t>Presentations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42489" y="-22578"/>
            <a:ext cx="3846336" cy="11651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6513" y="6270612"/>
            <a:ext cx="11538731" cy="587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18211" y="6465950"/>
            <a:ext cx="74270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Image from: https://i0.wp.com/www.jprarts.com/news/wp-content/uploads/2016/11/Extra-News.jpg?fit=1024%2C895&amp;ssl=1</a:t>
            </a:r>
          </a:p>
        </p:txBody>
      </p:sp>
      <p:pic>
        <p:nvPicPr>
          <p:cNvPr id="8" name="Picture 2" descr="Image result for extra extra breaking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304" y="2122597"/>
            <a:ext cx="4573641" cy="399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63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6513" y="6453352"/>
            <a:ext cx="11538731" cy="404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schemeClr val="tx1"/>
                </a:solidFill>
              </a:rPr>
              <a:t>Jepsen S.</a:t>
            </a:r>
            <a:r>
              <a:rPr lang="en-US" sz="800" dirty="0">
                <a:solidFill>
                  <a:schemeClr val="tx1"/>
                </a:solidFill>
              </a:rPr>
              <a:t> (January/March 2015) Using a scorecard to demonstrate clinical nurse specialists’ contribution. </a:t>
            </a:r>
            <a:r>
              <a:rPr lang="en-US" sz="800" i="1" dirty="0">
                <a:solidFill>
                  <a:schemeClr val="tx1"/>
                </a:solidFill>
              </a:rPr>
              <a:t>AACN Advanced Critical Care, </a:t>
            </a:r>
            <a:r>
              <a:rPr lang="en-US" sz="800" dirty="0">
                <a:solidFill>
                  <a:schemeClr val="tx1"/>
                </a:solidFill>
              </a:rPr>
              <a:t>26(1), 43-49.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Scorecard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42489" y="-22578"/>
            <a:ext cx="3846336" cy="11651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8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6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3618" y="6324148"/>
            <a:ext cx="11575207" cy="482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55" y="1324655"/>
            <a:ext cx="4824043" cy="5064516"/>
          </a:xfrm>
          <a:prstGeom prst="rect">
            <a:avLst/>
          </a:prstGeom>
        </p:spPr>
      </p:pic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521" y="1406606"/>
            <a:ext cx="57150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802679" y="1165166"/>
            <a:ext cx="1701209" cy="482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2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08622" y="0"/>
            <a:ext cx="3880203" cy="1083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883" y="132398"/>
            <a:ext cx="9651117" cy="1032768"/>
          </a:xfrm>
        </p:spPr>
        <p:txBody>
          <a:bodyPr>
            <a:normAutofit/>
          </a:bodyPr>
          <a:lstStyle/>
          <a:p>
            <a:r>
              <a:rPr lang="en-US" dirty="0" smtClean="0"/>
              <a:t>Example: Delirium Reduction for No Wake Zone (Sleep Promotion Initiative)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6513" y="6270612"/>
            <a:ext cx="11538731" cy="587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6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Improved Nurse Retention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08622" y="0"/>
            <a:ext cx="3880203" cy="1083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6513" y="6270612"/>
            <a:ext cx="11538731" cy="587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462" y="1593837"/>
            <a:ext cx="6819900" cy="467677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788356" y="4809067"/>
            <a:ext cx="6716006" cy="146154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6513" y="6448889"/>
            <a:ext cx="108748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kern="5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Kozub, E., </a:t>
            </a:r>
            <a:r>
              <a:rPr lang="en-US" sz="1100" kern="5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Scheler</a:t>
            </a:r>
            <a:r>
              <a:rPr lang="en-US" sz="1100" kern="5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S., </a:t>
            </a:r>
            <a:r>
              <a:rPr lang="en-US" sz="1100" kern="5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Necoechea</a:t>
            </a:r>
            <a:r>
              <a:rPr lang="en-US" sz="1100" kern="5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G., &amp; O’Byrne (2017).</a:t>
            </a:r>
            <a:r>
              <a:rPr lang="en-US" sz="1100" b="1" kern="5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100" kern="50" dirty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Improving nurse satisfaction with open visitation in an adult ICU. </a:t>
            </a:r>
            <a:r>
              <a:rPr lang="en-US" sz="1100" i="1" kern="50" dirty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Critical Care Nursing Quarterly, 40</a:t>
            </a:r>
            <a:r>
              <a:rPr lang="en-US" sz="1100" kern="50" dirty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(2), 144-154</a:t>
            </a:r>
            <a:r>
              <a:rPr lang="en-US" sz="1100" i="1" kern="50" dirty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n-US" sz="1100" kern="50" dirty="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278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Project: </a:t>
            </a:r>
            <a:r>
              <a:rPr lang="en-US" dirty="0"/>
              <a:t>Sedation/analgesia management</a:t>
            </a:r>
            <a:br>
              <a:rPr lang="en-US" dirty="0"/>
            </a:br>
            <a:r>
              <a:rPr lang="en-US" dirty="0"/>
              <a:t>in mechanical ventilated patients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6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Cortrak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0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Quantifying outcomes is essential to CNS work</a:t>
            </a:r>
          </a:p>
          <a:p>
            <a:pPr lvl="1"/>
            <a:r>
              <a:rPr lang="en-US" dirty="0" smtClean="0"/>
              <a:t>Needs to include not only quality and patient satisfaction, but also financial impact</a:t>
            </a:r>
          </a:p>
          <a:p>
            <a:r>
              <a:rPr lang="en-US" dirty="0" smtClean="0"/>
              <a:t>Variety of tools and resources to help quantify finances through the NACNS Cost Analysis Toolkit</a:t>
            </a:r>
          </a:p>
          <a:p>
            <a:r>
              <a:rPr lang="en-US" dirty="0" smtClean="0"/>
              <a:t>Based on your audience, may need to tailor communication of outcomes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7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Linking cost to quadruple aim</a:t>
            </a:r>
          </a:p>
          <a:p>
            <a:pPr lvl="1"/>
            <a:r>
              <a:rPr lang="en-US" dirty="0" smtClean="0"/>
              <a:t>Shift in healthcare</a:t>
            </a:r>
          </a:p>
          <a:p>
            <a:pPr lvl="1"/>
            <a:r>
              <a:rPr lang="en-US" dirty="0" smtClean="0"/>
              <a:t>CNS strategic position</a:t>
            </a:r>
          </a:p>
          <a:p>
            <a:r>
              <a:rPr lang="en-US" dirty="0" smtClean="0"/>
              <a:t>Measurement</a:t>
            </a:r>
          </a:p>
          <a:p>
            <a:pPr lvl="1"/>
            <a:r>
              <a:rPr lang="en-US" dirty="0" smtClean="0"/>
              <a:t>Cost analyst toolkit</a:t>
            </a:r>
          </a:p>
          <a:p>
            <a:pPr lvl="1"/>
            <a:r>
              <a:rPr lang="en-US" dirty="0" smtClean="0"/>
              <a:t>Formulas</a:t>
            </a:r>
          </a:p>
          <a:p>
            <a:pPr lvl="1"/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Dissemination of project impact</a:t>
            </a:r>
          </a:p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54402-1050-DD4D-8113-F1BC161B592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5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Bodenbeimer</a:t>
            </a:r>
            <a:r>
              <a:rPr lang="en-US" dirty="0"/>
              <a:t>, T., </a:t>
            </a:r>
            <a:r>
              <a:rPr lang="en-US" dirty="0" err="1"/>
              <a:t>Sinsky</a:t>
            </a:r>
            <a:r>
              <a:rPr lang="en-US" dirty="0"/>
              <a:t>, C. (2014</a:t>
            </a:r>
            <a:r>
              <a:rPr lang="en-US" dirty="0" smtClean="0"/>
              <a:t>) From </a:t>
            </a:r>
            <a:r>
              <a:rPr lang="en-US" dirty="0"/>
              <a:t>triple to quadruple aim: Care of the patient requires care of the provider. </a:t>
            </a:r>
            <a:r>
              <a:rPr lang="en-US" i="1" dirty="0"/>
              <a:t>Annals of Family Medicine, </a:t>
            </a:r>
            <a:r>
              <a:rPr lang="en-US" dirty="0"/>
              <a:t> 12(6), 573-576</a:t>
            </a:r>
            <a:r>
              <a:rPr lang="en-US" dirty="0" smtClean="0"/>
              <a:t>.</a:t>
            </a:r>
          </a:p>
          <a:p>
            <a:r>
              <a:rPr lang="en-US" dirty="0" smtClean="0"/>
              <a:t>Centers for Medicare &amp; Medicaid Services. (2017) National Health Expenditures 2017 Highlights. Retrieved August 18</a:t>
            </a:r>
            <a:r>
              <a:rPr lang="en-US" baseline="30000" dirty="0" smtClean="0"/>
              <a:t>th</a:t>
            </a:r>
            <a:r>
              <a:rPr lang="en-US" dirty="0"/>
              <a:t>, 2019,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www.cms.gov/Research-Statistics-Data-and-Systems/Statistics-Trends-and-Reports/NationalHealthExpendData/NationalHealthAccountsHistorical.html</a:t>
            </a:r>
            <a:endParaRPr lang="en-US" dirty="0"/>
          </a:p>
          <a:p>
            <a:r>
              <a:rPr lang="en-US" dirty="0" smtClean="0"/>
              <a:t>Institute for Healthcare Improvement (2017) The triple aim or the quadruple aim? Four points to help set your strategy. Retrieved August 16</a:t>
            </a:r>
            <a:r>
              <a:rPr lang="en-US" baseline="30000" dirty="0" smtClean="0"/>
              <a:t>th</a:t>
            </a:r>
            <a:r>
              <a:rPr lang="en-US" dirty="0" smtClean="0"/>
              <a:t>, 2019,  </a:t>
            </a:r>
            <a:r>
              <a:rPr lang="en-US" dirty="0" smtClean="0">
                <a:hlinkClick r:id="rId3"/>
              </a:rPr>
              <a:t>http://www.ihi.org/communities/blogs/the-triple-aim-or-the-quadruple-aim-four-points-to-help-set-your-strategy</a:t>
            </a:r>
            <a:endParaRPr lang="en-US" dirty="0" smtClean="0"/>
          </a:p>
          <a:p>
            <a:r>
              <a:rPr lang="en-US" dirty="0" smtClean="0"/>
              <a:t>Jepsen S. (January/March 2015), Using a scorecard to demonstrate clinical nurse specialists’ contribution. </a:t>
            </a:r>
            <a:r>
              <a:rPr lang="en-US" i="1" dirty="0" smtClean="0"/>
              <a:t>AACN Advanced Critical Care, </a:t>
            </a:r>
            <a:r>
              <a:rPr lang="en-US" dirty="0" smtClean="0"/>
              <a:t>26(1), 43-49.</a:t>
            </a:r>
          </a:p>
          <a:p>
            <a:r>
              <a:rPr lang="en-US" dirty="0" smtClean="0"/>
              <a:t>Kozub</a:t>
            </a:r>
            <a:r>
              <a:rPr lang="en-US" dirty="0"/>
              <a:t>, E., </a:t>
            </a:r>
            <a:r>
              <a:rPr lang="en-US" dirty="0" err="1"/>
              <a:t>Scheler</a:t>
            </a:r>
            <a:r>
              <a:rPr lang="en-US" dirty="0"/>
              <a:t>, S., </a:t>
            </a:r>
            <a:r>
              <a:rPr lang="en-US" dirty="0" err="1"/>
              <a:t>Necoechea</a:t>
            </a:r>
            <a:r>
              <a:rPr lang="en-US" dirty="0"/>
              <a:t>, G., &amp; O’Byrne (2017).</a:t>
            </a:r>
            <a:r>
              <a:rPr lang="en-US" b="1" dirty="0"/>
              <a:t> </a:t>
            </a:r>
            <a:r>
              <a:rPr lang="en-US" dirty="0"/>
              <a:t>Improving nurse satisfaction with open visitation in an adult ICU. </a:t>
            </a:r>
            <a:r>
              <a:rPr lang="en-US" i="1" dirty="0"/>
              <a:t>Critical Care Nursing Quarterly, 40</a:t>
            </a:r>
            <a:r>
              <a:rPr lang="en-US" dirty="0"/>
              <a:t>(2), 144-154</a:t>
            </a:r>
            <a:r>
              <a:rPr lang="en-US" i="1" dirty="0" smtClean="0"/>
              <a:t>.</a:t>
            </a:r>
            <a:endParaRPr lang="en-US" dirty="0" smtClean="0"/>
          </a:p>
          <a:p>
            <a:r>
              <a:rPr lang="en-US" dirty="0" smtClean="0"/>
              <a:t>NACNS </a:t>
            </a:r>
            <a:r>
              <a:rPr lang="en-US" dirty="0"/>
              <a:t>Practice Committee (2016) Cost analysis toolkit: A business guide for the clinical nurse specialist.</a:t>
            </a:r>
            <a:r>
              <a:rPr lang="en-US" dirty="0">
                <a:hlinkClick r:id="rId4"/>
              </a:rPr>
              <a:t> https://</a:t>
            </a:r>
            <a:r>
              <a:rPr lang="en-US">
                <a:hlinkClick r:id="rId4"/>
              </a:rPr>
              <a:t>nacns.org/professional-resources/toolkits-and-reports/cost-analysis-toolkit</a:t>
            </a:r>
            <a:r>
              <a:rPr lang="en-US" smtClean="0">
                <a:hlinkClick r:id="rId4"/>
              </a:rPr>
              <a:t>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5492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311" y="132398"/>
            <a:ext cx="7712765" cy="1032768"/>
          </a:xfrm>
        </p:spPr>
        <p:txBody>
          <a:bodyPr>
            <a:normAutofit/>
          </a:bodyPr>
          <a:lstStyle/>
          <a:p>
            <a:r>
              <a:rPr lang="en-US" sz="3999" dirty="0"/>
              <a:t>Abbott Northwestern Hospital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993" y="1592752"/>
            <a:ext cx="6331992" cy="445567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799" dirty="0"/>
              <a:t>Largest not-for-profit hospital in the Twin Cities area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99" dirty="0" smtClean="0"/>
              <a:t>Quaternary teaching medical </a:t>
            </a:r>
            <a:r>
              <a:rPr lang="en-US" sz="2799" dirty="0"/>
              <a:t>center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99" dirty="0" smtClean="0"/>
              <a:t>952 </a:t>
            </a:r>
            <a:r>
              <a:rPr lang="en-US" sz="2799" dirty="0"/>
              <a:t>licensed </a:t>
            </a:r>
            <a:r>
              <a:rPr lang="en-US" sz="2799" dirty="0" smtClean="0"/>
              <a:t>beds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99" dirty="0" smtClean="0"/>
              <a:t>Average daily census 475</a:t>
            </a:r>
            <a:endParaRPr lang="en-US" sz="2799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99" dirty="0" smtClean="0"/>
              <a:t>Serves </a:t>
            </a:r>
            <a:r>
              <a:rPr lang="en-US" sz="2799" dirty="0"/>
              <a:t>200,000 patients / year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99" dirty="0" smtClean="0"/>
              <a:t>2,200 </a:t>
            </a:r>
            <a:r>
              <a:rPr lang="en-US" sz="2799" dirty="0"/>
              <a:t>RNs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99" dirty="0" smtClean="0"/>
              <a:t>Magnet </a:t>
            </a:r>
            <a:r>
              <a:rPr lang="en-US" sz="2799" dirty="0"/>
              <a:t>designated</a:t>
            </a:r>
          </a:p>
          <a:p>
            <a:endParaRPr lang="en-US" sz="2399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49" y="1832898"/>
            <a:ext cx="5431069" cy="3598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197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Triple/Quadruple Aim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86955182"/>
              </p:ext>
            </p:extLst>
          </p:nvPr>
        </p:nvGraphicFramePr>
        <p:xfrm>
          <a:off x="6533413" y="1522344"/>
          <a:ext cx="5236555" cy="4221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>
          <a:xfrm>
            <a:off x="239211" y="1329080"/>
            <a:ext cx="6884603" cy="5454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4163" indent="-284163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10000"/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 dirty="0" smtClean="0"/>
              <a:t>Quadruple aim based off the Triple Aim Framework </a:t>
            </a:r>
            <a:r>
              <a:rPr lang="en-US" sz="1300" dirty="0" smtClean="0"/>
              <a:t>(IHI 2007)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Core goal to improve the lives of patients</a:t>
            </a:r>
          </a:p>
          <a:p>
            <a:pPr marL="0" indent="0">
              <a:spcAft>
                <a:spcPts val="600"/>
              </a:spcAft>
              <a:buNone/>
            </a:pPr>
            <a:endParaRPr lang="en-US" sz="2800" dirty="0" smtClean="0"/>
          </a:p>
          <a:p>
            <a:pPr>
              <a:spcAft>
                <a:spcPts val="600"/>
              </a:spcAft>
            </a:pPr>
            <a:r>
              <a:rPr lang="en-US" sz="2800" dirty="0" smtClean="0"/>
              <a:t>CNS Focus:</a:t>
            </a:r>
            <a:endParaRPr lang="en-US" sz="2800" dirty="0"/>
          </a:p>
          <a:p>
            <a:pPr lvl="1">
              <a:spcAft>
                <a:spcPts val="600"/>
              </a:spcAft>
            </a:pPr>
            <a:r>
              <a:rPr lang="en-US" sz="2400" dirty="0" smtClean="0"/>
              <a:t>Quality </a:t>
            </a:r>
            <a:r>
              <a:rPr lang="en-US" sz="2400" dirty="0"/>
              <a:t>care and </a:t>
            </a:r>
            <a:r>
              <a:rPr lang="en-US" sz="2400" dirty="0" smtClean="0"/>
              <a:t>outcomes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Patient/family experience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Workforce wellbeing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Financial outcomes: often forgotten/neglected</a:t>
            </a:r>
          </a:p>
        </p:txBody>
      </p:sp>
    </p:spTree>
    <p:extLst>
      <p:ext uri="{BB962C8B-B14F-4D97-AF65-F5344CB8AC3E}">
        <p14:creationId xmlns:p14="http://schemas.microsoft.com/office/powerpoint/2010/main" val="52480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Importance: CNS Visibility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513" y="1464932"/>
            <a:ext cx="7158643" cy="4805680"/>
          </a:xfrm>
        </p:spPr>
        <p:txBody>
          <a:bodyPr/>
          <a:lstStyle/>
          <a:p>
            <a:pPr marL="457200" lvl="1" indent="0" fontAlgn="ctr">
              <a:buNone/>
            </a:pPr>
            <a:r>
              <a:rPr lang="en-US" dirty="0" smtClean="0"/>
              <a:t>CNS Role is primarily behind the scenes and worth their weight in gold.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Image result for weight in gol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" b="-1"/>
          <a:stretch/>
        </p:blipFill>
        <p:spPr bwMode="auto">
          <a:xfrm>
            <a:off x="8102624" y="1422400"/>
            <a:ext cx="3653694" cy="514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8311" y="6324433"/>
            <a:ext cx="118984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Images </a:t>
            </a:r>
            <a:r>
              <a:rPr lang="en-US" sz="1400" dirty="0"/>
              <a:t>from: </a:t>
            </a:r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www.savvysme.com.au/themes/savvy_bootstrap/img/upload/images/behind_the_scenes.jpg</a:t>
            </a:r>
            <a:r>
              <a:rPr lang="en-US" sz="1400" dirty="0" smtClean="0"/>
              <a:t>;  </a:t>
            </a:r>
            <a:r>
              <a:rPr lang="en-US" sz="1400" dirty="0"/>
              <a:t>https://starstruckworld.files.wordpress.com/2013/09/thankyou-card-front.jpg</a:t>
            </a:r>
          </a:p>
        </p:txBody>
      </p:sp>
      <p:sp>
        <p:nvSpPr>
          <p:cNvPr id="6" name="AutoShape 4" descr="Image result for behind the scenes 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behind the scenes work"/>
          <p:cNvSpPr>
            <a:spLocks noChangeAspect="1" noChangeArrowheads="1"/>
          </p:cNvSpPr>
          <p:nvPr/>
        </p:nvSpPr>
        <p:spPr bwMode="auto">
          <a:xfrm>
            <a:off x="307974" y="7937"/>
            <a:ext cx="1403169" cy="140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Image result for behind the scenes wor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1"/>
          <a:stretch/>
        </p:blipFill>
        <p:spPr bwMode="auto">
          <a:xfrm>
            <a:off x="506513" y="3282165"/>
            <a:ext cx="6096000" cy="189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342489" y="-22578"/>
            <a:ext cx="3846336" cy="11651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1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CNS Impact of 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513" y="1434798"/>
            <a:ext cx="8584935" cy="1330820"/>
          </a:xfrm>
        </p:spPr>
        <p:txBody>
          <a:bodyPr/>
          <a:lstStyle/>
          <a:p>
            <a:r>
              <a:rPr lang="en-US" dirty="0" smtClean="0"/>
              <a:t>Clinical expertise/outcomes</a:t>
            </a:r>
          </a:p>
          <a:p>
            <a:r>
              <a:rPr lang="en-US" dirty="0" smtClean="0"/>
              <a:t>Business side of healthcare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19B-A22B-4A39-8F3A-0A2B3202FBD7}" type="slidenum">
              <a:rPr 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687" y="6273225"/>
            <a:ext cx="664036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https://</a:t>
            </a:r>
            <a:r>
              <a:rPr lang="en-US" sz="800" dirty="0" smtClean="0">
                <a:hlinkClick r:id="rId3"/>
              </a:rPr>
              <a:t>www.developer-tech.com/media/img/news/xiStock_bridgethegap233478348.jpg.800x600_q96.png.pagespeed.ic.r68bSmhEQn.png</a:t>
            </a:r>
            <a:endParaRPr lang="en-US" sz="800" dirty="0" smtClean="0"/>
          </a:p>
          <a:p>
            <a:r>
              <a:rPr lang="en-US" sz="800" dirty="0">
                <a:hlinkClick r:id="rId4"/>
              </a:rPr>
              <a:t>https://www.google.com/search?q=hero&amp;source=lnms&amp;tbm=isch&amp;sa=X&amp;ved=0ahUKEwib8vqh2aXkAhVNX60KHVxxADYQ_AUIEigC&amp;biw=1536&amp;bih=717&amp;dpr=1.25#imgrc=zjrSh4t6elbskM:&amp;</a:t>
            </a:r>
            <a:r>
              <a:rPr lang="en-US" sz="800" dirty="0" smtClean="0">
                <a:hlinkClick r:id="rId4"/>
              </a:rPr>
              <a:t>spf=1566999992318</a:t>
            </a:r>
            <a:endParaRPr lang="en-US" sz="800" dirty="0" smtClean="0"/>
          </a:p>
          <a:p>
            <a:endParaRPr lang="en-US" sz="800" dirty="0"/>
          </a:p>
        </p:txBody>
      </p:sp>
      <p:grpSp>
        <p:nvGrpSpPr>
          <p:cNvPr id="5" name="Group 4"/>
          <p:cNvGrpSpPr/>
          <p:nvPr/>
        </p:nvGrpSpPr>
        <p:grpSpPr>
          <a:xfrm>
            <a:off x="716932" y="2887382"/>
            <a:ext cx="10988390" cy="3284773"/>
            <a:chOff x="525546" y="2767893"/>
            <a:chExt cx="10988390" cy="3284773"/>
          </a:xfrm>
        </p:grpSpPr>
        <p:sp>
          <p:nvSpPr>
            <p:cNvPr id="11" name="Freeform 10"/>
            <p:cNvSpPr/>
            <p:nvPr/>
          </p:nvSpPr>
          <p:spPr>
            <a:xfrm rot="21600000">
              <a:off x="525546" y="2767893"/>
              <a:ext cx="3284773" cy="3284773"/>
            </a:xfrm>
            <a:custGeom>
              <a:avLst/>
              <a:gdLst>
                <a:gd name="connsiteX0" fmla="*/ 0 w 3284773"/>
                <a:gd name="connsiteY0" fmla="*/ 2135102 h 3284773"/>
                <a:gd name="connsiteX1" fmla="*/ 821193 w 3284773"/>
                <a:gd name="connsiteY1" fmla="*/ 2135102 h 3284773"/>
                <a:gd name="connsiteX2" fmla="*/ 821193 w 3284773"/>
                <a:gd name="connsiteY2" fmla="*/ 0 h 3284773"/>
                <a:gd name="connsiteX3" fmla="*/ 2463580 w 3284773"/>
                <a:gd name="connsiteY3" fmla="*/ 0 h 3284773"/>
                <a:gd name="connsiteX4" fmla="*/ 2463580 w 3284773"/>
                <a:gd name="connsiteY4" fmla="*/ 2135102 h 3284773"/>
                <a:gd name="connsiteX5" fmla="*/ 3284773 w 3284773"/>
                <a:gd name="connsiteY5" fmla="*/ 2135102 h 3284773"/>
                <a:gd name="connsiteX6" fmla="*/ 1642387 w 3284773"/>
                <a:gd name="connsiteY6" fmla="*/ 3284773 h 3284773"/>
                <a:gd name="connsiteX7" fmla="*/ 0 w 3284773"/>
                <a:gd name="connsiteY7" fmla="*/ 2135102 h 328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4773" h="3284773">
                  <a:moveTo>
                    <a:pt x="2135102" y="3284773"/>
                  </a:moveTo>
                  <a:lnTo>
                    <a:pt x="2135102" y="2463580"/>
                  </a:lnTo>
                  <a:lnTo>
                    <a:pt x="0" y="2463580"/>
                  </a:lnTo>
                  <a:lnTo>
                    <a:pt x="0" y="821193"/>
                  </a:lnTo>
                  <a:lnTo>
                    <a:pt x="2135102" y="821193"/>
                  </a:lnTo>
                  <a:lnTo>
                    <a:pt x="2135102" y="0"/>
                  </a:lnTo>
                  <a:lnTo>
                    <a:pt x="3284773" y="1642386"/>
                  </a:lnTo>
                  <a:lnTo>
                    <a:pt x="2135102" y="3284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8921" tIns="1070111" rIns="823754" bIns="1070114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500" kern="1200" dirty="0" smtClean="0"/>
                <a:t>Clinical</a:t>
              </a:r>
              <a:endParaRPr lang="en-US" sz="35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8229163" y="2767893"/>
              <a:ext cx="3284773" cy="3284773"/>
            </a:xfrm>
            <a:custGeom>
              <a:avLst/>
              <a:gdLst>
                <a:gd name="connsiteX0" fmla="*/ 0 w 3284773"/>
                <a:gd name="connsiteY0" fmla="*/ 2135102 h 3284773"/>
                <a:gd name="connsiteX1" fmla="*/ 821193 w 3284773"/>
                <a:gd name="connsiteY1" fmla="*/ 2135102 h 3284773"/>
                <a:gd name="connsiteX2" fmla="*/ 821193 w 3284773"/>
                <a:gd name="connsiteY2" fmla="*/ 0 h 3284773"/>
                <a:gd name="connsiteX3" fmla="*/ 2463580 w 3284773"/>
                <a:gd name="connsiteY3" fmla="*/ 0 h 3284773"/>
                <a:gd name="connsiteX4" fmla="*/ 2463580 w 3284773"/>
                <a:gd name="connsiteY4" fmla="*/ 2135102 h 3284773"/>
                <a:gd name="connsiteX5" fmla="*/ 3284773 w 3284773"/>
                <a:gd name="connsiteY5" fmla="*/ 2135102 h 3284773"/>
                <a:gd name="connsiteX6" fmla="*/ 1642387 w 3284773"/>
                <a:gd name="connsiteY6" fmla="*/ 3284773 h 3284773"/>
                <a:gd name="connsiteX7" fmla="*/ 0 w 3284773"/>
                <a:gd name="connsiteY7" fmla="*/ 2135102 h 328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4773" h="3284773">
                  <a:moveTo>
                    <a:pt x="1149671" y="0"/>
                  </a:moveTo>
                  <a:lnTo>
                    <a:pt x="1149671" y="821193"/>
                  </a:lnTo>
                  <a:lnTo>
                    <a:pt x="3284773" y="821193"/>
                  </a:lnTo>
                  <a:lnTo>
                    <a:pt x="3284773" y="2463580"/>
                  </a:lnTo>
                  <a:lnTo>
                    <a:pt x="1149671" y="2463580"/>
                  </a:lnTo>
                  <a:lnTo>
                    <a:pt x="1149671" y="3284773"/>
                  </a:lnTo>
                  <a:lnTo>
                    <a:pt x="0" y="1642387"/>
                  </a:lnTo>
                  <a:lnTo>
                    <a:pt x="1149671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3756" tIns="1070113" rIns="248919" bIns="1070113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500" kern="1200" dirty="0" smtClean="0"/>
                <a:t>Operational</a:t>
              </a:r>
              <a:endParaRPr lang="en-US" sz="35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031022" y="2564524"/>
            <a:ext cx="4360212" cy="3145487"/>
            <a:chOff x="4031022" y="2564524"/>
            <a:chExt cx="4360212" cy="314548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31022" y="3502654"/>
              <a:ext cx="4360212" cy="220735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7073" y="2564524"/>
              <a:ext cx="1189853" cy="144516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019202" y="3107947"/>
              <a:ext cx="7870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CNS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663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4092" y="6459415"/>
            <a:ext cx="41616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Healthcare Shift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78423922"/>
              </p:ext>
            </p:extLst>
          </p:nvPr>
        </p:nvGraphicFramePr>
        <p:xfrm>
          <a:off x="744442" y="1293609"/>
          <a:ext cx="849334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653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06513" y="6270612"/>
            <a:ext cx="11538731" cy="587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Importance: Measurement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33550612"/>
              </p:ext>
            </p:extLst>
          </p:nvPr>
        </p:nvGraphicFramePr>
        <p:xfrm>
          <a:off x="3925210" y="1185948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3797" y="1625738"/>
            <a:ext cx="4199467" cy="1631216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Outcome Measure</a:t>
            </a:r>
          </a:p>
          <a:p>
            <a:r>
              <a:rPr lang="en-US" sz="2400" dirty="0" smtClean="0"/>
              <a:t>Mortality, infections, falls, readmission rate, patient satisfaction, </a:t>
            </a:r>
            <a:r>
              <a:rPr lang="en-US" sz="2400" dirty="0" smtClean="0">
                <a:solidFill>
                  <a:srgbClr val="FFFF00"/>
                </a:solidFill>
              </a:rPr>
              <a:t>financial impact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797" y="3473207"/>
            <a:ext cx="4199467" cy="1261884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Process Measure</a:t>
            </a:r>
          </a:p>
          <a:p>
            <a:r>
              <a:rPr lang="en-US" sz="2400" dirty="0" smtClean="0"/>
              <a:t>Percent time X intervention was done.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73797" y="4951344"/>
            <a:ext cx="4199467" cy="1261884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Balance Measure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Financial cost</a:t>
            </a:r>
            <a:r>
              <a:rPr lang="en-US" sz="2400" dirty="0" smtClean="0"/>
              <a:t>, readmission rate while reducing LOS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8342489" y="0"/>
            <a:ext cx="3846336" cy="11651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9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3333</TotalTime>
  <Words>1106</Words>
  <Application>Microsoft Office PowerPoint</Application>
  <PresentationFormat>Custom</PresentationFormat>
  <Paragraphs>217</Paragraphs>
  <Slides>30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 Unicode MS</vt:lpstr>
      <vt:lpstr>Arial</vt:lpstr>
      <vt:lpstr>Calibri</vt:lpstr>
      <vt:lpstr>Segoe UI Semibold</vt:lpstr>
      <vt:lpstr>Times New Roman</vt:lpstr>
      <vt:lpstr>Office Theme</vt:lpstr>
      <vt:lpstr>The 4th Aim- Cost Analysis  Stacy Jepsen, MS, RN, APRN-CNS, CCRN Liz Kozub, MS, RN, APRN-CNS, CNRN, CCRN</vt:lpstr>
      <vt:lpstr>Objectives</vt:lpstr>
      <vt:lpstr>Outline</vt:lpstr>
      <vt:lpstr>Abbott Northwestern Hospital</vt:lpstr>
      <vt:lpstr>Triple/Quadruple Aim</vt:lpstr>
      <vt:lpstr>Importance: CNS Visibility</vt:lpstr>
      <vt:lpstr>CNS Impact of Bottom Line</vt:lpstr>
      <vt:lpstr>Healthcare Shift</vt:lpstr>
      <vt:lpstr>Importance: Measurement</vt:lpstr>
      <vt:lpstr>Cost of Care</vt:lpstr>
      <vt:lpstr>Reducing Total Cost of Care</vt:lpstr>
      <vt:lpstr>NACNS Cost Analysis Toolkit</vt:lpstr>
      <vt:lpstr>Cost Analysis Strategies</vt:lpstr>
      <vt:lpstr>Sources for Cost of Outcomes</vt:lpstr>
      <vt:lpstr>Cost Analysis Formulas</vt:lpstr>
      <vt:lpstr>Example: Cost Analysis for Education</vt:lpstr>
      <vt:lpstr>Example: Neuro Fall Clinical Action Team</vt:lpstr>
      <vt:lpstr>Example: Cortrak</vt:lpstr>
      <vt:lpstr>Example: Cortrak</vt:lpstr>
      <vt:lpstr>Example: Sedation/analgesia management in mechanical ventilated patients</vt:lpstr>
      <vt:lpstr>Dissemination of Project Impact</vt:lpstr>
      <vt:lpstr>Scorecard</vt:lpstr>
      <vt:lpstr>Dashboard</vt:lpstr>
      <vt:lpstr>Executive Summary</vt:lpstr>
      <vt:lpstr>Example: Delirium Reduction for No Wake Zone (Sleep Promotion Initiative)</vt:lpstr>
      <vt:lpstr>Example: Improved Nurse Retention</vt:lpstr>
      <vt:lpstr>Project: Sedation/analgesia management in mechanical ventilated patients</vt:lpstr>
      <vt:lpstr>Cortrak</vt:lpstr>
      <vt:lpstr>Summary</vt:lpstr>
      <vt:lpstr>References</vt:lpstr>
    </vt:vector>
  </TitlesOfParts>
  <Company>Campbell-Ewald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Smalley</dc:creator>
  <cp:lastModifiedBy>Jepsen, Stacy L</cp:lastModifiedBy>
  <cp:revision>259</cp:revision>
  <cp:lastPrinted>2013-01-22T21:46:17Z</cp:lastPrinted>
  <dcterms:created xsi:type="dcterms:W3CDTF">2012-12-03T17:51:37Z</dcterms:created>
  <dcterms:modified xsi:type="dcterms:W3CDTF">2019-09-18T20:49:48Z</dcterms:modified>
</cp:coreProperties>
</file>