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45"/>
  </p:notesMasterIdLst>
  <p:sldIdLst>
    <p:sldId id="256" r:id="rId2"/>
    <p:sldId id="257" r:id="rId3"/>
    <p:sldId id="259" r:id="rId4"/>
    <p:sldId id="301" r:id="rId5"/>
    <p:sldId id="264" r:id="rId6"/>
    <p:sldId id="268" r:id="rId7"/>
    <p:sldId id="260" r:id="rId8"/>
    <p:sldId id="258" r:id="rId9"/>
    <p:sldId id="269" r:id="rId10"/>
    <p:sldId id="261" r:id="rId11"/>
    <p:sldId id="265" r:id="rId12"/>
    <p:sldId id="262" r:id="rId13"/>
    <p:sldId id="270" r:id="rId14"/>
    <p:sldId id="271" r:id="rId15"/>
    <p:sldId id="272" r:id="rId16"/>
    <p:sldId id="263" r:id="rId17"/>
    <p:sldId id="274" r:id="rId18"/>
    <p:sldId id="275" r:id="rId19"/>
    <p:sldId id="277" r:id="rId20"/>
    <p:sldId id="278" r:id="rId21"/>
    <p:sldId id="279" r:id="rId22"/>
    <p:sldId id="280" r:id="rId23"/>
    <p:sldId id="281" r:id="rId24"/>
    <p:sldId id="282" r:id="rId25"/>
    <p:sldId id="283" r:id="rId26"/>
    <p:sldId id="297"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8" r:id="rId41"/>
    <p:sldId id="300" r:id="rId42"/>
    <p:sldId id="299" r:id="rId43"/>
    <p:sldId id="27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0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94660"/>
  </p:normalViewPr>
  <p:slideViewPr>
    <p:cSldViewPr snapToGrid="0">
      <p:cViewPr varScale="1">
        <p:scale>
          <a:sx n="57" d="100"/>
          <a:sy n="57" d="100"/>
        </p:scale>
        <p:origin x="176"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E7316-71AF-43E0-9024-686B5A5E36D9}"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2B0A0C25-EE0F-4C44-9673-6840AD7E88F1}">
      <dgm:prSet phldrT="[Text]" custT="1"/>
      <dgm:spPr>
        <a:solidFill>
          <a:schemeClr val="accent2">
            <a:lumMod val="75000"/>
          </a:schemeClr>
        </a:solidFill>
      </dgm:spPr>
      <dgm:t>
        <a:bodyPr/>
        <a:lstStyle/>
        <a:p>
          <a:r>
            <a:rPr lang="en-US" sz="6600" dirty="0"/>
            <a:t>Pain</a:t>
          </a:r>
        </a:p>
      </dgm:t>
    </dgm:pt>
    <dgm:pt modelId="{1B4FDA52-41EA-4D4A-BEE0-0474C967C737}" type="parTrans" cxnId="{CFA62A1F-E6D4-4A49-9BFE-AD56CD44AC32}">
      <dgm:prSet/>
      <dgm:spPr/>
      <dgm:t>
        <a:bodyPr/>
        <a:lstStyle/>
        <a:p>
          <a:endParaRPr lang="en-US"/>
        </a:p>
      </dgm:t>
    </dgm:pt>
    <dgm:pt modelId="{E014FA3D-D1AE-460C-A82E-897636691EB5}" type="sibTrans" cxnId="{CFA62A1F-E6D4-4A49-9BFE-AD56CD44AC32}">
      <dgm:prSet/>
      <dgm:spPr/>
      <dgm:t>
        <a:bodyPr/>
        <a:lstStyle/>
        <a:p>
          <a:endParaRPr lang="en-US"/>
        </a:p>
      </dgm:t>
    </dgm:pt>
    <dgm:pt modelId="{C0B741BB-4B83-41DA-8905-5B30F5EFC489}">
      <dgm:prSet phldrT="[Text]" custT="1"/>
      <dgm:spPr/>
      <dgm:t>
        <a:bodyPr/>
        <a:lstStyle/>
        <a:p>
          <a:r>
            <a:rPr lang="en-US" sz="2800" dirty="0"/>
            <a:t>Biological Factors</a:t>
          </a:r>
        </a:p>
      </dgm:t>
    </dgm:pt>
    <dgm:pt modelId="{E67EC21B-D8A6-4393-9D1B-A4456374E224}" type="parTrans" cxnId="{627A48C3-F950-4EB0-8D83-4152C7E048B4}">
      <dgm:prSet/>
      <dgm:spPr/>
      <dgm:t>
        <a:bodyPr/>
        <a:lstStyle/>
        <a:p>
          <a:endParaRPr lang="en-US"/>
        </a:p>
      </dgm:t>
    </dgm:pt>
    <dgm:pt modelId="{DFB4615F-D2AF-4572-84ED-4D86A8DF2746}" type="sibTrans" cxnId="{627A48C3-F950-4EB0-8D83-4152C7E048B4}">
      <dgm:prSet/>
      <dgm:spPr/>
      <dgm:t>
        <a:bodyPr/>
        <a:lstStyle/>
        <a:p>
          <a:endParaRPr lang="en-US"/>
        </a:p>
      </dgm:t>
    </dgm:pt>
    <dgm:pt modelId="{11BC3801-655C-468D-9722-8A55E6A06847}">
      <dgm:prSet phldrT="[Text]" custT="1"/>
      <dgm:spPr/>
      <dgm:t>
        <a:bodyPr/>
        <a:lstStyle/>
        <a:p>
          <a:pPr algn="ctr"/>
          <a:r>
            <a:rPr lang="en-US" sz="2400" dirty="0"/>
            <a:t>Psychological factors</a:t>
          </a:r>
        </a:p>
      </dgm:t>
    </dgm:pt>
    <dgm:pt modelId="{1BE2F603-58DD-4D02-AE84-7B4DDBE3B877}" type="parTrans" cxnId="{924725FC-C3B9-4213-81A5-F96F9C689F1F}">
      <dgm:prSet/>
      <dgm:spPr/>
      <dgm:t>
        <a:bodyPr/>
        <a:lstStyle/>
        <a:p>
          <a:endParaRPr lang="en-US"/>
        </a:p>
      </dgm:t>
    </dgm:pt>
    <dgm:pt modelId="{2F5AC551-3CC2-4FDB-AC9D-524C9B5E314B}" type="sibTrans" cxnId="{924725FC-C3B9-4213-81A5-F96F9C689F1F}">
      <dgm:prSet/>
      <dgm:spPr/>
      <dgm:t>
        <a:bodyPr/>
        <a:lstStyle/>
        <a:p>
          <a:endParaRPr lang="en-US"/>
        </a:p>
      </dgm:t>
    </dgm:pt>
    <dgm:pt modelId="{6386CD79-A784-4221-BC0D-1E100FD0AFC9}">
      <dgm:prSet phldrT="[Text]" custT="1"/>
      <dgm:spPr/>
      <dgm:t>
        <a:bodyPr/>
        <a:lstStyle/>
        <a:p>
          <a:r>
            <a:rPr lang="en-US" sz="2800" dirty="0"/>
            <a:t>Social Factors</a:t>
          </a:r>
        </a:p>
      </dgm:t>
    </dgm:pt>
    <dgm:pt modelId="{EE3A7D03-2948-4AAB-809D-B2C8FFEE5F36}" type="parTrans" cxnId="{AB743FF6-E97E-419A-B825-9A88BD628932}">
      <dgm:prSet/>
      <dgm:spPr/>
      <dgm:t>
        <a:bodyPr/>
        <a:lstStyle/>
        <a:p>
          <a:endParaRPr lang="en-US"/>
        </a:p>
      </dgm:t>
    </dgm:pt>
    <dgm:pt modelId="{4BFC02BE-F7AA-4225-8777-DA2477CA9E3B}" type="sibTrans" cxnId="{AB743FF6-E97E-419A-B825-9A88BD628932}">
      <dgm:prSet/>
      <dgm:spPr/>
      <dgm:t>
        <a:bodyPr/>
        <a:lstStyle/>
        <a:p>
          <a:endParaRPr lang="en-US"/>
        </a:p>
      </dgm:t>
    </dgm:pt>
    <dgm:pt modelId="{574F4378-B36F-42A3-B40A-AC5CC9C6F67B}">
      <dgm:prSet phldrT="[Text]"/>
      <dgm:spPr/>
      <dgm:t>
        <a:bodyPr/>
        <a:lstStyle/>
        <a:p>
          <a:endParaRPr lang="en-US" dirty="0"/>
        </a:p>
      </dgm:t>
    </dgm:pt>
    <dgm:pt modelId="{62868434-451F-400E-8DC8-A42486DE4DFE}" type="parTrans" cxnId="{0ACCF4F8-D34E-48E9-A55B-5AF781304790}">
      <dgm:prSet/>
      <dgm:spPr/>
      <dgm:t>
        <a:bodyPr/>
        <a:lstStyle/>
        <a:p>
          <a:endParaRPr lang="en-US"/>
        </a:p>
      </dgm:t>
    </dgm:pt>
    <dgm:pt modelId="{C835EF18-EF2E-446C-BDC8-3E757E84A8CA}" type="sibTrans" cxnId="{0ACCF4F8-D34E-48E9-A55B-5AF781304790}">
      <dgm:prSet/>
      <dgm:spPr/>
      <dgm:t>
        <a:bodyPr/>
        <a:lstStyle/>
        <a:p>
          <a:endParaRPr lang="en-US"/>
        </a:p>
      </dgm:t>
    </dgm:pt>
    <dgm:pt modelId="{7D95B8F9-DCCA-48BF-B8CC-019225720B45}" type="pres">
      <dgm:prSet presAssocID="{774E7316-71AF-43E0-9024-686B5A5E36D9}" presName="Name0" presStyleCnt="0">
        <dgm:presLayoutVars>
          <dgm:chMax val="1"/>
          <dgm:dir/>
          <dgm:animLvl val="ctr"/>
          <dgm:resizeHandles val="exact"/>
        </dgm:presLayoutVars>
      </dgm:prSet>
      <dgm:spPr/>
    </dgm:pt>
    <dgm:pt modelId="{1137936D-A370-46DE-B9F4-D296B4DB52B3}" type="pres">
      <dgm:prSet presAssocID="{2B0A0C25-EE0F-4C44-9673-6840AD7E88F1}" presName="centerShape" presStyleLbl="node0" presStyleIdx="0" presStyleCnt="1" custScaleX="132068" custScaleY="127133"/>
      <dgm:spPr/>
    </dgm:pt>
    <dgm:pt modelId="{E58D3FB7-4ACA-4751-B591-996CF7E177AD}" type="pres">
      <dgm:prSet presAssocID="{C0B741BB-4B83-41DA-8905-5B30F5EFC489}" presName="node" presStyleLbl="node1" presStyleIdx="0" presStyleCnt="3" custScaleX="195592" custScaleY="186931" custRadScaleRad="107106" custRadScaleInc="1461">
        <dgm:presLayoutVars>
          <dgm:bulletEnabled val="1"/>
        </dgm:presLayoutVars>
      </dgm:prSet>
      <dgm:spPr/>
    </dgm:pt>
    <dgm:pt modelId="{478C56A3-87EF-48E8-9A09-E59CE1F723A5}" type="pres">
      <dgm:prSet presAssocID="{C0B741BB-4B83-41DA-8905-5B30F5EFC489}" presName="dummy" presStyleCnt="0"/>
      <dgm:spPr/>
    </dgm:pt>
    <dgm:pt modelId="{AA29FFB3-7271-4682-B6E4-77FF5F0A88CE}" type="pres">
      <dgm:prSet presAssocID="{DFB4615F-D2AF-4572-84ED-4D86A8DF2746}" presName="sibTrans" presStyleLbl="sibTrans2D1" presStyleIdx="0" presStyleCnt="3"/>
      <dgm:spPr/>
    </dgm:pt>
    <dgm:pt modelId="{5BF19F44-D676-4817-9638-7F7FA17E2E6B}" type="pres">
      <dgm:prSet presAssocID="{11BC3801-655C-468D-9722-8A55E6A06847}" presName="node" presStyleLbl="node1" presStyleIdx="1" presStyleCnt="3" custScaleX="193139" custScaleY="187129" custRadScaleRad="106049" custRadScaleInc="-5191">
        <dgm:presLayoutVars>
          <dgm:bulletEnabled val="1"/>
        </dgm:presLayoutVars>
      </dgm:prSet>
      <dgm:spPr/>
    </dgm:pt>
    <dgm:pt modelId="{560F6756-4418-4446-9D10-9D42881B8115}" type="pres">
      <dgm:prSet presAssocID="{11BC3801-655C-468D-9722-8A55E6A06847}" presName="dummy" presStyleCnt="0"/>
      <dgm:spPr/>
    </dgm:pt>
    <dgm:pt modelId="{CB15DFBA-77F8-43D2-9AF1-EEEF88A38309}" type="pres">
      <dgm:prSet presAssocID="{2F5AC551-3CC2-4FDB-AC9D-524C9B5E314B}" presName="sibTrans" presStyleLbl="sibTrans2D1" presStyleIdx="1" presStyleCnt="3"/>
      <dgm:spPr/>
    </dgm:pt>
    <dgm:pt modelId="{C9603A18-1B63-4CAA-B112-CA9FC505AF7B}" type="pres">
      <dgm:prSet presAssocID="{6386CD79-A784-4221-BC0D-1E100FD0AFC9}" presName="node" presStyleLbl="node1" presStyleIdx="2" presStyleCnt="3" custScaleX="192530" custScaleY="187129" custRadScaleRad="108980" custRadScaleInc="-3154">
        <dgm:presLayoutVars>
          <dgm:bulletEnabled val="1"/>
        </dgm:presLayoutVars>
      </dgm:prSet>
      <dgm:spPr/>
    </dgm:pt>
    <dgm:pt modelId="{9999CEE3-8AA5-439F-808F-42C9319AE940}" type="pres">
      <dgm:prSet presAssocID="{6386CD79-A784-4221-BC0D-1E100FD0AFC9}" presName="dummy" presStyleCnt="0"/>
      <dgm:spPr/>
    </dgm:pt>
    <dgm:pt modelId="{E4329AE4-8B7A-4CC8-AB37-FF17B0AE7C87}" type="pres">
      <dgm:prSet presAssocID="{4BFC02BE-F7AA-4225-8777-DA2477CA9E3B}" presName="sibTrans" presStyleLbl="sibTrans2D1" presStyleIdx="2" presStyleCnt="3"/>
      <dgm:spPr/>
    </dgm:pt>
  </dgm:ptLst>
  <dgm:cxnLst>
    <dgm:cxn modelId="{98FB7D06-D944-464F-A45C-28FA05D4AD8D}" type="presOf" srcId="{2B0A0C25-EE0F-4C44-9673-6840AD7E88F1}" destId="{1137936D-A370-46DE-B9F4-D296B4DB52B3}" srcOrd="0" destOrd="0" presId="urn:microsoft.com/office/officeart/2005/8/layout/radial6"/>
    <dgm:cxn modelId="{48045A07-7C47-413C-94D8-1FEA595005AD}" type="presOf" srcId="{2F5AC551-3CC2-4FDB-AC9D-524C9B5E314B}" destId="{CB15DFBA-77F8-43D2-9AF1-EEEF88A38309}" srcOrd="0" destOrd="0" presId="urn:microsoft.com/office/officeart/2005/8/layout/radial6"/>
    <dgm:cxn modelId="{CFA62A1F-E6D4-4A49-9BFE-AD56CD44AC32}" srcId="{774E7316-71AF-43E0-9024-686B5A5E36D9}" destId="{2B0A0C25-EE0F-4C44-9673-6840AD7E88F1}" srcOrd="0" destOrd="0" parTransId="{1B4FDA52-41EA-4D4A-BEE0-0474C967C737}" sibTransId="{E014FA3D-D1AE-460C-A82E-897636691EB5}"/>
    <dgm:cxn modelId="{F8D6BF66-DEDC-4049-B582-2A55B0C37C5A}" type="presOf" srcId="{DFB4615F-D2AF-4572-84ED-4D86A8DF2746}" destId="{AA29FFB3-7271-4682-B6E4-77FF5F0A88CE}" srcOrd="0" destOrd="0" presId="urn:microsoft.com/office/officeart/2005/8/layout/radial6"/>
    <dgm:cxn modelId="{34E35091-2948-448E-9815-EEE6807384F2}" type="presOf" srcId="{11BC3801-655C-468D-9722-8A55E6A06847}" destId="{5BF19F44-D676-4817-9638-7F7FA17E2E6B}" srcOrd="0" destOrd="0" presId="urn:microsoft.com/office/officeart/2005/8/layout/radial6"/>
    <dgm:cxn modelId="{F9E4B1B7-050D-4E56-B5E1-92EEFB276DAB}" type="presOf" srcId="{C0B741BB-4B83-41DA-8905-5B30F5EFC489}" destId="{E58D3FB7-4ACA-4751-B591-996CF7E177AD}" srcOrd="0" destOrd="0" presId="urn:microsoft.com/office/officeart/2005/8/layout/radial6"/>
    <dgm:cxn modelId="{627A48C3-F950-4EB0-8D83-4152C7E048B4}" srcId="{2B0A0C25-EE0F-4C44-9673-6840AD7E88F1}" destId="{C0B741BB-4B83-41DA-8905-5B30F5EFC489}" srcOrd="0" destOrd="0" parTransId="{E67EC21B-D8A6-4393-9D1B-A4456374E224}" sibTransId="{DFB4615F-D2AF-4572-84ED-4D86A8DF2746}"/>
    <dgm:cxn modelId="{F7FFEFDA-C150-4A6F-87D5-9D8C33773905}" type="presOf" srcId="{774E7316-71AF-43E0-9024-686B5A5E36D9}" destId="{7D95B8F9-DCCA-48BF-B8CC-019225720B45}" srcOrd="0" destOrd="0" presId="urn:microsoft.com/office/officeart/2005/8/layout/radial6"/>
    <dgm:cxn modelId="{1F1E08DB-04CA-4014-BF72-784E25700867}" type="presOf" srcId="{4BFC02BE-F7AA-4225-8777-DA2477CA9E3B}" destId="{E4329AE4-8B7A-4CC8-AB37-FF17B0AE7C87}" srcOrd="0" destOrd="0" presId="urn:microsoft.com/office/officeart/2005/8/layout/radial6"/>
    <dgm:cxn modelId="{B6F3C8EC-8459-45C9-BEC4-D2387E3AEAF1}" type="presOf" srcId="{6386CD79-A784-4221-BC0D-1E100FD0AFC9}" destId="{C9603A18-1B63-4CAA-B112-CA9FC505AF7B}" srcOrd="0" destOrd="0" presId="urn:microsoft.com/office/officeart/2005/8/layout/radial6"/>
    <dgm:cxn modelId="{AB743FF6-E97E-419A-B825-9A88BD628932}" srcId="{2B0A0C25-EE0F-4C44-9673-6840AD7E88F1}" destId="{6386CD79-A784-4221-BC0D-1E100FD0AFC9}" srcOrd="2" destOrd="0" parTransId="{EE3A7D03-2948-4AAB-809D-B2C8FFEE5F36}" sibTransId="{4BFC02BE-F7AA-4225-8777-DA2477CA9E3B}"/>
    <dgm:cxn modelId="{0ACCF4F8-D34E-48E9-A55B-5AF781304790}" srcId="{774E7316-71AF-43E0-9024-686B5A5E36D9}" destId="{574F4378-B36F-42A3-B40A-AC5CC9C6F67B}" srcOrd="1" destOrd="0" parTransId="{62868434-451F-400E-8DC8-A42486DE4DFE}" sibTransId="{C835EF18-EF2E-446C-BDC8-3E757E84A8CA}"/>
    <dgm:cxn modelId="{924725FC-C3B9-4213-81A5-F96F9C689F1F}" srcId="{2B0A0C25-EE0F-4C44-9673-6840AD7E88F1}" destId="{11BC3801-655C-468D-9722-8A55E6A06847}" srcOrd="1" destOrd="0" parTransId="{1BE2F603-58DD-4D02-AE84-7B4DDBE3B877}" sibTransId="{2F5AC551-3CC2-4FDB-AC9D-524C9B5E314B}"/>
    <dgm:cxn modelId="{BA76F11A-E678-4151-81B2-9112720740EB}" type="presParOf" srcId="{7D95B8F9-DCCA-48BF-B8CC-019225720B45}" destId="{1137936D-A370-46DE-B9F4-D296B4DB52B3}" srcOrd="0" destOrd="0" presId="urn:microsoft.com/office/officeart/2005/8/layout/radial6"/>
    <dgm:cxn modelId="{5B2639B6-1516-4893-B2E5-162FDD33BCA7}" type="presParOf" srcId="{7D95B8F9-DCCA-48BF-B8CC-019225720B45}" destId="{E58D3FB7-4ACA-4751-B591-996CF7E177AD}" srcOrd="1" destOrd="0" presId="urn:microsoft.com/office/officeart/2005/8/layout/radial6"/>
    <dgm:cxn modelId="{8EDB9A6F-6697-40B9-B7C5-E7C9E22CA69E}" type="presParOf" srcId="{7D95B8F9-DCCA-48BF-B8CC-019225720B45}" destId="{478C56A3-87EF-48E8-9A09-E59CE1F723A5}" srcOrd="2" destOrd="0" presId="urn:microsoft.com/office/officeart/2005/8/layout/radial6"/>
    <dgm:cxn modelId="{E8EA784F-3ECD-4841-B623-A099F638CE93}" type="presParOf" srcId="{7D95B8F9-DCCA-48BF-B8CC-019225720B45}" destId="{AA29FFB3-7271-4682-B6E4-77FF5F0A88CE}" srcOrd="3" destOrd="0" presId="urn:microsoft.com/office/officeart/2005/8/layout/radial6"/>
    <dgm:cxn modelId="{75BB152C-9B41-4D85-B0BD-E1F347E35528}" type="presParOf" srcId="{7D95B8F9-DCCA-48BF-B8CC-019225720B45}" destId="{5BF19F44-D676-4817-9638-7F7FA17E2E6B}" srcOrd="4" destOrd="0" presId="urn:microsoft.com/office/officeart/2005/8/layout/radial6"/>
    <dgm:cxn modelId="{82E372BD-109D-4BAC-9DA6-04760067FEAC}" type="presParOf" srcId="{7D95B8F9-DCCA-48BF-B8CC-019225720B45}" destId="{560F6756-4418-4446-9D10-9D42881B8115}" srcOrd="5" destOrd="0" presId="urn:microsoft.com/office/officeart/2005/8/layout/radial6"/>
    <dgm:cxn modelId="{607EE9F5-268D-4BE8-A8FD-0DA139F8D38E}" type="presParOf" srcId="{7D95B8F9-DCCA-48BF-B8CC-019225720B45}" destId="{CB15DFBA-77F8-43D2-9AF1-EEEF88A38309}" srcOrd="6" destOrd="0" presId="urn:microsoft.com/office/officeart/2005/8/layout/radial6"/>
    <dgm:cxn modelId="{63CA427E-4F20-45A5-AFA9-B8A710D38625}" type="presParOf" srcId="{7D95B8F9-DCCA-48BF-B8CC-019225720B45}" destId="{C9603A18-1B63-4CAA-B112-CA9FC505AF7B}" srcOrd="7" destOrd="0" presId="urn:microsoft.com/office/officeart/2005/8/layout/radial6"/>
    <dgm:cxn modelId="{8A830157-2E7F-4B65-B9F9-7C5171F6597D}" type="presParOf" srcId="{7D95B8F9-DCCA-48BF-B8CC-019225720B45}" destId="{9999CEE3-8AA5-439F-808F-42C9319AE940}" srcOrd="8" destOrd="0" presId="urn:microsoft.com/office/officeart/2005/8/layout/radial6"/>
    <dgm:cxn modelId="{DE710051-297F-4024-8FF9-D55F13C4CC7F}" type="presParOf" srcId="{7D95B8F9-DCCA-48BF-B8CC-019225720B45}" destId="{E4329AE4-8B7A-4CC8-AB37-FF17B0AE7C87}"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29AE4-8B7A-4CC8-AB37-FF17B0AE7C87}">
      <dsp:nvSpPr>
        <dsp:cNvPr id="0" name=""/>
        <dsp:cNvSpPr/>
      </dsp:nvSpPr>
      <dsp:spPr>
        <a:xfrm>
          <a:off x="976379" y="914492"/>
          <a:ext cx="4180170" cy="4180170"/>
        </a:xfrm>
        <a:prstGeom prst="blockArc">
          <a:avLst>
            <a:gd name="adj1" fmla="val 8987818"/>
            <a:gd name="adj2" fmla="val 16469261"/>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15DFBA-77F8-43D2-9AF1-EEEF88A38309}">
      <dsp:nvSpPr>
        <dsp:cNvPr id="0" name=""/>
        <dsp:cNvSpPr/>
      </dsp:nvSpPr>
      <dsp:spPr>
        <a:xfrm>
          <a:off x="1114770" y="1201734"/>
          <a:ext cx="4180170" cy="4180170"/>
        </a:xfrm>
        <a:prstGeom prst="blockArc">
          <a:avLst>
            <a:gd name="adj1" fmla="val 1262289"/>
            <a:gd name="adj2" fmla="val 9525256"/>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29FFB3-7271-4682-B6E4-77FF5F0A88CE}">
      <dsp:nvSpPr>
        <dsp:cNvPr id="0" name=""/>
        <dsp:cNvSpPr/>
      </dsp:nvSpPr>
      <dsp:spPr>
        <a:xfrm>
          <a:off x="1250060" y="917569"/>
          <a:ext cx="4180170" cy="4180170"/>
        </a:xfrm>
        <a:prstGeom prst="blockArc">
          <a:avLst>
            <a:gd name="adj1" fmla="val 16008041"/>
            <a:gd name="adj2" fmla="val 1792778"/>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37936D-A370-46DE-B9F4-D296B4DB52B3}">
      <dsp:nvSpPr>
        <dsp:cNvPr id="0" name=""/>
        <dsp:cNvSpPr/>
      </dsp:nvSpPr>
      <dsp:spPr>
        <a:xfrm>
          <a:off x="1932450" y="1786893"/>
          <a:ext cx="2542906" cy="2447885"/>
        </a:xfrm>
        <a:prstGeom prst="ellipse">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2933700">
            <a:lnSpc>
              <a:spcPct val="90000"/>
            </a:lnSpc>
            <a:spcBef>
              <a:spcPct val="0"/>
            </a:spcBef>
            <a:spcAft>
              <a:spcPct val="35000"/>
            </a:spcAft>
            <a:buNone/>
          </a:pPr>
          <a:r>
            <a:rPr lang="en-US" sz="6600" kern="1200" dirty="0"/>
            <a:t>Pain</a:t>
          </a:r>
        </a:p>
      </dsp:txBody>
      <dsp:txXfrm>
        <a:off x="2304850" y="2145377"/>
        <a:ext cx="1798106" cy="1730917"/>
      </dsp:txXfrm>
    </dsp:sp>
    <dsp:sp modelId="{E58D3FB7-4ACA-4751-B591-996CF7E177AD}">
      <dsp:nvSpPr>
        <dsp:cNvPr id="0" name=""/>
        <dsp:cNvSpPr/>
      </dsp:nvSpPr>
      <dsp:spPr>
        <a:xfrm>
          <a:off x="1908096" y="-290470"/>
          <a:ext cx="2636221" cy="251948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Biological Factors</a:t>
          </a:r>
        </a:p>
      </dsp:txBody>
      <dsp:txXfrm>
        <a:off x="2294162" y="78500"/>
        <a:ext cx="1864089" cy="1781546"/>
      </dsp:txXfrm>
    </dsp:sp>
    <dsp:sp modelId="{5BF19F44-D676-4817-9638-7F7FA17E2E6B}">
      <dsp:nvSpPr>
        <dsp:cNvPr id="0" name=""/>
        <dsp:cNvSpPr/>
      </dsp:nvSpPr>
      <dsp:spPr>
        <a:xfrm>
          <a:off x="3808752" y="2763641"/>
          <a:ext cx="2603159" cy="252215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Psychological factors</a:t>
          </a:r>
        </a:p>
      </dsp:txBody>
      <dsp:txXfrm>
        <a:off x="4189976" y="3133002"/>
        <a:ext cx="1840711" cy="1783433"/>
      </dsp:txXfrm>
    </dsp:sp>
    <dsp:sp modelId="{C9603A18-1B63-4CAA-B112-CA9FC505AF7B}">
      <dsp:nvSpPr>
        <dsp:cNvPr id="0" name=""/>
        <dsp:cNvSpPr/>
      </dsp:nvSpPr>
      <dsp:spPr>
        <a:xfrm>
          <a:off x="4571" y="2770540"/>
          <a:ext cx="2594951" cy="252215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Social Factors</a:t>
          </a:r>
        </a:p>
      </dsp:txBody>
      <dsp:txXfrm>
        <a:off x="384593" y="3139901"/>
        <a:ext cx="1834907" cy="178343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41A45-3366-4602-8660-A14EB59639A6}" type="datetimeFigureOut">
              <a:rPr lang="en-US" smtClean="0"/>
              <a:t>10/3/2019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A1A94-420A-40D8-80C0-0EB895C5FE91}" type="slidenum">
              <a:rPr lang="en-US" smtClean="0"/>
              <a:t>‹#›</a:t>
            </a:fld>
            <a:endParaRPr lang="en-US"/>
          </a:p>
        </p:txBody>
      </p:sp>
    </p:spTree>
    <p:extLst>
      <p:ext uri="{BB962C8B-B14F-4D97-AF65-F5344CB8AC3E}">
        <p14:creationId xmlns:p14="http://schemas.microsoft.com/office/powerpoint/2010/main" val="220570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Facilitate what works at home.</a:t>
            </a:r>
          </a:p>
          <a:p>
            <a:r>
              <a:rPr lang="en-US" dirty="0"/>
              <a:t>Expectations</a:t>
            </a:r>
          </a:p>
        </p:txBody>
      </p:sp>
      <p:sp>
        <p:nvSpPr>
          <p:cNvPr id="4" name="Slide Number Placeholder 3"/>
          <p:cNvSpPr>
            <a:spLocks noGrp="1"/>
          </p:cNvSpPr>
          <p:nvPr>
            <p:ph type="sldNum" sz="quarter" idx="10"/>
          </p:nvPr>
        </p:nvSpPr>
        <p:spPr/>
        <p:txBody>
          <a:bodyPr/>
          <a:lstStyle/>
          <a:p>
            <a:fld id="{7BBA1A94-420A-40D8-80C0-0EB895C5FE91}" type="slidenum">
              <a:rPr lang="en-US" smtClean="0"/>
              <a:t>7</a:t>
            </a:fld>
            <a:endParaRPr lang="en-US"/>
          </a:p>
        </p:txBody>
      </p:sp>
    </p:spTree>
    <p:extLst>
      <p:ext uri="{BB962C8B-B14F-4D97-AF65-F5344CB8AC3E}">
        <p14:creationId xmlns:p14="http://schemas.microsoft.com/office/powerpoint/2010/main" val="9809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Likely no need for further opioid, but available if needed.</a:t>
            </a:r>
          </a:p>
        </p:txBody>
      </p:sp>
      <p:sp>
        <p:nvSpPr>
          <p:cNvPr id="4" name="Slide Number Placeholder 3"/>
          <p:cNvSpPr>
            <a:spLocks noGrp="1"/>
          </p:cNvSpPr>
          <p:nvPr>
            <p:ph type="sldNum" sz="quarter" idx="5"/>
          </p:nvPr>
        </p:nvSpPr>
        <p:spPr/>
        <p:txBody>
          <a:bodyPr/>
          <a:lstStyle/>
          <a:p>
            <a:fld id="{7BBA1A94-420A-40D8-80C0-0EB895C5FE91}" type="slidenum">
              <a:rPr lang="en-US" smtClean="0"/>
              <a:t>30</a:t>
            </a:fld>
            <a:endParaRPr lang="en-US"/>
          </a:p>
        </p:txBody>
      </p:sp>
    </p:spTree>
    <p:extLst>
      <p:ext uri="{BB962C8B-B14F-4D97-AF65-F5344CB8AC3E}">
        <p14:creationId xmlns:p14="http://schemas.microsoft.com/office/powerpoint/2010/main" val="3753389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ORT = 8 (3 for family ETOH, 3 for personal ETOH, 1 for age and 1 for depression) – High risk for opioid abuse</a:t>
            </a:r>
          </a:p>
          <a:p>
            <a:endParaRPr lang="en-US" dirty="0"/>
          </a:p>
        </p:txBody>
      </p:sp>
      <p:sp>
        <p:nvSpPr>
          <p:cNvPr id="4" name="Slide Number Placeholder 3"/>
          <p:cNvSpPr>
            <a:spLocks noGrp="1"/>
          </p:cNvSpPr>
          <p:nvPr>
            <p:ph type="sldNum" sz="quarter" idx="10"/>
          </p:nvPr>
        </p:nvSpPr>
        <p:spPr/>
        <p:txBody>
          <a:bodyPr/>
          <a:lstStyle/>
          <a:p>
            <a:fld id="{7BBA1A94-420A-40D8-80C0-0EB895C5FE91}" type="slidenum">
              <a:rPr lang="en-US" smtClean="0"/>
              <a:t>35</a:t>
            </a:fld>
            <a:endParaRPr lang="en-US"/>
          </a:p>
        </p:txBody>
      </p:sp>
    </p:spTree>
    <p:extLst>
      <p:ext uri="{BB962C8B-B14F-4D97-AF65-F5344CB8AC3E}">
        <p14:creationId xmlns:p14="http://schemas.microsoft.com/office/powerpoint/2010/main" val="2995186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A.Abuse</a:t>
            </a:r>
            <a:r>
              <a:rPr lang="en-US" dirty="0"/>
              <a:t>, not that </a:t>
            </a:r>
            <a:r>
              <a:rPr lang="en-US" dirty="0" err="1"/>
              <a:t>oxycontin</a:t>
            </a:r>
            <a:r>
              <a:rPr lang="en-US" baseline="0" dirty="0"/>
              <a:t> can be abused more than others but it last in system longer.  So if you OD on short acting and </a:t>
            </a:r>
            <a:r>
              <a:rPr lang="en-US" baseline="0" dirty="0" err="1"/>
              <a:t>Oxycontin</a:t>
            </a:r>
            <a:r>
              <a:rPr lang="en-US" baseline="0" dirty="0"/>
              <a:t> is in system its just there.</a:t>
            </a:r>
          </a:p>
          <a:p>
            <a:r>
              <a:rPr lang="en-US" baseline="0" dirty="0"/>
              <a:t>c. Keep in back pocket?</a:t>
            </a:r>
          </a:p>
          <a:p>
            <a:r>
              <a:rPr lang="en-US" baseline="0" dirty="0"/>
              <a:t>d. Not wrong but staying with oxy is better in this patient. </a:t>
            </a:r>
            <a:endParaRPr lang="en-US" dirty="0"/>
          </a:p>
        </p:txBody>
      </p:sp>
      <p:sp>
        <p:nvSpPr>
          <p:cNvPr id="4" name="Slide Number Placeholder 3"/>
          <p:cNvSpPr>
            <a:spLocks noGrp="1"/>
          </p:cNvSpPr>
          <p:nvPr>
            <p:ph type="sldNum" sz="quarter" idx="10"/>
          </p:nvPr>
        </p:nvSpPr>
        <p:spPr/>
        <p:txBody>
          <a:bodyPr/>
          <a:lstStyle/>
          <a:p>
            <a:fld id="{7BBA1A94-420A-40D8-80C0-0EB895C5FE91}" type="slidenum">
              <a:rPr lang="en-US" smtClean="0"/>
              <a:t>37</a:t>
            </a:fld>
            <a:endParaRPr lang="en-US"/>
          </a:p>
        </p:txBody>
      </p:sp>
    </p:spTree>
    <p:extLst>
      <p:ext uri="{BB962C8B-B14F-4D97-AF65-F5344CB8AC3E}">
        <p14:creationId xmlns:p14="http://schemas.microsoft.com/office/powerpoint/2010/main" val="3575661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patient’s you would not prescribe to?  YES</a:t>
            </a:r>
          </a:p>
        </p:txBody>
      </p:sp>
      <p:sp>
        <p:nvSpPr>
          <p:cNvPr id="4" name="Slide Number Placeholder 3"/>
          <p:cNvSpPr>
            <a:spLocks noGrp="1"/>
          </p:cNvSpPr>
          <p:nvPr>
            <p:ph type="sldNum" sz="quarter" idx="10"/>
          </p:nvPr>
        </p:nvSpPr>
        <p:spPr/>
        <p:txBody>
          <a:bodyPr/>
          <a:lstStyle/>
          <a:p>
            <a:fld id="{7BBA1A94-420A-40D8-80C0-0EB895C5FE91}" type="slidenum">
              <a:rPr lang="en-US" smtClean="0"/>
              <a:t>38</a:t>
            </a:fld>
            <a:endParaRPr lang="en-US"/>
          </a:p>
        </p:txBody>
      </p:sp>
    </p:spTree>
    <p:extLst>
      <p:ext uri="{BB962C8B-B14F-4D97-AF65-F5344CB8AC3E}">
        <p14:creationId xmlns:p14="http://schemas.microsoft.com/office/powerpoint/2010/main" val="2472889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A1A94-420A-40D8-80C0-0EB895C5FE91}" type="slidenum">
              <a:rPr lang="en-US" smtClean="0"/>
              <a:t>43</a:t>
            </a:fld>
            <a:endParaRPr lang="en-US"/>
          </a:p>
        </p:txBody>
      </p:sp>
    </p:spTree>
    <p:extLst>
      <p:ext uri="{BB962C8B-B14F-4D97-AF65-F5344CB8AC3E}">
        <p14:creationId xmlns:p14="http://schemas.microsoft.com/office/powerpoint/2010/main" val="2431897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eriod"/>
            </a:pPr>
            <a:endParaRPr lang="en-US" dirty="0"/>
          </a:p>
        </p:txBody>
      </p:sp>
      <p:sp>
        <p:nvSpPr>
          <p:cNvPr id="4" name="Slide Number Placeholder 3"/>
          <p:cNvSpPr>
            <a:spLocks noGrp="1"/>
          </p:cNvSpPr>
          <p:nvPr>
            <p:ph type="sldNum" sz="quarter" idx="5"/>
          </p:nvPr>
        </p:nvSpPr>
        <p:spPr/>
        <p:txBody>
          <a:bodyPr/>
          <a:lstStyle/>
          <a:p>
            <a:fld id="{7BBA1A94-420A-40D8-80C0-0EB895C5FE91}" type="slidenum">
              <a:rPr lang="en-US" smtClean="0"/>
              <a:t>12</a:t>
            </a:fld>
            <a:endParaRPr lang="en-US"/>
          </a:p>
        </p:txBody>
      </p:sp>
    </p:spTree>
    <p:extLst>
      <p:ext uri="{BB962C8B-B14F-4D97-AF65-F5344CB8AC3E}">
        <p14:creationId xmlns:p14="http://schemas.microsoft.com/office/powerpoint/2010/main" val="3105523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Codeine is a prodrug – have to be able to metabolize the drug to active drug Morphine</a:t>
            </a:r>
            <a:r>
              <a:rPr lang="en-US" baseline="0" dirty="0"/>
              <a:t>.  So the opposite, poor metabolizer you need higher dose</a:t>
            </a:r>
            <a:endParaRPr lang="en-US" dirty="0"/>
          </a:p>
        </p:txBody>
      </p:sp>
      <p:sp>
        <p:nvSpPr>
          <p:cNvPr id="4" name="Slide Number Placeholder 3"/>
          <p:cNvSpPr>
            <a:spLocks noGrp="1"/>
          </p:cNvSpPr>
          <p:nvPr>
            <p:ph type="sldNum" sz="quarter" idx="10"/>
          </p:nvPr>
        </p:nvSpPr>
        <p:spPr/>
        <p:txBody>
          <a:bodyPr/>
          <a:lstStyle/>
          <a:p>
            <a:fld id="{7BBA1A94-420A-40D8-80C0-0EB895C5FE91}" type="slidenum">
              <a:rPr lang="en-US" smtClean="0"/>
              <a:t>13</a:t>
            </a:fld>
            <a:endParaRPr lang="en-US"/>
          </a:p>
        </p:txBody>
      </p:sp>
    </p:spTree>
    <p:extLst>
      <p:ext uri="{BB962C8B-B14F-4D97-AF65-F5344CB8AC3E}">
        <p14:creationId xmlns:p14="http://schemas.microsoft.com/office/powerpoint/2010/main" val="4273532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CYP2D6 Inhibitors </a:t>
            </a:r>
          </a:p>
          <a:p>
            <a:r>
              <a:rPr lang="en-US" dirty="0"/>
              <a:t>Strong-Fluoxetine, Paroxetine,</a:t>
            </a:r>
            <a:r>
              <a:rPr lang="en-US" baseline="0" dirty="0"/>
              <a:t> </a:t>
            </a:r>
            <a:r>
              <a:rPr lang="en-US" baseline="0" dirty="0" err="1"/>
              <a:t>Buprion</a:t>
            </a:r>
            <a:r>
              <a:rPr lang="en-US" baseline="0" dirty="0"/>
              <a:t>, </a:t>
            </a:r>
            <a:r>
              <a:rPr lang="en-US" baseline="0" dirty="0" err="1"/>
              <a:t>Terinafine</a:t>
            </a:r>
            <a:r>
              <a:rPr lang="en-US" baseline="0" dirty="0"/>
              <a:t>, Quinidine</a:t>
            </a:r>
          </a:p>
          <a:p>
            <a:r>
              <a:rPr lang="en-US" baseline="0" dirty="0"/>
              <a:t>Moderate – Duloxetine, </a:t>
            </a:r>
            <a:r>
              <a:rPr lang="en-US" baseline="0" dirty="0" err="1"/>
              <a:t>Fluoxatine</a:t>
            </a:r>
            <a:r>
              <a:rPr lang="en-US" baseline="0" dirty="0"/>
              <a:t>, Cimetidine, </a:t>
            </a:r>
            <a:r>
              <a:rPr lang="en-US" baseline="0" dirty="0" err="1"/>
              <a:t>Cinacalcet</a:t>
            </a:r>
            <a:r>
              <a:rPr lang="en-US" baseline="0" dirty="0"/>
              <a:t>, </a:t>
            </a:r>
            <a:r>
              <a:rPr lang="en-US" baseline="0" dirty="0" err="1"/>
              <a:t>Mirabergron</a:t>
            </a:r>
            <a:endParaRPr lang="en-US" baseline="0" dirty="0"/>
          </a:p>
          <a:p>
            <a:r>
              <a:rPr lang="en-US" baseline="0" dirty="0"/>
              <a:t>Weak- Amiodarone, Celecoxib, </a:t>
            </a:r>
            <a:r>
              <a:rPr lang="en-US" baseline="0" dirty="0" err="1"/>
              <a:t>Clobazam</a:t>
            </a:r>
            <a:r>
              <a:rPr lang="en-US" baseline="0" dirty="0"/>
              <a:t>, </a:t>
            </a:r>
            <a:r>
              <a:rPr lang="en-US" baseline="0" dirty="0" err="1"/>
              <a:t>Desvenlafexine</a:t>
            </a:r>
            <a:r>
              <a:rPr lang="en-US" baseline="0" dirty="0"/>
              <a:t>, Escitalopram, Labetalol, Sertraline, Ritonavir</a:t>
            </a:r>
            <a:endParaRPr lang="en-US" dirty="0"/>
          </a:p>
        </p:txBody>
      </p:sp>
      <p:sp>
        <p:nvSpPr>
          <p:cNvPr id="4" name="Slide Number Placeholder 3"/>
          <p:cNvSpPr>
            <a:spLocks noGrp="1"/>
          </p:cNvSpPr>
          <p:nvPr>
            <p:ph type="sldNum" sz="quarter" idx="10"/>
          </p:nvPr>
        </p:nvSpPr>
        <p:spPr/>
        <p:txBody>
          <a:bodyPr/>
          <a:lstStyle/>
          <a:p>
            <a:fld id="{7BBA1A94-420A-40D8-80C0-0EB895C5FE91}" type="slidenum">
              <a:rPr lang="en-US" smtClean="0"/>
              <a:t>14</a:t>
            </a:fld>
            <a:endParaRPr lang="en-US"/>
          </a:p>
        </p:txBody>
      </p:sp>
    </p:spTree>
    <p:extLst>
      <p:ext uri="{BB962C8B-B14F-4D97-AF65-F5344CB8AC3E}">
        <p14:creationId xmlns:p14="http://schemas.microsoft.com/office/powerpoint/2010/main" val="414044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Designed for use with adults </a:t>
            </a:r>
            <a:r>
              <a:rPr lang="en-US" b="1" dirty="0"/>
              <a:t>Primary Care Setting</a:t>
            </a:r>
          </a:p>
          <a:p>
            <a:r>
              <a:rPr lang="en-US" b="0" dirty="0"/>
              <a:t>Increased likelihood of future abusive drug related behavior.</a:t>
            </a:r>
          </a:p>
          <a:p>
            <a:r>
              <a:rPr lang="en-US" b="0" dirty="0"/>
              <a:t>CAGE-AID – have you ever felt you need to cut down?</a:t>
            </a:r>
          </a:p>
          <a:p>
            <a:r>
              <a:rPr lang="en-US" b="0" dirty="0"/>
              <a:t>annoyed or criticized, guilty, eye-opener</a:t>
            </a:r>
          </a:p>
          <a:p>
            <a:r>
              <a:rPr lang="en-US" b="0" dirty="0"/>
              <a:t>I use for discussion about risk or minimal risk, Open honest discussion about opioid use, goals of use with provider, and trusted friend.</a:t>
            </a:r>
          </a:p>
        </p:txBody>
      </p:sp>
      <p:sp>
        <p:nvSpPr>
          <p:cNvPr id="4" name="Slide Number Placeholder 3"/>
          <p:cNvSpPr>
            <a:spLocks noGrp="1"/>
          </p:cNvSpPr>
          <p:nvPr>
            <p:ph type="sldNum" sz="quarter" idx="10"/>
          </p:nvPr>
        </p:nvSpPr>
        <p:spPr/>
        <p:txBody>
          <a:bodyPr/>
          <a:lstStyle/>
          <a:p>
            <a:fld id="{7BBA1A94-420A-40D8-80C0-0EB895C5FE91}" type="slidenum">
              <a:rPr lang="en-US" smtClean="0"/>
              <a:t>15</a:t>
            </a:fld>
            <a:endParaRPr lang="en-US"/>
          </a:p>
        </p:txBody>
      </p:sp>
    </p:spTree>
    <p:extLst>
      <p:ext uri="{BB962C8B-B14F-4D97-AF65-F5344CB8AC3E}">
        <p14:creationId xmlns:p14="http://schemas.microsoft.com/office/powerpoint/2010/main" val="267417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sedating medications = Gabapentin</a:t>
            </a:r>
          </a:p>
        </p:txBody>
      </p:sp>
      <p:sp>
        <p:nvSpPr>
          <p:cNvPr id="4" name="Slide Number Placeholder 3"/>
          <p:cNvSpPr>
            <a:spLocks noGrp="1"/>
          </p:cNvSpPr>
          <p:nvPr>
            <p:ph type="sldNum" sz="quarter" idx="10"/>
          </p:nvPr>
        </p:nvSpPr>
        <p:spPr/>
        <p:txBody>
          <a:bodyPr/>
          <a:lstStyle/>
          <a:p>
            <a:fld id="{7BBA1A94-420A-40D8-80C0-0EB895C5FE91}" type="slidenum">
              <a:rPr lang="en-US" smtClean="0"/>
              <a:t>20</a:t>
            </a:fld>
            <a:endParaRPr lang="en-US"/>
          </a:p>
        </p:txBody>
      </p:sp>
    </p:spTree>
    <p:extLst>
      <p:ext uri="{BB962C8B-B14F-4D97-AF65-F5344CB8AC3E}">
        <p14:creationId xmlns:p14="http://schemas.microsoft.com/office/powerpoint/2010/main" val="631845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August - One naloxone prescription for every 69 high-dose opioid prescriptions. &gt;50mg OME</a:t>
            </a:r>
          </a:p>
          <a:p>
            <a:r>
              <a:rPr lang="en-US" dirty="0"/>
              <a:t>Naloxone prescribing doubled 2017-2018, high-dose opioid prescriptions fell by 21%</a:t>
            </a:r>
          </a:p>
          <a:p>
            <a:r>
              <a:rPr lang="en-US" dirty="0"/>
              <a:t>Prescribing lower in primary care, pain specialists APRNs,   Higher prescribing by  addiction specialists, psychiatrists, pediatricians. </a:t>
            </a:r>
          </a:p>
          <a:p>
            <a:endParaRPr lang="en-US" dirty="0"/>
          </a:p>
        </p:txBody>
      </p:sp>
      <p:sp>
        <p:nvSpPr>
          <p:cNvPr id="4" name="Slide Number Placeholder 3"/>
          <p:cNvSpPr>
            <a:spLocks noGrp="1"/>
          </p:cNvSpPr>
          <p:nvPr>
            <p:ph type="sldNum" sz="quarter" idx="5"/>
          </p:nvPr>
        </p:nvSpPr>
        <p:spPr/>
        <p:txBody>
          <a:bodyPr/>
          <a:lstStyle/>
          <a:p>
            <a:fld id="{7BBA1A94-420A-40D8-80C0-0EB895C5FE91}" type="slidenum">
              <a:rPr lang="en-US" smtClean="0"/>
              <a:t>21</a:t>
            </a:fld>
            <a:endParaRPr lang="en-US"/>
          </a:p>
        </p:txBody>
      </p:sp>
    </p:spTree>
    <p:extLst>
      <p:ext uri="{BB962C8B-B14F-4D97-AF65-F5344CB8AC3E}">
        <p14:creationId xmlns:p14="http://schemas.microsoft.com/office/powerpoint/2010/main" val="1234716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Concerned about incontinence with diarrhea and after education and plan for frequent toileting with his nurse agrees.</a:t>
            </a:r>
          </a:p>
        </p:txBody>
      </p:sp>
      <p:sp>
        <p:nvSpPr>
          <p:cNvPr id="4" name="Slide Number Placeholder 3"/>
          <p:cNvSpPr>
            <a:spLocks noGrp="1"/>
          </p:cNvSpPr>
          <p:nvPr>
            <p:ph type="sldNum" sz="quarter" idx="5"/>
          </p:nvPr>
        </p:nvSpPr>
        <p:spPr/>
        <p:txBody>
          <a:bodyPr/>
          <a:lstStyle/>
          <a:p>
            <a:fld id="{7BBA1A94-420A-40D8-80C0-0EB895C5FE91}" type="slidenum">
              <a:rPr lang="en-US" smtClean="0"/>
              <a:t>23</a:t>
            </a:fld>
            <a:endParaRPr lang="en-US"/>
          </a:p>
        </p:txBody>
      </p:sp>
    </p:spTree>
    <p:extLst>
      <p:ext uri="{BB962C8B-B14F-4D97-AF65-F5344CB8AC3E}">
        <p14:creationId xmlns:p14="http://schemas.microsoft.com/office/powerpoint/2010/main" val="334982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Farley et al. </a:t>
            </a:r>
          </a:p>
          <a:p>
            <a:r>
              <a:rPr lang="en-US" dirty="0"/>
              <a:t>Average patient used only half of dispensed</a:t>
            </a:r>
            <a:r>
              <a:rPr lang="en-US" baseline="0" dirty="0"/>
              <a:t> regardless of </a:t>
            </a:r>
            <a:r>
              <a:rPr lang="en-US" baseline="0" dirty="0" err="1"/>
              <a:t>amt</a:t>
            </a:r>
            <a:r>
              <a:rPr lang="en-US" baseline="0" dirty="0"/>
              <a:t> dispensed. </a:t>
            </a:r>
            <a:endParaRPr lang="en-US" dirty="0"/>
          </a:p>
          <a:p>
            <a:r>
              <a:rPr lang="en-US" dirty="0"/>
              <a:t>Hill et al.</a:t>
            </a:r>
          </a:p>
          <a:p>
            <a:r>
              <a:rPr lang="en-US" dirty="0"/>
              <a:t>after bariatric, benign foregut, liver, pancreas, ventral hernia, and colon surgery</a:t>
            </a:r>
          </a:p>
          <a:p>
            <a:r>
              <a:rPr lang="en-US" dirty="0"/>
              <a:t>85% prescriptions satisfied</a:t>
            </a:r>
            <a:r>
              <a:rPr lang="en-US" baseline="0" dirty="0"/>
              <a:t> if </a:t>
            </a:r>
          </a:p>
          <a:p>
            <a:r>
              <a:rPr lang="en-US" baseline="0" dirty="0"/>
              <a:t>0 day before- 0 at DC</a:t>
            </a:r>
          </a:p>
          <a:p>
            <a:r>
              <a:rPr lang="en-US" baseline="0" dirty="0"/>
              <a:t>1-3 day before – 15 at DC</a:t>
            </a:r>
          </a:p>
          <a:p>
            <a:r>
              <a:rPr lang="en-US" baseline="0" dirty="0"/>
              <a:t>4+ - 30 tabs at DC</a:t>
            </a:r>
          </a:p>
          <a:p>
            <a:endParaRPr lang="en-US" dirty="0"/>
          </a:p>
        </p:txBody>
      </p:sp>
      <p:sp>
        <p:nvSpPr>
          <p:cNvPr id="4" name="Slide Number Placeholder 3"/>
          <p:cNvSpPr>
            <a:spLocks noGrp="1"/>
          </p:cNvSpPr>
          <p:nvPr>
            <p:ph type="sldNum" sz="quarter" idx="10"/>
          </p:nvPr>
        </p:nvSpPr>
        <p:spPr/>
        <p:txBody>
          <a:bodyPr/>
          <a:lstStyle/>
          <a:p>
            <a:fld id="{7BBA1A94-420A-40D8-80C0-0EB895C5FE91}" type="slidenum">
              <a:rPr lang="en-US" smtClean="0"/>
              <a:t>26</a:t>
            </a:fld>
            <a:endParaRPr lang="en-US"/>
          </a:p>
        </p:txBody>
      </p:sp>
    </p:spTree>
    <p:extLst>
      <p:ext uri="{BB962C8B-B14F-4D97-AF65-F5344CB8AC3E}">
        <p14:creationId xmlns:p14="http://schemas.microsoft.com/office/powerpoint/2010/main" val="310611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52515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8549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2615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2080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80630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10/3/2019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5181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10/3/2019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3431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32152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9923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47880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33304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3499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10/3/2019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697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6452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8417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69744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10/3/2019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934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10/3/2019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564087493"/>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20" r:id="rId6"/>
    <p:sldLayoutId id="2147483721" r:id="rId7"/>
    <p:sldLayoutId id="2147483722" r:id="rId8"/>
    <p:sldLayoutId id="2147483723" r:id="rId9"/>
    <p:sldLayoutId id="2147483724" r:id="rId10"/>
    <p:sldLayoutId id="2147483731" r:id="rId11"/>
    <p:sldLayoutId id="2147483725" r:id="rId12"/>
    <p:sldLayoutId id="2147483726" r:id="rId13"/>
    <p:sldLayoutId id="2147483727" r:id="rId14"/>
    <p:sldLayoutId id="2147483728" r:id="rId15"/>
    <p:sldLayoutId id="2147483729" r:id="rId16"/>
    <p:sldLayoutId id="2147483730"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drugoverdose/pdf/pubs/2018-cdc-drug-surveillance-report.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www.cdc.gov/drugoverdose/pdf/pubs/2018-cdc-drug-surveillance-report.pdf"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462D2-61B9-435C-9FD7-95F9C017DE73}"/>
              </a:ext>
            </a:extLst>
          </p:cNvPr>
          <p:cNvPicPr>
            <a:picLocks noChangeAspect="1"/>
          </p:cNvPicPr>
          <p:nvPr/>
        </p:nvPicPr>
        <p:blipFill rotWithShape="1">
          <a:blip r:embed="rId3"/>
          <a:srcRect t="1533" b="642"/>
          <a:stretch/>
        </p:blipFill>
        <p:spPr>
          <a:xfrm>
            <a:off x="20" y="10"/>
            <a:ext cx="12191980" cy="6857990"/>
          </a:xfrm>
          <a:prstGeom prst="rect">
            <a:avLst/>
          </a:prstGeom>
        </p:spPr>
      </p:pic>
      <p:sp useBgFill="1">
        <p:nvSpPr>
          <p:cNvPr id="16"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2769538" y="445383"/>
            <a:ext cx="1995577" cy="7534653"/>
          </a:xfrm>
          <a:prstGeom prst="round2SameRect">
            <a:avLst>
              <a:gd name="adj1" fmla="val 9679"/>
              <a:gd name="adj2" fmla="val 400"/>
            </a:avLst>
          </a:pr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396FAA3-6C34-418D-8082-CE6ACD553703}"/>
              </a:ext>
            </a:extLst>
          </p:cNvPr>
          <p:cNvSpPr>
            <a:spLocks noGrp="1"/>
          </p:cNvSpPr>
          <p:nvPr>
            <p:ph type="ctrTitle"/>
          </p:nvPr>
        </p:nvSpPr>
        <p:spPr>
          <a:xfrm>
            <a:off x="804335" y="3496574"/>
            <a:ext cx="6436104" cy="1052422"/>
          </a:xfrm>
        </p:spPr>
        <p:txBody>
          <a:bodyPr>
            <a:normAutofit/>
          </a:bodyPr>
          <a:lstStyle/>
          <a:p>
            <a:pPr algn="l">
              <a:lnSpc>
                <a:spcPct val="90000"/>
              </a:lnSpc>
            </a:pPr>
            <a:r>
              <a:rPr lang="en-US" sz="3400" dirty="0"/>
              <a:t>Opioid Prescribing in Acute Pain Management</a:t>
            </a:r>
          </a:p>
        </p:txBody>
      </p:sp>
      <p:sp>
        <p:nvSpPr>
          <p:cNvPr id="3" name="Subtitle 2">
            <a:extLst>
              <a:ext uri="{FF2B5EF4-FFF2-40B4-BE49-F238E27FC236}">
                <a16:creationId xmlns:a16="http://schemas.microsoft.com/office/drawing/2014/main" id="{028C9F4A-907C-47F6-8619-D1B693CABDFD}"/>
              </a:ext>
            </a:extLst>
          </p:cNvPr>
          <p:cNvSpPr>
            <a:spLocks noGrp="1"/>
          </p:cNvSpPr>
          <p:nvPr>
            <p:ph type="subTitle" idx="1"/>
          </p:nvPr>
        </p:nvSpPr>
        <p:spPr>
          <a:xfrm>
            <a:off x="804335" y="4548996"/>
            <a:ext cx="6436104" cy="534838"/>
          </a:xfrm>
        </p:spPr>
        <p:txBody>
          <a:bodyPr>
            <a:normAutofit/>
          </a:bodyPr>
          <a:lstStyle/>
          <a:p>
            <a:pPr algn="l"/>
            <a:r>
              <a:rPr lang="en-US" sz="1800" dirty="0">
                <a:solidFill>
                  <a:srgbClr val="1BBCF2"/>
                </a:solidFill>
              </a:rPr>
              <a:t>Amy Klopp, APRN, CNS, CNP</a:t>
            </a:r>
          </a:p>
        </p:txBody>
      </p:sp>
    </p:spTree>
    <p:extLst>
      <p:ext uri="{BB962C8B-B14F-4D97-AF65-F5344CB8AC3E}">
        <p14:creationId xmlns:p14="http://schemas.microsoft.com/office/powerpoint/2010/main" val="799039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EF067EA-15A4-4636-B3C3-5F823F659945}"/>
              </a:ext>
            </a:extLst>
          </p:cNvPr>
          <p:cNvSpPr txBox="1"/>
          <p:nvPr/>
        </p:nvSpPr>
        <p:spPr>
          <a:xfrm>
            <a:off x="223520" y="233680"/>
            <a:ext cx="11785600" cy="7232749"/>
          </a:xfrm>
          <a:prstGeom prst="rect">
            <a:avLst/>
          </a:prstGeom>
          <a:noFill/>
        </p:spPr>
        <p:txBody>
          <a:bodyPr wrap="square" rtlCol="0">
            <a:spAutoFit/>
          </a:bodyPr>
          <a:lstStyle/>
          <a:p>
            <a:pPr lvl="0"/>
            <a:r>
              <a:rPr lang="en-US" sz="2400" dirty="0"/>
              <a:t>Mr. </a:t>
            </a:r>
            <a:r>
              <a:rPr lang="en-US" sz="2400" dirty="0" err="1"/>
              <a:t>Nigheve</a:t>
            </a:r>
            <a:r>
              <a:rPr lang="en-US" sz="2400" dirty="0"/>
              <a:t> is a 66 year old insurance salesman.  </a:t>
            </a:r>
          </a:p>
          <a:p>
            <a:pPr lvl="0"/>
            <a:r>
              <a:rPr lang="en-US" sz="2400" dirty="0"/>
              <a:t>He is s/p R TKA this morning for DJD.  </a:t>
            </a:r>
          </a:p>
          <a:p>
            <a:endParaRPr lang="en-US" sz="2000" b="1" dirty="0"/>
          </a:p>
          <a:p>
            <a:pPr lvl="1"/>
            <a:r>
              <a:rPr lang="en-US" sz="2400" b="1" dirty="0" err="1"/>
              <a:t>PMHx</a:t>
            </a:r>
            <a:r>
              <a:rPr lang="en-US" sz="2400" b="1" dirty="0"/>
              <a:t>: </a:t>
            </a:r>
            <a:r>
              <a:rPr lang="en-US" sz="2000" dirty="0"/>
              <a:t>Anxiety, Depression, Obesity BMI 31, Sleep Apnea, GERD, HTN, Seizure Disorder, Current smoker - 20pack </a:t>
            </a:r>
            <a:r>
              <a:rPr lang="en-US" sz="2000" dirty="0" err="1"/>
              <a:t>yr</a:t>
            </a:r>
            <a:r>
              <a:rPr lang="en-US" sz="2000" dirty="0"/>
              <a:t> hx,  Denies alcohol use or illicit drug use.  </a:t>
            </a:r>
          </a:p>
          <a:p>
            <a:pPr lvl="1"/>
            <a:endParaRPr lang="en-US" sz="2000" b="1" dirty="0"/>
          </a:p>
          <a:p>
            <a:pPr lvl="1"/>
            <a:r>
              <a:rPr lang="en-US" sz="2400" b="1" dirty="0"/>
              <a:t>Home medications: </a:t>
            </a:r>
            <a:r>
              <a:rPr lang="en-US" sz="2000" dirty="0"/>
              <a:t>Lisinopril, Duloxetine, Carbamazepine, Acetaminophen PRN, Lorazepam PRN.</a:t>
            </a:r>
          </a:p>
          <a:p>
            <a:pPr lvl="1"/>
            <a:endParaRPr lang="en-US" sz="2000" b="1" dirty="0"/>
          </a:p>
          <a:p>
            <a:pPr lvl="1"/>
            <a:r>
              <a:rPr lang="en-US" sz="2400" b="1" dirty="0"/>
              <a:t>PMP: </a:t>
            </a:r>
            <a:r>
              <a:rPr lang="en-US" sz="2000" dirty="0"/>
              <a:t>Lorazepam 0.5mg tabs #90/30 days, same prescriber, regular refills </a:t>
            </a:r>
          </a:p>
          <a:p>
            <a:pPr lvl="1"/>
            <a:endParaRPr lang="en-US" sz="2000" b="1" dirty="0"/>
          </a:p>
          <a:p>
            <a:pPr lvl="1"/>
            <a:r>
              <a:rPr lang="en-US" sz="2400" b="1" dirty="0"/>
              <a:t>OR: </a:t>
            </a:r>
            <a:r>
              <a:rPr lang="en-US" sz="2000" dirty="0"/>
              <a:t>EBL 50cc, 1mg IV hydromorphone, 150mcg IV Fentanyl. Femoral nerve block. </a:t>
            </a:r>
          </a:p>
          <a:p>
            <a:pPr lvl="1"/>
            <a:endParaRPr lang="en-US" sz="2000" b="1" dirty="0"/>
          </a:p>
          <a:p>
            <a:pPr lvl="1"/>
            <a:r>
              <a:rPr lang="en-US" sz="2400" b="1" dirty="0"/>
              <a:t>PACU: </a:t>
            </a:r>
            <a:r>
              <a:rPr lang="en-US" sz="2000" dirty="0"/>
              <a:t>1mg hydromorphone, 50mcg Fentanyl</a:t>
            </a:r>
          </a:p>
          <a:p>
            <a:pPr lvl="1"/>
            <a:endParaRPr lang="en-US" sz="2000" dirty="0"/>
          </a:p>
          <a:p>
            <a:r>
              <a:rPr lang="en-US" sz="2000" dirty="0"/>
              <a:t> You are asked to see him on the Orthopedic unit with complaints of uncontrolled pain.  He denies nausea and is advancing diet.  Pain is in R knee, “sharp and throbbing.”  VS are WNL.  He is mildly anxious but otherwise exam is unremarkable.  </a:t>
            </a:r>
          </a:p>
          <a:p>
            <a:r>
              <a:rPr lang="en-US" sz="2000" dirty="0">
                <a:solidFill>
                  <a:srgbClr val="FFC000"/>
                </a:solidFill>
              </a:rPr>
              <a:t>He asks, “Can you please order </a:t>
            </a:r>
            <a:r>
              <a:rPr lang="en-US" sz="2000" dirty="0" err="1">
                <a:solidFill>
                  <a:srgbClr val="FFC000"/>
                </a:solidFill>
              </a:rPr>
              <a:t>Dilaudid</a:t>
            </a:r>
            <a:r>
              <a:rPr lang="en-US" sz="2000" dirty="0">
                <a:solidFill>
                  <a:srgbClr val="FFC000"/>
                </a:solidFill>
              </a:rPr>
              <a:t>?  Oxycodone doesn’t work for me.”  </a:t>
            </a:r>
          </a:p>
          <a:p>
            <a:r>
              <a:rPr lang="en-US" sz="2000" dirty="0"/>
              <a:t>The surgeon has ordered Oxycodone 5-10mg Q 3 hours PRN</a:t>
            </a:r>
          </a:p>
          <a:p>
            <a:endParaRPr lang="en-US" dirty="0"/>
          </a:p>
          <a:p>
            <a:endParaRPr lang="en-US" dirty="0"/>
          </a:p>
        </p:txBody>
      </p:sp>
    </p:spTree>
    <p:extLst>
      <p:ext uri="{BB962C8B-B14F-4D97-AF65-F5344CB8AC3E}">
        <p14:creationId xmlns:p14="http://schemas.microsoft.com/office/powerpoint/2010/main" val="3217022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102" y="299103"/>
            <a:ext cx="11135171" cy="4985980"/>
          </a:xfrm>
          <a:prstGeom prst="rect">
            <a:avLst/>
          </a:prstGeom>
          <a:noFill/>
        </p:spPr>
        <p:txBody>
          <a:bodyPr wrap="square" rtlCol="0">
            <a:spAutoFit/>
          </a:bodyPr>
          <a:lstStyle/>
          <a:p>
            <a:r>
              <a:rPr lang="en-US" sz="3600" dirty="0"/>
              <a:t>What post-op opioid regime is indicated?</a:t>
            </a:r>
          </a:p>
          <a:p>
            <a:pPr lvl="0"/>
            <a:endParaRPr lang="en-US" sz="2400" dirty="0"/>
          </a:p>
          <a:p>
            <a:pPr lvl="0"/>
            <a:r>
              <a:rPr lang="en-US" sz="2400" dirty="0"/>
              <a:t>a. Oxycodone 10-15mg Q 3 hours PRN </a:t>
            </a:r>
          </a:p>
          <a:p>
            <a:r>
              <a:rPr lang="en-US" sz="2400" dirty="0"/>
              <a:t>	He is a large man and will need more than a normal weight patient.</a:t>
            </a:r>
          </a:p>
          <a:p>
            <a:pPr lvl="0"/>
            <a:r>
              <a:rPr lang="en-US" sz="2400" dirty="0"/>
              <a:t>b. Hydromorphone 2-4mg Q 3 hours PRN </a:t>
            </a:r>
          </a:p>
          <a:p>
            <a:r>
              <a:rPr lang="en-US" sz="2400" dirty="0"/>
              <a:t>	Patient may have a genetic factor that affects his metabolism of  oxycodone.</a:t>
            </a:r>
          </a:p>
          <a:p>
            <a:pPr lvl="0"/>
            <a:r>
              <a:rPr lang="en-US" sz="2400" dirty="0"/>
              <a:t>c. Tramadol 25-50mg Q 6 hours PRN</a:t>
            </a:r>
          </a:p>
          <a:p>
            <a:pPr lvl="0"/>
            <a:r>
              <a:rPr lang="en-US" sz="2400" dirty="0"/>
              <a:t>	Tramadol has a safer side effect profile.</a:t>
            </a:r>
          </a:p>
          <a:p>
            <a:pPr lvl="0"/>
            <a:r>
              <a:rPr lang="en-US" sz="2400" dirty="0"/>
              <a:t>d. Oxycodone 5-10mg Q 3 hours PRN </a:t>
            </a:r>
          </a:p>
          <a:p>
            <a:pPr lvl="1"/>
            <a:r>
              <a:rPr lang="en-US" sz="2400" dirty="0"/>
              <a:t>	The current order is adequate.  His request for a specific opioid is concerning for undiagnosed substance abuse disorder.  You proceed with the CAGE-Aid screening tool.</a:t>
            </a:r>
          </a:p>
          <a:p>
            <a:endParaRPr lang="en-US" dirty="0"/>
          </a:p>
        </p:txBody>
      </p:sp>
    </p:spTree>
    <p:extLst>
      <p:ext uri="{BB962C8B-B14F-4D97-AF65-F5344CB8AC3E}">
        <p14:creationId xmlns:p14="http://schemas.microsoft.com/office/powerpoint/2010/main" val="2900189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BD001-A661-4A83-BE9C-8F219F808B5E}"/>
              </a:ext>
            </a:extLst>
          </p:cNvPr>
          <p:cNvSpPr txBox="1"/>
          <p:nvPr/>
        </p:nvSpPr>
        <p:spPr>
          <a:xfrm>
            <a:off x="-1" y="101600"/>
            <a:ext cx="12094029" cy="369332"/>
          </a:xfrm>
          <a:prstGeom prst="rect">
            <a:avLst/>
          </a:prstGeom>
          <a:noFill/>
          <a:ln>
            <a:solidFill>
              <a:schemeClr val="bg1"/>
            </a:solidFill>
          </a:ln>
        </p:spPr>
        <p:txBody>
          <a:bodyPr wrap="square" rtlCol="0">
            <a:spAutoFit/>
          </a:bodyPr>
          <a:lstStyle/>
          <a:p>
            <a:pPr lvl="0"/>
            <a:endParaRPr lang="en-US" dirty="0"/>
          </a:p>
        </p:txBody>
      </p:sp>
      <p:sp>
        <p:nvSpPr>
          <p:cNvPr id="4" name="TextBox 3"/>
          <p:cNvSpPr txBox="1"/>
          <p:nvPr/>
        </p:nvSpPr>
        <p:spPr>
          <a:xfrm>
            <a:off x="155274" y="1224952"/>
            <a:ext cx="11783477" cy="1231106"/>
          </a:xfrm>
          <a:prstGeom prst="rect">
            <a:avLst/>
          </a:prstGeom>
          <a:noFill/>
        </p:spPr>
        <p:txBody>
          <a:bodyPr wrap="square" rtlCol="0">
            <a:spAutoFit/>
          </a:bodyPr>
          <a:lstStyle/>
          <a:p>
            <a:pPr lvl="0"/>
            <a:r>
              <a:rPr lang="en-US" sz="2800" dirty="0"/>
              <a:t>a. Oxycodone 10-15mg Q 3 hours PRN </a:t>
            </a:r>
          </a:p>
          <a:p>
            <a:r>
              <a:rPr lang="en-US" sz="2800" dirty="0"/>
              <a:t>	He is a large man and will need more than a normal weight patient.</a:t>
            </a:r>
          </a:p>
          <a:p>
            <a:endParaRPr lang="en-US" dirty="0"/>
          </a:p>
        </p:txBody>
      </p:sp>
      <p:sp>
        <p:nvSpPr>
          <p:cNvPr id="7" name="Multiply 6"/>
          <p:cNvSpPr/>
          <p:nvPr/>
        </p:nvSpPr>
        <p:spPr>
          <a:xfrm>
            <a:off x="-366788" y="-134945"/>
            <a:ext cx="2225615" cy="153550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85621" y="2555023"/>
            <a:ext cx="9587179" cy="3785652"/>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US" sz="2400" dirty="0"/>
              <a:t>Opioids dosed by tolerance not weight</a:t>
            </a:r>
          </a:p>
          <a:p>
            <a:pPr>
              <a:buClr>
                <a:schemeClr val="tx1"/>
              </a:buClr>
            </a:pPr>
            <a:endParaRPr lang="en-US" sz="2400" dirty="0"/>
          </a:p>
          <a:p>
            <a:pPr marL="285750" indent="-285750">
              <a:buClr>
                <a:schemeClr val="tx1"/>
              </a:buClr>
              <a:buFont typeface="Wingdings" panose="05000000000000000000" pitchFamily="2" charset="2"/>
              <a:buChar char="Ø"/>
            </a:pPr>
            <a:r>
              <a:rPr lang="en-US" sz="2400" dirty="0"/>
              <a:t>Tolerance to opioids &gt;/= 30mg Oral Morphine Equivalents x 1week</a:t>
            </a:r>
          </a:p>
          <a:p>
            <a:pPr>
              <a:buClr>
                <a:schemeClr val="tx1"/>
              </a:buClr>
            </a:pPr>
            <a:endParaRPr lang="en-US" sz="2400" dirty="0"/>
          </a:p>
          <a:p>
            <a:pPr marL="285750" indent="-285750">
              <a:buClr>
                <a:schemeClr val="tx1"/>
              </a:buClr>
              <a:buFont typeface="Wingdings" panose="05000000000000000000" pitchFamily="2" charset="2"/>
              <a:buChar char="Ø"/>
            </a:pPr>
            <a:r>
              <a:rPr lang="en-US" sz="2400" dirty="0"/>
              <a:t>Alcohol use? Both dopaminergic reward pathways. Naloxone to treat alcoholism.</a:t>
            </a:r>
          </a:p>
          <a:p>
            <a:pPr>
              <a:buClr>
                <a:schemeClr val="tx1"/>
              </a:buClr>
            </a:pPr>
            <a:endParaRPr lang="en-US" sz="2400" dirty="0"/>
          </a:p>
          <a:p>
            <a:pPr marL="285750" indent="-285750">
              <a:buClr>
                <a:schemeClr val="tx1"/>
              </a:buClr>
              <a:buFont typeface="Wingdings" panose="05000000000000000000" pitchFamily="2" charset="2"/>
              <a:buChar char="Ø"/>
            </a:pPr>
            <a:r>
              <a:rPr lang="en-US" sz="2400" dirty="0"/>
              <a:t>Go back to your questions: Have you ever had to take more than prescribed to get your pain controlled?</a:t>
            </a:r>
          </a:p>
          <a:p>
            <a:pPr>
              <a:buClr>
                <a:schemeClr val="tx1"/>
              </a:buClr>
            </a:pPr>
            <a:endParaRPr lang="en-US" sz="2400" dirty="0"/>
          </a:p>
        </p:txBody>
      </p:sp>
    </p:spTree>
    <p:extLst>
      <p:ext uri="{BB962C8B-B14F-4D97-AF65-F5344CB8AC3E}">
        <p14:creationId xmlns:p14="http://schemas.microsoft.com/office/powerpoint/2010/main" val="1689691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824" y="1100459"/>
            <a:ext cx="11759013" cy="1661993"/>
          </a:xfrm>
          <a:prstGeom prst="rect">
            <a:avLst/>
          </a:prstGeom>
          <a:noFill/>
        </p:spPr>
        <p:txBody>
          <a:bodyPr wrap="square" rtlCol="0">
            <a:spAutoFit/>
          </a:bodyPr>
          <a:lstStyle/>
          <a:p>
            <a:pPr lvl="0"/>
            <a:r>
              <a:rPr lang="en-US" sz="2800" dirty="0"/>
              <a:t>b. Hydromorphone 2-4mg Q 3 hours PRN </a:t>
            </a:r>
          </a:p>
          <a:p>
            <a:r>
              <a:rPr lang="en-US" sz="2800" dirty="0"/>
              <a:t>	Patient may have a genetic factor that effects his metabolism of  oxycodone.</a:t>
            </a:r>
          </a:p>
          <a:p>
            <a:endParaRPr lang="en-US" dirty="0"/>
          </a:p>
        </p:txBody>
      </p:sp>
      <p:sp>
        <p:nvSpPr>
          <p:cNvPr id="3" name="5-Point Star 2"/>
          <p:cNvSpPr/>
          <p:nvPr/>
        </p:nvSpPr>
        <p:spPr>
          <a:xfrm>
            <a:off x="153824" y="0"/>
            <a:ext cx="1794617" cy="117932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2532892"/>
            <a:ext cx="12192000" cy="4678204"/>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US" sz="2400" dirty="0"/>
              <a:t>Pharmacogenetics make a difference! </a:t>
            </a:r>
          </a:p>
          <a:p>
            <a:pPr marL="285750" indent="-285750">
              <a:buClr>
                <a:schemeClr val="tx1"/>
              </a:buClr>
              <a:buFont typeface="Wingdings" panose="05000000000000000000" pitchFamily="2" charset="2"/>
              <a:buChar char="Ø"/>
            </a:pPr>
            <a:r>
              <a:rPr lang="en-US" sz="2400" dirty="0"/>
              <a:t>Genes encode isoenzymes integral in </a:t>
            </a:r>
            <a:r>
              <a:rPr lang="en-US" sz="2400" u="sng" dirty="0"/>
              <a:t>absorption</a:t>
            </a:r>
            <a:r>
              <a:rPr lang="en-US" sz="2400" dirty="0"/>
              <a:t>, </a:t>
            </a:r>
            <a:r>
              <a:rPr lang="en-US" sz="2400" u="sng" dirty="0"/>
              <a:t>metabolism</a:t>
            </a:r>
            <a:r>
              <a:rPr lang="en-US" sz="2400" dirty="0"/>
              <a:t> and </a:t>
            </a:r>
            <a:r>
              <a:rPr lang="en-US" sz="2400" u="sng" dirty="0"/>
              <a:t>excretion</a:t>
            </a:r>
            <a:r>
              <a:rPr lang="en-US" sz="2400" dirty="0"/>
              <a:t> of drugs</a:t>
            </a:r>
          </a:p>
          <a:p>
            <a:pPr marL="285750" indent="-285750">
              <a:buClr>
                <a:schemeClr val="tx1"/>
              </a:buClr>
              <a:buFont typeface="Wingdings" panose="05000000000000000000" pitchFamily="2" charset="2"/>
              <a:buChar char="Ø"/>
            </a:pPr>
            <a:r>
              <a:rPr lang="en-US" sz="2400" dirty="0"/>
              <a:t>Cytochrome P450 isoenzyme CYP2D6 (tramadol, hydrocodone, codeine and oxycodone)  </a:t>
            </a:r>
          </a:p>
          <a:p>
            <a:pPr marL="742950" lvl="1" indent="-285750">
              <a:buClr>
                <a:schemeClr val="tx1"/>
              </a:buClr>
              <a:buFont typeface="Wingdings" panose="05000000000000000000" pitchFamily="2" charset="2"/>
              <a:buChar char="Ø"/>
            </a:pPr>
            <a:r>
              <a:rPr lang="en-US" sz="2400" dirty="0"/>
              <a:t>Poor metabolizer (0.1% U.S. Population)</a:t>
            </a:r>
          </a:p>
          <a:p>
            <a:pPr marL="742950" lvl="1" indent="-285750">
              <a:buClr>
                <a:schemeClr val="tx1"/>
              </a:buClr>
              <a:buFont typeface="Wingdings" panose="05000000000000000000" pitchFamily="2" charset="2"/>
              <a:buChar char="Ø"/>
            </a:pPr>
            <a:r>
              <a:rPr lang="en-US" sz="2400" dirty="0"/>
              <a:t>Intermediate Metabolizer (6% Caucasian, 13% African, 6% Asian, 9% Native)</a:t>
            </a:r>
          </a:p>
          <a:p>
            <a:pPr marL="742950" lvl="1" indent="-285750">
              <a:buClr>
                <a:schemeClr val="tx1"/>
              </a:buClr>
              <a:buFont typeface="Wingdings" panose="05000000000000000000" pitchFamily="2" charset="2"/>
              <a:buChar char="Ø"/>
            </a:pPr>
            <a:r>
              <a:rPr lang="en-US" sz="2400" dirty="0"/>
              <a:t>Extensive Metabolizer (89% Caucasian, 77% African, 87% Asian, 89% Native)</a:t>
            </a:r>
          </a:p>
          <a:p>
            <a:pPr marL="742950" lvl="1" indent="-285750">
              <a:buClr>
                <a:schemeClr val="tx1"/>
              </a:buClr>
              <a:buFont typeface="Wingdings" panose="05000000000000000000" pitchFamily="2" charset="2"/>
              <a:buChar char="Ø"/>
            </a:pPr>
            <a:r>
              <a:rPr lang="en-US" sz="2400" dirty="0"/>
              <a:t>Ultra. Rapid Metabolizer (5% Caucasian, 9% African, 6.5% Asian, 3% Native) </a:t>
            </a:r>
          </a:p>
          <a:p>
            <a:pPr marL="742950" lvl="1" indent="-285750">
              <a:buClr>
                <a:schemeClr val="tx1"/>
              </a:buClr>
              <a:buFont typeface="Wingdings" panose="05000000000000000000" pitchFamily="2" charset="2"/>
              <a:buChar char="Ø"/>
            </a:pPr>
            <a:endParaRPr lang="en-US" sz="2400" dirty="0"/>
          </a:p>
          <a:p>
            <a:pPr marL="285750" indent="-285750">
              <a:buClr>
                <a:schemeClr val="tx1"/>
              </a:buClr>
              <a:buFont typeface="Wingdings" panose="05000000000000000000" pitchFamily="2" charset="2"/>
              <a:buChar char="Ø"/>
            </a:pPr>
            <a:r>
              <a:rPr lang="en-US" sz="3600" u="sng" dirty="0"/>
              <a:t>Takeaway </a:t>
            </a:r>
            <a:r>
              <a:rPr lang="en-US" sz="3600" dirty="0"/>
              <a:t>– We will rarely have this information available for our patients.  Believe the patient and rotate drug. </a:t>
            </a:r>
          </a:p>
          <a:p>
            <a:pPr>
              <a:buClr>
                <a:schemeClr val="tx1"/>
              </a:buClr>
            </a:pPr>
            <a:r>
              <a:rPr lang="en-US" sz="1000" dirty="0" err="1"/>
              <a:t>Beoris</a:t>
            </a:r>
            <a:r>
              <a:rPr lang="en-US" sz="1000" dirty="0"/>
              <a:t>, M., Amos Wilson, J., Garces, J. A., &amp; </a:t>
            </a:r>
            <a:r>
              <a:rPr lang="en-US" sz="1000" dirty="0" err="1"/>
              <a:t>Lukowiak</a:t>
            </a:r>
            <a:r>
              <a:rPr lang="en-US" sz="1000" dirty="0"/>
              <a:t>, A. A. (2016). CYP2D6 copy number distribution in the US population. </a:t>
            </a:r>
            <a:r>
              <a:rPr lang="en-US" sz="1000" i="1" dirty="0"/>
              <a:t>Pharmacogenetics and genomics</a:t>
            </a:r>
            <a:r>
              <a:rPr lang="en-US" sz="1000" dirty="0"/>
              <a:t>, </a:t>
            </a:r>
            <a:r>
              <a:rPr lang="en-US" sz="1000" i="1" dirty="0"/>
              <a:t>26</a:t>
            </a:r>
            <a:r>
              <a:rPr lang="en-US" sz="1000" dirty="0"/>
              <a:t>(2), 96–99. doi:10.1097/FPC.0000000000000188</a:t>
            </a:r>
          </a:p>
          <a:p>
            <a:pPr marL="742950" lvl="1" indent="-285750">
              <a:buClr>
                <a:schemeClr val="tx1"/>
              </a:buClr>
              <a:buFont typeface="Wingdings" panose="05000000000000000000" pitchFamily="2" charset="2"/>
              <a:buChar char="Ø"/>
            </a:pPr>
            <a:endParaRPr lang="en-US" sz="2400" dirty="0"/>
          </a:p>
        </p:txBody>
      </p:sp>
    </p:spTree>
    <p:extLst>
      <p:ext uri="{BB962C8B-B14F-4D97-AF65-F5344CB8AC3E}">
        <p14:creationId xmlns:p14="http://schemas.microsoft.com/office/powerpoint/2010/main" val="3941633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21" y="1299347"/>
            <a:ext cx="10938617" cy="1231106"/>
          </a:xfrm>
          <a:prstGeom prst="rect">
            <a:avLst/>
          </a:prstGeom>
          <a:noFill/>
        </p:spPr>
        <p:txBody>
          <a:bodyPr wrap="square" rtlCol="0">
            <a:spAutoFit/>
          </a:bodyPr>
          <a:lstStyle/>
          <a:p>
            <a:pPr lvl="0"/>
            <a:r>
              <a:rPr lang="en-US" sz="2800" dirty="0"/>
              <a:t>c. Tramadol 25-50mg Q 6 hours PRN</a:t>
            </a:r>
          </a:p>
          <a:p>
            <a:pPr lvl="0"/>
            <a:r>
              <a:rPr lang="en-US" sz="2800" dirty="0"/>
              <a:t>	Tramadol has a safer side effect profile.</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11" y="172222"/>
            <a:ext cx="139065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30892" y="2692822"/>
            <a:ext cx="10958531" cy="3785652"/>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US" sz="2400" dirty="0"/>
              <a:t>Tramadol is an opioid.  Tramadol  50 mg = Morphine 10 mg ( 1:5 ratio) </a:t>
            </a:r>
          </a:p>
          <a:p>
            <a:pPr marL="285750" indent="-285750">
              <a:buClr>
                <a:schemeClr val="tx1"/>
              </a:buClr>
              <a:buFont typeface="Wingdings" panose="05000000000000000000" pitchFamily="2" charset="2"/>
              <a:buChar char="Ø"/>
            </a:pPr>
            <a:endParaRPr lang="en-US" sz="2400" dirty="0"/>
          </a:p>
          <a:p>
            <a:pPr marL="285750" indent="-285750">
              <a:buClr>
                <a:schemeClr val="tx1"/>
              </a:buClr>
              <a:buFont typeface="Wingdings" panose="05000000000000000000" pitchFamily="2" charset="2"/>
              <a:buChar char="Ø"/>
            </a:pPr>
            <a:r>
              <a:rPr lang="en-US" sz="2400" dirty="0"/>
              <a:t>When Tramadol is given with known CYP 2D6 inhibitors there is a clinically relevant decrease in efficacy.  ( Duloxetine for this patient)</a:t>
            </a:r>
          </a:p>
          <a:p>
            <a:pPr marL="285750" indent="-285750">
              <a:buClr>
                <a:schemeClr val="tx1"/>
              </a:buClr>
              <a:buFont typeface="Wingdings" panose="05000000000000000000" pitchFamily="2" charset="2"/>
              <a:buChar char="Ø"/>
            </a:pPr>
            <a:endParaRPr lang="en-US" sz="2400" dirty="0"/>
          </a:p>
          <a:p>
            <a:pPr marL="285750" indent="-285750">
              <a:buClr>
                <a:schemeClr val="tx1"/>
              </a:buClr>
              <a:buFont typeface="Wingdings" panose="05000000000000000000" pitchFamily="2" charset="2"/>
              <a:buChar char="Ø"/>
            </a:pPr>
            <a:r>
              <a:rPr lang="en-US" sz="2400" dirty="0"/>
              <a:t>Tramadol inhibits the reuptake of serotonin and norepinephrine</a:t>
            </a:r>
          </a:p>
          <a:p>
            <a:pPr>
              <a:buClr>
                <a:schemeClr val="tx1"/>
              </a:buClr>
            </a:pPr>
            <a:r>
              <a:rPr lang="en-US" sz="2400" dirty="0"/>
              <a:t>	Serotonin syndrome may occur with concurrent use of serotonergic agents</a:t>
            </a:r>
          </a:p>
          <a:p>
            <a:pPr marL="285750" indent="-285750">
              <a:buClr>
                <a:schemeClr val="tx1"/>
              </a:buClr>
              <a:buFont typeface="Wingdings" panose="05000000000000000000" pitchFamily="2" charset="2"/>
              <a:buChar char="Ø"/>
            </a:pPr>
            <a:endParaRPr lang="en-US" sz="2400" dirty="0"/>
          </a:p>
          <a:p>
            <a:pPr marL="285750" indent="-285750">
              <a:buClr>
                <a:schemeClr val="tx1"/>
              </a:buClr>
              <a:buFont typeface="Wingdings" panose="05000000000000000000" pitchFamily="2" charset="2"/>
              <a:buChar char="Ø"/>
            </a:pPr>
            <a:r>
              <a:rPr lang="en-US" sz="2400" dirty="0"/>
              <a:t>Tramadol lowers seizure threshold, especially for patients with seizure history or at risk for seizure.  </a:t>
            </a:r>
          </a:p>
        </p:txBody>
      </p:sp>
    </p:spTree>
    <p:extLst>
      <p:ext uri="{BB962C8B-B14F-4D97-AF65-F5344CB8AC3E}">
        <p14:creationId xmlns:p14="http://schemas.microsoft.com/office/powerpoint/2010/main" val="3941233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2066" y="0"/>
            <a:ext cx="10335811" cy="1846659"/>
          </a:xfrm>
          <a:prstGeom prst="rect">
            <a:avLst/>
          </a:prstGeom>
          <a:noFill/>
        </p:spPr>
        <p:txBody>
          <a:bodyPr wrap="square" rtlCol="0">
            <a:spAutoFit/>
          </a:bodyPr>
          <a:lstStyle/>
          <a:p>
            <a:pPr lvl="0"/>
            <a:r>
              <a:rPr lang="en-US" sz="2400" dirty="0"/>
              <a:t>d. Oxycodone 5-10mg Q 3 hours PRN </a:t>
            </a:r>
          </a:p>
          <a:p>
            <a:pPr lvl="1"/>
            <a:r>
              <a:rPr lang="en-US" sz="2400" dirty="0"/>
              <a:t>	The current order is adequate.  His request for a specific opioid is concerning for undiagnosed substance abuse disorder.  You proceed with the CAGE-Aid screening tool.</a:t>
            </a:r>
          </a:p>
          <a:p>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11" y="172222"/>
            <a:ext cx="139065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3090026683"/>
              </p:ext>
            </p:extLst>
          </p:nvPr>
        </p:nvGraphicFramePr>
        <p:xfrm>
          <a:off x="223511" y="1674978"/>
          <a:ext cx="8247169" cy="4846320"/>
        </p:xfrm>
        <a:graphic>
          <a:graphicData uri="http://schemas.openxmlformats.org/drawingml/2006/table">
            <a:tbl>
              <a:tblPr firstRow="1" bandRow="1">
                <a:tableStyleId>{F5AB1C69-6EDB-4FF4-983F-18BD219EF322}</a:tableStyleId>
              </a:tblPr>
              <a:tblGrid>
                <a:gridCol w="3658075">
                  <a:extLst>
                    <a:ext uri="{9D8B030D-6E8A-4147-A177-3AD203B41FA5}">
                      <a16:colId xmlns:a16="http://schemas.microsoft.com/office/drawing/2014/main" val="20000"/>
                    </a:ext>
                  </a:extLst>
                </a:gridCol>
                <a:gridCol w="1375873">
                  <a:extLst>
                    <a:ext uri="{9D8B030D-6E8A-4147-A177-3AD203B41FA5}">
                      <a16:colId xmlns:a16="http://schemas.microsoft.com/office/drawing/2014/main" val="20001"/>
                    </a:ext>
                  </a:extLst>
                </a:gridCol>
                <a:gridCol w="1151429">
                  <a:extLst>
                    <a:ext uri="{9D8B030D-6E8A-4147-A177-3AD203B41FA5}">
                      <a16:colId xmlns:a16="http://schemas.microsoft.com/office/drawing/2014/main" val="20002"/>
                    </a:ext>
                  </a:extLst>
                </a:gridCol>
                <a:gridCol w="2061792">
                  <a:extLst>
                    <a:ext uri="{9D8B030D-6E8A-4147-A177-3AD203B41FA5}">
                      <a16:colId xmlns:a16="http://schemas.microsoft.com/office/drawing/2014/main" val="20003"/>
                    </a:ext>
                  </a:extLst>
                </a:gridCol>
              </a:tblGrid>
              <a:tr h="457200">
                <a:tc gridSpan="3">
                  <a:txBody>
                    <a:bodyPr/>
                    <a:lstStyle/>
                    <a:p>
                      <a:r>
                        <a:rPr lang="en-US" sz="2000" dirty="0"/>
                        <a:t>Opioid Risk Tool (ORT)</a:t>
                      </a:r>
                    </a:p>
                  </a:txBody>
                  <a:tcP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a:txBody>
                    <a:bodyPr/>
                    <a:lstStyle/>
                    <a:p>
                      <a:endParaRPr lang="en-US" sz="1200" dirty="0"/>
                    </a:p>
                  </a:txBody>
                  <a:tcPr/>
                </a:tc>
                <a:extLst>
                  <a:ext uri="{0D108BD9-81ED-4DB2-BD59-A6C34878D82A}">
                    <a16:rowId xmlns:a16="http://schemas.microsoft.com/office/drawing/2014/main" val="10000"/>
                  </a:ext>
                </a:extLst>
              </a:tr>
              <a:tr h="274320">
                <a:tc>
                  <a:txBody>
                    <a:bodyPr/>
                    <a:lstStyle/>
                    <a:p>
                      <a:endParaRPr lang="en-US" sz="1200" dirty="0"/>
                    </a:p>
                  </a:txBody>
                  <a:tcPr/>
                </a:tc>
                <a:tc>
                  <a:txBody>
                    <a:bodyPr/>
                    <a:lstStyle/>
                    <a:p>
                      <a:r>
                        <a:rPr lang="en-US" sz="1200" dirty="0"/>
                        <a:t>Female </a:t>
                      </a:r>
                    </a:p>
                  </a:txBody>
                  <a:tcPr/>
                </a:tc>
                <a:tc>
                  <a:txBody>
                    <a:bodyPr/>
                    <a:lstStyle/>
                    <a:p>
                      <a:r>
                        <a:rPr lang="en-US" sz="1200" dirty="0"/>
                        <a:t>Male</a:t>
                      </a:r>
                    </a:p>
                  </a:txBody>
                  <a:tcPr>
                    <a:lnB w="12700" cap="flat" cmpd="sng" algn="ctr">
                      <a:solidFill>
                        <a:schemeClr val="tx1"/>
                      </a:solidFill>
                      <a:prstDash val="solid"/>
                      <a:round/>
                      <a:headEnd type="none" w="med" len="med"/>
                      <a:tailEnd type="none" w="med" len="med"/>
                    </a:lnB>
                  </a:tcPr>
                </a:tc>
                <a:tc>
                  <a:txBody>
                    <a:bodyPr/>
                    <a:lstStyle/>
                    <a:p>
                      <a:r>
                        <a:rPr lang="en-US" sz="1200" dirty="0"/>
                        <a:t>Score (</a:t>
                      </a:r>
                      <a:r>
                        <a:rPr lang="en-US" sz="1200" dirty="0" err="1"/>
                        <a:t>Mr</a:t>
                      </a:r>
                      <a:r>
                        <a:rPr lang="en-US" sz="1200" dirty="0"/>
                        <a:t> </a:t>
                      </a:r>
                      <a:r>
                        <a:rPr lang="en-US" sz="1200" dirty="0" err="1"/>
                        <a:t>Nigheve</a:t>
                      </a:r>
                      <a:r>
                        <a:rPr lang="en-US" sz="1200" dirty="0"/>
                        <a: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4320">
                <a:tc>
                  <a:txBody>
                    <a:bodyPr/>
                    <a:lstStyle/>
                    <a:p>
                      <a:r>
                        <a:rPr lang="en-US" sz="1200" b="1" dirty="0"/>
                        <a:t>Family history</a:t>
                      </a:r>
                      <a:r>
                        <a:rPr lang="en-US" sz="1200" b="1" baseline="0" dirty="0"/>
                        <a:t> of substance abuse</a:t>
                      </a:r>
                      <a:endParaRPr lang="en-US" sz="1200" b="1" dirty="0"/>
                    </a:p>
                  </a:txBody>
                  <a:tcPr/>
                </a:tc>
                <a:tc>
                  <a:txBody>
                    <a:bodyPr/>
                    <a:lstStyle/>
                    <a:p>
                      <a:endParaRPr lang="en-US" sz="1200" dirty="0"/>
                    </a:p>
                  </a:txBody>
                  <a:tcPr/>
                </a:tc>
                <a:tc>
                  <a:txBody>
                    <a:bodyPr/>
                    <a:lstStyle/>
                    <a:p>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r>
                        <a:rPr lang="en-US" sz="1200" dirty="0"/>
                        <a:t>Alcohol</a:t>
                      </a:r>
                    </a:p>
                  </a:txBody>
                  <a:tcPr/>
                </a:tc>
                <a:tc>
                  <a:txBody>
                    <a:bodyPr/>
                    <a:lstStyle/>
                    <a:p>
                      <a:r>
                        <a:rPr lang="en-US" sz="1200" dirty="0"/>
                        <a:t>1</a:t>
                      </a:r>
                    </a:p>
                  </a:txBody>
                  <a:tcPr/>
                </a:tc>
                <a:tc>
                  <a:txBody>
                    <a:bodyPr/>
                    <a:lstStyle/>
                    <a:p>
                      <a:r>
                        <a:rPr lang="en-US" sz="1200" dirty="0"/>
                        <a:t>3</a:t>
                      </a:r>
                    </a:p>
                  </a:txBody>
                  <a:tcPr>
                    <a:lnT w="12700" cap="flat" cmpd="sng" algn="ctr">
                      <a:solidFill>
                        <a:schemeClr val="tx1"/>
                      </a:solidFill>
                      <a:prstDash val="solid"/>
                      <a:round/>
                      <a:headEnd type="none" w="med" len="med"/>
                      <a:tailEnd type="none" w="med" len="med"/>
                    </a:lnT>
                  </a:tcPr>
                </a:tc>
                <a:tc>
                  <a:txBody>
                    <a:bodyPr/>
                    <a:lstStyle/>
                    <a:p>
                      <a:r>
                        <a:rPr lang="en-US" sz="1200" dirty="0"/>
                        <a:t>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274320">
                <a:tc>
                  <a:txBody>
                    <a:bodyPr/>
                    <a:lstStyle/>
                    <a:p>
                      <a:r>
                        <a:rPr lang="en-US" sz="1200" dirty="0"/>
                        <a:t>Illegal drugs</a:t>
                      </a:r>
                    </a:p>
                  </a:txBody>
                  <a:tcPr/>
                </a:tc>
                <a:tc>
                  <a:txBody>
                    <a:bodyPr/>
                    <a:lstStyle/>
                    <a:p>
                      <a:r>
                        <a:rPr lang="en-US" sz="1200" dirty="0"/>
                        <a:t>2</a:t>
                      </a:r>
                    </a:p>
                  </a:txBody>
                  <a:tcPr/>
                </a:tc>
                <a:tc>
                  <a:txBody>
                    <a:bodyPr/>
                    <a:lstStyle/>
                    <a:p>
                      <a:r>
                        <a:rPr lang="en-US" sz="1200" dirty="0"/>
                        <a:t>3</a:t>
                      </a:r>
                    </a:p>
                  </a:txBody>
                  <a:tcPr/>
                </a:tc>
                <a:tc>
                  <a:txBody>
                    <a:bodyPr/>
                    <a:lstStyle/>
                    <a:p>
                      <a:r>
                        <a:rPr lang="en-US" sz="1200" dirty="0"/>
                        <a:t>0</a:t>
                      </a:r>
                    </a:p>
                  </a:txBody>
                  <a:tcPr/>
                </a:tc>
                <a:extLst>
                  <a:ext uri="{0D108BD9-81ED-4DB2-BD59-A6C34878D82A}">
                    <a16:rowId xmlns:a16="http://schemas.microsoft.com/office/drawing/2014/main" val="10004"/>
                  </a:ext>
                </a:extLst>
              </a:tr>
              <a:tr h="274320">
                <a:tc>
                  <a:txBody>
                    <a:bodyPr/>
                    <a:lstStyle/>
                    <a:p>
                      <a:r>
                        <a:rPr lang="en-US" sz="1200" dirty="0"/>
                        <a:t>Rx drugs</a:t>
                      </a:r>
                    </a:p>
                  </a:txBody>
                  <a:tcPr/>
                </a:tc>
                <a:tc>
                  <a:txBody>
                    <a:bodyPr/>
                    <a:lstStyle/>
                    <a:p>
                      <a:r>
                        <a:rPr lang="en-US" sz="1200" dirty="0"/>
                        <a:t>4</a:t>
                      </a:r>
                    </a:p>
                  </a:txBody>
                  <a:tcPr/>
                </a:tc>
                <a:tc>
                  <a:txBody>
                    <a:bodyPr/>
                    <a:lstStyle/>
                    <a:p>
                      <a:r>
                        <a:rPr lang="en-US" sz="1200" dirty="0"/>
                        <a:t>4</a:t>
                      </a:r>
                    </a:p>
                  </a:txBody>
                  <a:tcPr/>
                </a:tc>
                <a:tc>
                  <a:txBody>
                    <a:bodyPr/>
                    <a:lstStyle/>
                    <a:p>
                      <a:r>
                        <a:rPr lang="en-US" sz="1200" dirty="0"/>
                        <a:t>0</a:t>
                      </a:r>
                    </a:p>
                  </a:txBody>
                  <a:tcPr/>
                </a:tc>
                <a:extLst>
                  <a:ext uri="{0D108BD9-81ED-4DB2-BD59-A6C34878D82A}">
                    <a16:rowId xmlns:a16="http://schemas.microsoft.com/office/drawing/2014/main" val="10005"/>
                  </a:ext>
                </a:extLst>
              </a:tr>
              <a:tr h="274320">
                <a:tc>
                  <a:txBody>
                    <a:bodyPr/>
                    <a:lstStyle/>
                    <a:p>
                      <a:r>
                        <a:rPr lang="en-US" sz="1200" b="1" dirty="0"/>
                        <a:t>Personal</a:t>
                      </a:r>
                      <a:r>
                        <a:rPr lang="en-US" sz="1200" b="1" baseline="0" dirty="0"/>
                        <a:t> history of substance abuse</a:t>
                      </a:r>
                      <a:endParaRPr lang="en-US" sz="1200" b="1"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6"/>
                  </a:ext>
                </a:extLst>
              </a:tr>
              <a:tr h="274320">
                <a:tc>
                  <a:txBody>
                    <a:bodyPr/>
                    <a:lstStyle/>
                    <a:p>
                      <a:r>
                        <a:rPr lang="en-US" sz="1200" dirty="0"/>
                        <a:t>Alcohol</a:t>
                      </a:r>
                    </a:p>
                  </a:txBody>
                  <a:tcPr/>
                </a:tc>
                <a:tc>
                  <a:txBody>
                    <a:bodyPr/>
                    <a:lstStyle/>
                    <a:p>
                      <a:r>
                        <a:rPr lang="en-US" sz="1200" dirty="0"/>
                        <a:t>3</a:t>
                      </a:r>
                    </a:p>
                  </a:txBody>
                  <a:tcPr/>
                </a:tc>
                <a:tc>
                  <a:txBody>
                    <a:bodyPr/>
                    <a:lstStyle/>
                    <a:p>
                      <a:r>
                        <a:rPr lang="en-US" sz="1200" dirty="0"/>
                        <a:t>3</a:t>
                      </a:r>
                    </a:p>
                  </a:txBody>
                  <a:tcPr/>
                </a:tc>
                <a:tc>
                  <a:txBody>
                    <a:bodyPr/>
                    <a:lstStyle/>
                    <a:p>
                      <a:r>
                        <a:rPr lang="en-US" sz="1200" dirty="0"/>
                        <a:t>0</a:t>
                      </a:r>
                    </a:p>
                  </a:txBody>
                  <a:tcPr/>
                </a:tc>
                <a:extLst>
                  <a:ext uri="{0D108BD9-81ED-4DB2-BD59-A6C34878D82A}">
                    <a16:rowId xmlns:a16="http://schemas.microsoft.com/office/drawing/2014/main" val="10007"/>
                  </a:ext>
                </a:extLst>
              </a:tr>
              <a:tr h="274320">
                <a:tc>
                  <a:txBody>
                    <a:bodyPr/>
                    <a:lstStyle/>
                    <a:p>
                      <a:r>
                        <a:rPr lang="en-US" sz="1200" dirty="0"/>
                        <a:t>Illegal drugs</a:t>
                      </a:r>
                    </a:p>
                  </a:txBody>
                  <a:tcPr/>
                </a:tc>
                <a:tc>
                  <a:txBody>
                    <a:bodyPr/>
                    <a:lstStyle/>
                    <a:p>
                      <a:r>
                        <a:rPr lang="en-US" sz="1200" dirty="0"/>
                        <a:t>4</a:t>
                      </a:r>
                    </a:p>
                  </a:txBody>
                  <a:tcPr/>
                </a:tc>
                <a:tc>
                  <a:txBody>
                    <a:bodyPr/>
                    <a:lstStyle/>
                    <a:p>
                      <a:r>
                        <a:rPr lang="en-US" sz="1200" dirty="0"/>
                        <a:t>4</a:t>
                      </a:r>
                    </a:p>
                  </a:txBody>
                  <a:tcPr/>
                </a:tc>
                <a:tc>
                  <a:txBody>
                    <a:bodyPr/>
                    <a:lstStyle/>
                    <a:p>
                      <a:r>
                        <a:rPr lang="en-US" sz="1200" dirty="0"/>
                        <a:t>0</a:t>
                      </a:r>
                    </a:p>
                  </a:txBody>
                  <a:tcPr/>
                </a:tc>
                <a:extLst>
                  <a:ext uri="{0D108BD9-81ED-4DB2-BD59-A6C34878D82A}">
                    <a16:rowId xmlns:a16="http://schemas.microsoft.com/office/drawing/2014/main" val="10008"/>
                  </a:ext>
                </a:extLst>
              </a:tr>
              <a:tr h="274320">
                <a:tc>
                  <a:txBody>
                    <a:bodyPr/>
                    <a:lstStyle/>
                    <a:p>
                      <a:r>
                        <a:rPr lang="en-US" sz="1200" baseline="0" dirty="0"/>
                        <a:t>Rx drugs</a:t>
                      </a:r>
                      <a:endParaRPr lang="en-US" sz="1200" dirty="0"/>
                    </a:p>
                  </a:txBody>
                  <a:tcPr/>
                </a:tc>
                <a:tc>
                  <a:txBody>
                    <a:bodyPr/>
                    <a:lstStyle/>
                    <a:p>
                      <a:r>
                        <a:rPr lang="en-US" sz="1200" dirty="0"/>
                        <a:t>5</a:t>
                      </a:r>
                    </a:p>
                  </a:txBody>
                  <a:tcPr/>
                </a:tc>
                <a:tc>
                  <a:txBody>
                    <a:bodyPr/>
                    <a:lstStyle/>
                    <a:p>
                      <a:r>
                        <a:rPr lang="en-US" sz="1200" dirty="0"/>
                        <a:t>5</a:t>
                      </a:r>
                    </a:p>
                  </a:txBody>
                  <a:tcPr/>
                </a:tc>
                <a:tc>
                  <a:txBody>
                    <a:bodyPr/>
                    <a:lstStyle/>
                    <a:p>
                      <a:r>
                        <a:rPr lang="en-US" sz="1200" dirty="0"/>
                        <a:t>0</a:t>
                      </a:r>
                    </a:p>
                  </a:txBody>
                  <a:tcPr/>
                </a:tc>
                <a:extLst>
                  <a:ext uri="{0D108BD9-81ED-4DB2-BD59-A6C34878D82A}">
                    <a16:rowId xmlns:a16="http://schemas.microsoft.com/office/drawing/2014/main" val="10009"/>
                  </a:ext>
                </a:extLst>
              </a:tr>
              <a:tr h="274320">
                <a:tc>
                  <a:txBody>
                    <a:bodyPr/>
                    <a:lstStyle/>
                    <a:p>
                      <a:r>
                        <a:rPr lang="en-US" sz="1200" b="1" dirty="0"/>
                        <a:t>Age between 16-45</a:t>
                      </a:r>
                    </a:p>
                  </a:txBody>
                  <a:tcPr/>
                </a:tc>
                <a:tc>
                  <a:txBody>
                    <a:bodyPr/>
                    <a:lstStyle/>
                    <a:p>
                      <a:r>
                        <a:rPr lang="en-US" sz="1200" dirty="0"/>
                        <a:t>1</a:t>
                      </a:r>
                    </a:p>
                  </a:txBody>
                  <a:tcPr/>
                </a:tc>
                <a:tc>
                  <a:txBody>
                    <a:bodyPr/>
                    <a:lstStyle/>
                    <a:p>
                      <a:r>
                        <a:rPr lang="en-US" sz="1200" dirty="0"/>
                        <a:t>1</a:t>
                      </a:r>
                    </a:p>
                  </a:txBody>
                  <a:tcPr/>
                </a:tc>
                <a:tc>
                  <a:txBody>
                    <a:bodyPr/>
                    <a:lstStyle/>
                    <a:p>
                      <a:r>
                        <a:rPr lang="en-US" sz="1200" dirty="0"/>
                        <a:t>0</a:t>
                      </a:r>
                    </a:p>
                  </a:txBody>
                  <a:tcPr/>
                </a:tc>
                <a:extLst>
                  <a:ext uri="{0D108BD9-81ED-4DB2-BD59-A6C34878D82A}">
                    <a16:rowId xmlns:a16="http://schemas.microsoft.com/office/drawing/2014/main" val="10010"/>
                  </a:ext>
                </a:extLst>
              </a:tr>
              <a:tr h="274320">
                <a:tc>
                  <a:txBody>
                    <a:bodyPr/>
                    <a:lstStyle/>
                    <a:p>
                      <a:r>
                        <a:rPr lang="en-US" sz="1200" b="1" dirty="0" err="1"/>
                        <a:t>Hx</a:t>
                      </a:r>
                      <a:r>
                        <a:rPr lang="en-US" sz="1200" b="1" dirty="0"/>
                        <a:t> of preadolescent sexual abuse</a:t>
                      </a:r>
                    </a:p>
                  </a:txBody>
                  <a:tcPr/>
                </a:tc>
                <a:tc>
                  <a:txBody>
                    <a:bodyPr/>
                    <a:lstStyle/>
                    <a:p>
                      <a:r>
                        <a:rPr lang="en-US" sz="1200" dirty="0"/>
                        <a:t>3</a:t>
                      </a:r>
                    </a:p>
                  </a:txBody>
                  <a:tcPr/>
                </a:tc>
                <a:tc>
                  <a:txBody>
                    <a:bodyPr/>
                    <a:lstStyle/>
                    <a:p>
                      <a:r>
                        <a:rPr lang="en-US" sz="1200" dirty="0"/>
                        <a:t>0</a:t>
                      </a:r>
                    </a:p>
                  </a:txBody>
                  <a:tcPr/>
                </a:tc>
                <a:tc>
                  <a:txBody>
                    <a:bodyPr/>
                    <a:lstStyle/>
                    <a:p>
                      <a:r>
                        <a:rPr lang="en-US" sz="1200" dirty="0"/>
                        <a:t>0</a:t>
                      </a:r>
                    </a:p>
                  </a:txBody>
                  <a:tcPr/>
                </a:tc>
                <a:extLst>
                  <a:ext uri="{0D108BD9-81ED-4DB2-BD59-A6C34878D82A}">
                    <a16:rowId xmlns:a16="http://schemas.microsoft.com/office/drawing/2014/main" val="10011"/>
                  </a:ext>
                </a:extLst>
              </a:tr>
              <a:tr h="274320">
                <a:tc>
                  <a:txBody>
                    <a:bodyPr/>
                    <a:lstStyle/>
                    <a:p>
                      <a:r>
                        <a:rPr lang="en-US" sz="1200" b="1" dirty="0" err="1"/>
                        <a:t>Psycological</a:t>
                      </a:r>
                      <a:r>
                        <a:rPr lang="en-US" sz="1200" b="1" dirty="0"/>
                        <a:t> disease</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12"/>
                  </a:ext>
                </a:extLst>
              </a:tr>
              <a:tr h="274320">
                <a:tc>
                  <a:txBody>
                    <a:bodyPr/>
                    <a:lstStyle/>
                    <a:p>
                      <a:r>
                        <a:rPr lang="en-US" sz="1200" dirty="0"/>
                        <a:t>ADD, OCD, bipolar,</a:t>
                      </a:r>
                      <a:r>
                        <a:rPr lang="en-US" sz="1200" baseline="0" dirty="0"/>
                        <a:t> schizophrenia</a:t>
                      </a:r>
                      <a:endParaRPr lang="en-US" sz="1200" dirty="0"/>
                    </a:p>
                  </a:txBody>
                  <a:tcPr/>
                </a:tc>
                <a:tc>
                  <a:txBody>
                    <a:bodyPr/>
                    <a:lstStyle/>
                    <a:p>
                      <a:r>
                        <a:rPr lang="en-US" sz="1200" dirty="0"/>
                        <a:t>2</a:t>
                      </a:r>
                    </a:p>
                  </a:txBody>
                  <a:tcPr/>
                </a:tc>
                <a:tc>
                  <a:txBody>
                    <a:bodyPr/>
                    <a:lstStyle/>
                    <a:p>
                      <a:r>
                        <a:rPr lang="en-US" sz="1200" dirty="0"/>
                        <a:t>2</a:t>
                      </a:r>
                    </a:p>
                  </a:txBody>
                  <a:tcPr/>
                </a:tc>
                <a:tc>
                  <a:txBody>
                    <a:bodyPr/>
                    <a:lstStyle/>
                    <a:p>
                      <a:r>
                        <a:rPr lang="en-US" sz="1200" dirty="0"/>
                        <a:t>0</a:t>
                      </a:r>
                    </a:p>
                  </a:txBody>
                  <a:tcPr/>
                </a:tc>
                <a:extLst>
                  <a:ext uri="{0D108BD9-81ED-4DB2-BD59-A6C34878D82A}">
                    <a16:rowId xmlns:a16="http://schemas.microsoft.com/office/drawing/2014/main" val="10013"/>
                  </a:ext>
                </a:extLst>
              </a:tr>
              <a:tr h="274320">
                <a:tc>
                  <a:txBody>
                    <a:bodyPr/>
                    <a:lstStyle/>
                    <a:p>
                      <a:r>
                        <a:rPr lang="en-US" sz="1200" dirty="0"/>
                        <a:t>Depression</a:t>
                      </a:r>
                    </a:p>
                  </a:txBody>
                  <a:tcPr>
                    <a:lnB w="12700" cap="flat" cmpd="sng" algn="ctr">
                      <a:solidFill>
                        <a:schemeClr val="tx1"/>
                      </a:solidFill>
                      <a:prstDash val="solid"/>
                      <a:round/>
                      <a:headEnd type="none" w="med" len="med"/>
                      <a:tailEnd type="none" w="med" len="med"/>
                    </a:lnB>
                  </a:tcPr>
                </a:tc>
                <a:tc>
                  <a:txBody>
                    <a:bodyPr/>
                    <a:lstStyle/>
                    <a:p>
                      <a:r>
                        <a:rPr lang="en-US" sz="1200" dirty="0"/>
                        <a:t>1</a:t>
                      </a:r>
                    </a:p>
                  </a:txBody>
                  <a:tcPr>
                    <a:lnB w="12700" cap="flat" cmpd="sng" algn="ctr">
                      <a:solidFill>
                        <a:schemeClr val="tx1"/>
                      </a:solidFill>
                      <a:prstDash val="solid"/>
                      <a:round/>
                      <a:headEnd type="none" w="med" len="med"/>
                      <a:tailEnd type="none" w="med" len="med"/>
                    </a:lnB>
                  </a:tcPr>
                </a:tc>
                <a:tc>
                  <a:txBody>
                    <a:bodyPr/>
                    <a:lstStyle/>
                    <a:p>
                      <a:r>
                        <a:rPr lang="en-US" sz="1200" dirty="0"/>
                        <a:t>1</a:t>
                      </a:r>
                    </a:p>
                  </a:txBody>
                  <a:tcPr>
                    <a:lnB w="12700" cap="flat" cmpd="sng" algn="ctr">
                      <a:solidFill>
                        <a:schemeClr val="tx1"/>
                      </a:solidFill>
                      <a:prstDash val="solid"/>
                      <a:round/>
                      <a:headEnd type="none" w="med" len="med"/>
                      <a:tailEnd type="none" w="med" len="med"/>
                    </a:lnB>
                  </a:tcPr>
                </a:tc>
                <a:tc>
                  <a:txBody>
                    <a:bodyPr/>
                    <a:lstStyle/>
                    <a:p>
                      <a:r>
                        <a:rPr lang="en-US" sz="1200"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74320">
                <a:tc>
                  <a:txBody>
                    <a:bodyPr/>
                    <a:lstStyle/>
                    <a:p>
                      <a:endParaRPr lang="en-US" sz="12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74320">
                <a:tc>
                  <a:txBody>
                    <a:bodyPr/>
                    <a:lstStyle/>
                    <a:p>
                      <a:r>
                        <a:rPr lang="en-US" sz="1200" b="1" dirty="0"/>
                        <a:t>Scoring total:</a:t>
                      </a:r>
                    </a:p>
                  </a:txBody>
                  <a:tcPr>
                    <a:lnT w="12700" cap="flat" cmpd="sng" algn="ctr">
                      <a:solidFill>
                        <a:schemeClr val="tx1"/>
                      </a:solidFill>
                      <a:prstDash val="solid"/>
                      <a:round/>
                      <a:headEnd type="none" w="med" len="med"/>
                      <a:tailEnd type="none" w="med" len="med"/>
                    </a:lnT>
                  </a:tcPr>
                </a:tc>
                <a:tc>
                  <a:txBody>
                    <a:bodyPr/>
                    <a:lstStyle/>
                    <a:p>
                      <a:endParaRPr lang="en-US" sz="1200" dirty="0"/>
                    </a:p>
                  </a:txBody>
                  <a:tcPr>
                    <a:lnT w="12700" cap="flat" cmpd="sng" algn="ctr">
                      <a:solidFill>
                        <a:schemeClr val="tx1"/>
                      </a:solidFill>
                      <a:prstDash val="solid"/>
                      <a:round/>
                      <a:headEnd type="none" w="med" len="med"/>
                      <a:tailEnd type="none" w="med" len="med"/>
                    </a:lnT>
                  </a:tcPr>
                </a:tc>
                <a:tc>
                  <a:txBody>
                    <a:bodyPr/>
                    <a:lstStyle/>
                    <a:p>
                      <a:endParaRPr lang="en-US" sz="1200" dirty="0"/>
                    </a:p>
                  </a:txBody>
                  <a:tcPr>
                    <a:lnT w="12700" cap="flat" cmpd="sng" algn="ctr">
                      <a:solidFill>
                        <a:schemeClr val="tx1"/>
                      </a:solidFill>
                      <a:prstDash val="solid"/>
                      <a:round/>
                      <a:headEnd type="none" w="med" len="med"/>
                      <a:tailEnd type="none" w="med" len="med"/>
                    </a:lnT>
                  </a:tcPr>
                </a:tc>
                <a:tc>
                  <a:txBody>
                    <a:bodyPr/>
                    <a:lstStyle/>
                    <a:p>
                      <a:r>
                        <a:rPr lang="en-US" sz="1200" dirty="0"/>
                        <a:t>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6"/>
                  </a:ext>
                </a:extLst>
              </a:tr>
            </a:tbl>
          </a:graphicData>
        </a:graphic>
      </p:graphicFrame>
      <p:sp>
        <p:nvSpPr>
          <p:cNvPr id="5" name="TextBox 4"/>
          <p:cNvSpPr txBox="1"/>
          <p:nvPr/>
        </p:nvSpPr>
        <p:spPr>
          <a:xfrm>
            <a:off x="435836" y="6648628"/>
            <a:ext cx="9144000" cy="246221"/>
          </a:xfrm>
          <a:prstGeom prst="rect">
            <a:avLst/>
          </a:prstGeom>
          <a:noFill/>
        </p:spPr>
        <p:txBody>
          <a:bodyPr wrap="square" rtlCol="0">
            <a:spAutoFit/>
          </a:bodyPr>
          <a:lstStyle/>
          <a:p>
            <a:r>
              <a:rPr lang="en-US" sz="1000" dirty="0"/>
              <a:t>Webster LR, Webster R. Predicting aberrant behaviors in Opioid‐treated patients: preliminary validation of the Opioid risk too. Pain Med. 2005; 6 (6) : 432</a:t>
            </a:r>
          </a:p>
        </p:txBody>
      </p:sp>
      <p:sp>
        <p:nvSpPr>
          <p:cNvPr id="6" name="TextBox 5"/>
          <p:cNvSpPr txBox="1"/>
          <p:nvPr/>
        </p:nvSpPr>
        <p:spPr>
          <a:xfrm>
            <a:off x="8887626" y="2615013"/>
            <a:ext cx="2811567" cy="923330"/>
          </a:xfrm>
          <a:prstGeom prst="rect">
            <a:avLst/>
          </a:prstGeom>
          <a:noFill/>
        </p:spPr>
        <p:txBody>
          <a:bodyPr wrap="square" rtlCol="0">
            <a:spAutoFit/>
          </a:bodyPr>
          <a:lstStyle/>
          <a:p>
            <a:r>
              <a:rPr lang="en-US" dirty="0"/>
              <a:t>Score &lt;3 = low risk</a:t>
            </a:r>
          </a:p>
          <a:p>
            <a:r>
              <a:rPr lang="en-US" dirty="0"/>
              <a:t>Score 4-7 = moderate risk</a:t>
            </a:r>
          </a:p>
          <a:p>
            <a:r>
              <a:rPr lang="en-US" dirty="0"/>
              <a:t>Score &gt;8 = high risk</a:t>
            </a:r>
          </a:p>
        </p:txBody>
      </p:sp>
    </p:spTree>
    <p:extLst>
      <p:ext uri="{BB962C8B-B14F-4D97-AF65-F5344CB8AC3E}">
        <p14:creationId xmlns:p14="http://schemas.microsoft.com/office/powerpoint/2010/main" val="268906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4B2246-7074-4674-9461-0805105D5FA7}"/>
              </a:ext>
            </a:extLst>
          </p:cNvPr>
          <p:cNvSpPr txBox="1"/>
          <p:nvPr/>
        </p:nvSpPr>
        <p:spPr>
          <a:xfrm>
            <a:off x="315685" y="130628"/>
            <a:ext cx="11571515" cy="3293209"/>
          </a:xfrm>
          <a:prstGeom prst="rect">
            <a:avLst/>
          </a:prstGeom>
          <a:noFill/>
        </p:spPr>
        <p:txBody>
          <a:bodyPr wrap="square" rtlCol="0">
            <a:spAutoFit/>
          </a:bodyPr>
          <a:lstStyle/>
          <a:p>
            <a:pPr lvl="0"/>
            <a:r>
              <a:rPr lang="en-US" sz="2400" dirty="0"/>
              <a:t>Mr. </a:t>
            </a:r>
            <a:r>
              <a:rPr lang="en-US" sz="2400" dirty="0" err="1"/>
              <a:t>Nigheve</a:t>
            </a:r>
            <a:r>
              <a:rPr lang="en-US" sz="2400" dirty="0"/>
              <a:t> is a 66 year old insurance salesman.  </a:t>
            </a:r>
          </a:p>
          <a:p>
            <a:pPr lvl="0"/>
            <a:r>
              <a:rPr lang="en-US" sz="2400" dirty="0"/>
              <a:t>He is s/p R TKA this morning for DJD.  </a:t>
            </a:r>
          </a:p>
          <a:p>
            <a:pPr lvl="1"/>
            <a:r>
              <a:rPr lang="en-US" sz="2400" b="1" dirty="0" err="1"/>
              <a:t>PMHx</a:t>
            </a:r>
            <a:r>
              <a:rPr lang="en-US" sz="2400" b="1" dirty="0"/>
              <a:t>: </a:t>
            </a:r>
            <a:r>
              <a:rPr lang="en-US" sz="2000" dirty="0"/>
              <a:t>Anxiety, Depression, Obesity BMI 31, Obstructive Sleep Apnea, GERD, HTN, Seizure Disorder, Current smoker - 20pack </a:t>
            </a:r>
            <a:r>
              <a:rPr lang="en-US" sz="2000" dirty="0" err="1"/>
              <a:t>yr</a:t>
            </a:r>
            <a:r>
              <a:rPr lang="en-US" sz="2000" dirty="0"/>
              <a:t> </a:t>
            </a:r>
            <a:r>
              <a:rPr lang="en-US" sz="2000" dirty="0" err="1"/>
              <a:t>hx</a:t>
            </a:r>
            <a:r>
              <a:rPr lang="en-US" sz="2000" dirty="0"/>
              <a:t>,  Denies alcohol use or illicit drug use.  </a:t>
            </a:r>
          </a:p>
          <a:p>
            <a:pPr lvl="1"/>
            <a:r>
              <a:rPr lang="en-US" sz="2400" b="1" dirty="0"/>
              <a:t>Home medications: </a:t>
            </a:r>
            <a:r>
              <a:rPr lang="en-US" sz="2000" dirty="0"/>
              <a:t>Lisinopril, Acetaminophen PRN, Lorazepam PRN, Duloxetine, Carbamazepine.</a:t>
            </a:r>
          </a:p>
          <a:p>
            <a:pPr lvl="1"/>
            <a:r>
              <a:rPr lang="en-US" sz="2400" b="1" dirty="0"/>
              <a:t>PMP: </a:t>
            </a:r>
            <a:r>
              <a:rPr lang="en-US" sz="2000" dirty="0"/>
              <a:t>Lorazepam 0.5mg tabs #90/30 days, same prescriber, regular refills </a:t>
            </a:r>
          </a:p>
          <a:p>
            <a:pPr lvl="1"/>
            <a:r>
              <a:rPr lang="en-US" sz="2400" b="1" dirty="0"/>
              <a:t>OR: </a:t>
            </a:r>
            <a:r>
              <a:rPr lang="en-US" sz="2000" dirty="0"/>
              <a:t>EBL 50cc, 1mg IV hydromorphone (</a:t>
            </a:r>
            <a:r>
              <a:rPr lang="en-US" sz="2000" dirty="0" err="1"/>
              <a:t>Dilaudid</a:t>
            </a:r>
            <a:r>
              <a:rPr lang="en-US" sz="2000" dirty="0"/>
              <a:t>), 150mcg IV Fentanyl. Femoral nerve block. </a:t>
            </a:r>
          </a:p>
          <a:p>
            <a:pPr lvl="1"/>
            <a:r>
              <a:rPr lang="en-US" sz="2400" b="1" dirty="0"/>
              <a:t>PACU: </a:t>
            </a:r>
            <a:r>
              <a:rPr lang="en-US" sz="2000" dirty="0"/>
              <a:t>1mg hydromorphone, 50mcg Fentanyl</a:t>
            </a:r>
          </a:p>
        </p:txBody>
      </p:sp>
      <p:sp>
        <p:nvSpPr>
          <p:cNvPr id="4" name="TextBox 3">
            <a:extLst>
              <a:ext uri="{FF2B5EF4-FFF2-40B4-BE49-F238E27FC236}">
                <a16:creationId xmlns:a16="http://schemas.microsoft.com/office/drawing/2014/main" id="{4E56B095-EFE0-4C01-9956-9D51CA7034D5}"/>
              </a:ext>
            </a:extLst>
          </p:cNvPr>
          <p:cNvSpPr txBox="1"/>
          <p:nvPr/>
        </p:nvSpPr>
        <p:spPr>
          <a:xfrm>
            <a:off x="163286" y="3635827"/>
            <a:ext cx="11865428" cy="646331"/>
          </a:xfrm>
          <a:prstGeom prst="rect">
            <a:avLst/>
          </a:prstGeom>
          <a:noFill/>
        </p:spPr>
        <p:txBody>
          <a:bodyPr wrap="square" rtlCol="0">
            <a:spAutoFit/>
          </a:bodyPr>
          <a:lstStyle/>
          <a:p>
            <a:pPr marL="342900" indent="-342900">
              <a:buAutoNum type="alphaLcPeriod"/>
            </a:pPr>
            <a:endParaRPr lang="en-US" dirty="0"/>
          </a:p>
          <a:p>
            <a:pPr marL="342900" indent="-342900">
              <a:buAutoNum type="alphaLcPeriod"/>
            </a:pPr>
            <a:endParaRPr lang="en-US" dirty="0"/>
          </a:p>
        </p:txBody>
      </p:sp>
      <p:sp>
        <p:nvSpPr>
          <p:cNvPr id="3" name="TextBox 2"/>
          <p:cNvSpPr txBox="1"/>
          <p:nvPr/>
        </p:nvSpPr>
        <p:spPr>
          <a:xfrm>
            <a:off x="386862" y="3521501"/>
            <a:ext cx="11535594" cy="584775"/>
          </a:xfrm>
          <a:prstGeom prst="rect">
            <a:avLst/>
          </a:prstGeom>
          <a:noFill/>
        </p:spPr>
        <p:txBody>
          <a:bodyPr wrap="none" rtlCol="0">
            <a:spAutoFit/>
          </a:bodyPr>
          <a:lstStyle/>
          <a:p>
            <a:r>
              <a:rPr lang="en-US" sz="3200" dirty="0"/>
              <a:t>What risk factors does this patient have for opioid related harms? </a:t>
            </a:r>
          </a:p>
        </p:txBody>
      </p:sp>
      <p:sp>
        <p:nvSpPr>
          <p:cNvPr id="6" name="TextBox 5"/>
          <p:cNvSpPr txBox="1"/>
          <p:nvPr/>
        </p:nvSpPr>
        <p:spPr>
          <a:xfrm>
            <a:off x="615461" y="4106276"/>
            <a:ext cx="5231423" cy="2677656"/>
          </a:xfrm>
          <a:prstGeom prst="rect">
            <a:avLst/>
          </a:prstGeom>
          <a:noFill/>
        </p:spPr>
        <p:txBody>
          <a:bodyPr wrap="square" rtlCol="0">
            <a:spAutoFit/>
          </a:bodyPr>
          <a:lstStyle/>
          <a:p>
            <a:pPr marL="342900" indent="-342900">
              <a:buAutoNum type="alphaLcPeriod"/>
            </a:pPr>
            <a:r>
              <a:rPr lang="en-US" sz="2400" dirty="0"/>
              <a:t>Obstructive Sleep Apnea</a:t>
            </a:r>
          </a:p>
          <a:p>
            <a:pPr marL="342900" indent="-342900">
              <a:buAutoNum type="alphaLcPeriod"/>
            </a:pPr>
            <a:r>
              <a:rPr lang="en-US" sz="2400" dirty="0"/>
              <a:t>Age</a:t>
            </a:r>
          </a:p>
          <a:p>
            <a:pPr marL="342900" indent="-342900">
              <a:buAutoNum type="alphaLcPeriod"/>
            </a:pPr>
            <a:r>
              <a:rPr lang="en-US" sz="2400" dirty="0"/>
              <a:t>Anxiety and Depression</a:t>
            </a:r>
          </a:p>
          <a:p>
            <a:pPr marL="342900" indent="-342900">
              <a:buAutoNum type="alphaLcPeriod"/>
            </a:pPr>
            <a:r>
              <a:rPr lang="en-US" sz="2400" dirty="0"/>
              <a:t>Smoking History</a:t>
            </a:r>
          </a:p>
          <a:p>
            <a:pPr marL="342900" indent="-342900">
              <a:buAutoNum type="alphaLcPeriod"/>
            </a:pPr>
            <a:r>
              <a:rPr lang="en-US" sz="2400" dirty="0"/>
              <a:t>Concurrent sedating medications</a:t>
            </a:r>
          </a:p>
          <a:p>
            <a:pPr marL="342900" indent="-342900">
              <a:buAutoNum type="alphaLcPeriod"/>
            </a:pPr>
            <a:r>
              <a:rPr lang="en-US" sz="2400" dirty="0"/>
              <a:t>Obesity</a:t>
            </a:r>
          </a:p>
          <a:p>
            <a:pPr marL="342900" indent="-342900">
              <a:buAutoNum type="alphaLcPeriod"/>
            </a:pPr>
            <a:r>
              <a:rPr lang="en-US" sz="2400" dirty="0"/>
              <a:t>All of the Above</a:t>
            </a:r>
          </a:p>
        </p:txBody>
      </p:sp>
    </p:spTree>
    <p:extLst>
      <p:ext uri="{BB962C8B-B14F-4D97-AF65-F5344CB8AC3E}">
        <p14:creationId xmlns:p14="http://schemas.microsoft.com/office/powerpoint/2010/main" val="1365649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4B2246-7074-4674-9461-0805105D5FA7}"/>
              </a:ext>
            </a:extLst>
          </p:cNvPr>
          <p:cNvSpPr txBox="1"/>
          <p:nvPr/>
        </p:nvSpPr>
        <p:spPr>
          <a:xfrm>
            <a:off x="315685" y="130628"/>
            <a:ext cx="11571515" cy="3293209"/>
          </a:xfrm>
          <a:prstGeom prst="rect">
            <a:avLst/>
          </a:prstGeom>
          <a:noFill/>
        </p:spPr>
        <p:txBody>
          <a:bodyPr wrap="square" rtlCol="0">
            <a:spAutoFit/>
          </a:bodyPr>
          <a:lstStyle/>
          <a:p>
            <a:r>
              <a:rPr lang="en-US" sz="2400" dirty="0">
                <a:solidFill>
                  <a:srgbClr val="FFFFFF"/>
                </a:solidFill>
              </a:rPr>
              <a:t>Mr. </a:t>
            </a:r>
            <a:r>
              <a:rPr lang="en-US" sz="2400" dirty="0" err="1">
                <a:solidFill>
                  <a:srgbClr val="FFFFFF"/>
                </a:solidFill>
              </a:rPr>
              <a:t>Nigheve</a:t>
            </a:r>
            <a:r>
              <a:rPr lang="en-US" sz="2400" dirty="0">
                <a:solidFill>
                  <a:srgbClr val="FFFFFF"/>
                </a:solidFill>
              </a:rPr>
              <a:t> is a 66 year old insurance salesman.  </a:t>
            </a:r>
          </a:p>
          <a:p>
            <a:r>
              <a:rPr lang="en-US" sz="2400" dirty="0">
                <a:solidFill>
                  <a:srgbClr val="FFFFFF"/>
                </a:solidFill>
              </a:rPr>
              <a:t>He is s/p R TKA this morning for DJD.  </a:t>
            </a:r>
          </a:p>
          <a:p>
            <a:pPr lvl="1"/>
            <a:r>
              <a:rPr lang="en-US" sz="2400" b="1" dirty="0" err="1">
                <a:solidFill>
                  <a:srgbClr val="FFFFFF"/>
                </a:solidFill>
              </a:rPr>
              <a:t>PMHx:</a:t>
            </a:r>
            <a:r>
              <a:rPr lang="en-US" sz="2000" dirty="0" err="1">
                <a:solidFill>
                  <a:srgbClr val="FFFFFF"/>
                </a:solidFill>
              </a:rPr>
              <a:t>Anxiety</a:t>
            </a:r>
            <a:r>
              <a:rPr lang="en-US" sz="2000" dirty="0">
                <a:solidFill>
                  <a:srgbClr val="FFFFFF"/>
                </a:solidFill>
              </a:rPr>
              <a:t>, Depression, Obesity BMI 31, Obstructive Sleep Apnea, GERD, HTN, Seizure Disorder, Current smoker - 20pack </a:t>
            </a:r>
            <a:r>
              <a:rPr lang="en-US" sz="2000" dirty="0" err="1">
                <a:solidFill>
                  <a:srgbClr val="FFFFFF"/>
                </a:solidFill>
              </a:rPr>
              <a:t>yr</a:t>
            </a:r>
            <a:r>
              <a:rPr lang="en-US" sz="2000" dirty="0">
                <a:solidFill>
                  <a:srgbClr val="FFFFFF"/>
                </a:solidFill>
              </a:rPr>
              <a:t> </a:t>
            </a:r>
            <a:r>
              <a:rPr lang="en-US" sz="2000" dirty="0" err="1">
                <a:solidFill>
                  <a:srgbClr val="FFFFFF"/>
                </a:solidFill>
              </a:rPr>
              <a:t>hx</a:t>
            </a:r>
            <a:r>
              <a:rPr lang="en-US" sz="2000" dirty="0">
                <a:solidFill>
                  <a:srgbClr val="FFFFFF"/>
                </a:solidFill>
              </a:rPr>
              <a:t>,  Denies alcohol use or illicit drug use.  </a:t>
            </a:r>
          </a:p>
          <a:p>
            <a:pPr lvl="1"/>
            <a:r>
              <a:rPr lang="en-US" sz="2400" b="1" dirty="0">
                <a:solidFill>
                  <a:srgbClr val="FFFFFF"/>
                </a:solidFill>
              </a:rPr>
              <a:t>Home medications: </a:t>
            </a:r>
            <a:r>
              <a:rPr lang="en-US" sz="2000" dirty="0">
                <a:solidFill>
                  <a:srgbClr val="FFFFFF"/>
                </a:solidFill>
              </a:rPr>
              <a:t>Lisinopril, Acetaminophen PRN, Lorazepam PRN, Duloxetine, Carbamazepine.</a:t>
            </a:r>
          </a:p>
          <a:p>
            <a:pPr lvl="1"/>
            <a:r>
              <a:rPr lang="en-US" sz="2400" b="1" dirty="0">
                <a:solidFill>
                  <a:srgbClr val="FFFFFF"/>
                </a:solidFill>
              </a:rPr>
              <a:t>PMP: </a:t>
            </a:r>
            <a:r>
              <a:rPr lang="en-US" sz="2000" dirty="0">
                <a:solidFill>
                  <a:srgbClr val="FFFFFF"/>
                </a:solidFill>
              </a:rPr>
              <a:t>Lorazepam 0.5mg tabs #90/30 days, same prescriber, regular refills </a:t>
            </a:r>
          </a:p>
          <a:p>
            <a:pPr lvl="1"/>
            <a:r>
              <a:rPr lang="en-US" sz="2400" b="1" dirty="0">
                <a:solidFill>
                  <a:srgbClr val="FFFFFF"/>
                </a:solidFill>
              </a:rPr>
              <a:t>OR: </a:t>
            </a:r>
            <a:r>
              <a:rPr lang="en-US" sz="2000" dirty="0">
                <a:solidFill>
                  <a:srgbClr val="FFFFFF"/>
                </a:solidFill>
              </a:rPr>
              <a:t>EBL 50cc, 1mg IV hydromorphone (</a:t>
            </a:r>
            <a:r>
              <a:rPr lang="en-US" sz="2000" dirty="0" err="1">
                <a:solidFill>
                  <a:srgbClr val="FFFFFF"/>
                </a:solidFill>
              </a:rPr>
              <a:t>Dilaudid</a:t>
            </a:r>
            <a:r>
              <a:rPr lang="en-US" sz="2000" dirty="0">
                <a:solidFill>
                  <a:srgbClr val="FFFFFF"/>
                </a:solidFill>
              </a:rPr>
              <a:t>), 150mcg IV Fentanyl. Femoral nerve block. </a:t>
            </a:r>
          </a:p>
          <a:p>
            <a:pPr lvl="1"/>
            <a:r>
              <a:rPr lang="en-US" sz="2400" b="1" dirty="0">
                <a:solidFill>
                  <a:srgbClr val="FFFFFF"/>
                </a:solidFill>
              </a:rPr>
              <a:t>PACU: </a:t>
            </a:r>
            <a:r>
              <a:rPr lang="en-US" sz="2000" dirty="0">
                <a:solidFill>
                  <a:srgbClr val="FFFFFF"/>
                </a:solidFill>
              </a:rPr>
              <a:t>1mg hydromorphone, 50mcg Fentanyl</a:t>
            </a:r>
          </a:p>
        </p:txBody>
      </p:sp>
      <p:sp>
        <p:nvSpPr>
          <p:cNvPr id="4" name="TextBox 3">
            <a:extLst>
              <a:ext uri="{FF2B5EF4-FFF2-40B4-BE49-F238E27FC236}">
                <a16:creationId xmlns:a16="http://schemas.microsoft.com/office/drawing/2014/main" id="{4E56B095-EFE0-4C01-9956-9D51CA7034D5}"/>
              </a:ext>
            </a:extLst>
          </p:cNvPr>
          <p:cNvSpPr txBox="1"/>
          <p:nvPr/>
        </p:nvSpPr>
        <p:spPr>
          <a:xfrm>
            <a:off x="163286" y="3635827"/>
            <a:ext cx="11865428" cy="646331"/>
          </a:xfrm>
          <a:prstGeom prst="rect">
            <a:avLst/>
          </a:prstGeom>
          <a:noFill/>
        </p:spPr>
        <p:txBody>
          <a:bodyPr wrap="square" rtlCol="0">
            <a:spAutoFit/>
          </a:bodyPr>
          <a:lstStyle/>
          <a:p>
            <a:pPr marL="342900" indent="-342900">
              <a:buFontTx/>
              <a:buAutoNum type="alphaLcPeriod"/>
            </a:pPr>
            <a:endParaRPr lang="en-US" dirty="0">
              <a:solidFill>
                <a:srgbClr val="FFFFFF"/>
              </a:solidFill>
            </a:endParaRPr>
          </a:p>
          <a:p>
            <a:pPr marL="342900" indent="-342900">
              <a:buFontTx/>
              <a:buAutoNum type="alphaLcPeriod"/>
            </a:pPr>
            <a:endParaRPr lang="en-US" dirty="0">
              <a:solidFill>
                <a:srgbClr val="FFFFFF"/>
              </a:solidFill>
            </a:endParaRPr>
          </a:p>
        </p:txBody>
      </p:sp>
      <p:sp>
        <p:nvSpPr>
          <p:cNvPr id="3" name="TextBox 2"/>
          <p:cNvSpPr txBox="1"/>
          <p:nvPr/>
        </p:nvSpPr>
        <p:spPr>
          <a:xfrm>
            <a:off x="386862" y="3521501"/>
            <a:ext cx="11535594" cy="584775"/>
          </a:xfrm>
          <a:prstGeom prst="rect">
            <a:avLst/>
          </a:prstGeom>
          <a:noFill/>
        </p:spPr>
        <p:txBody>
          <a:bodyPr wrap="none" rtlCol="0">
            <a:spAutoFit/>
          </a:bodyPr>
          <a:lstStyle/>
          <a:p>
            <a:r>
              <a:rPr lang="en-US" sz="3200" dirty="0">
                <a:solidFill>
                  <a:srgbClr val="FFFFFF"/>
                </a:solidFill>
              </a:rPr>
              <a:t>What risk factors does this patient have for opioid related harms? </a:t>
            </a:r>
          </a:p>
        </p:txBody>
      </p:sp>
      <p:sp>
        <p:nvSpPr>
          <p:cNvPr id="6" name="TextBox 5"/>
          <p:cNvSpPr txBox="1"/>
          <p:nvPr/>
        </p:nvSpPr>
        <p:spPr>
          <a:xfrm>
            <a:off x="615461" y="4106276"/>
            <a:ext cx="5231423" cy="2677656"/>
          </a:xfrm>
          <a:prstGeom prst="rect">
            <a:avLst/>
          </a:prstGeom>
          <a:noFill/>
        </p:spPr>
        <p:txBody>
          <a:bodyPr wrap="square" rtlCol="0">
            <a:spAutoFit/>
          </a:bodyPr>
          <a:lstStyle/>
          <a:p>
            <a:pPr marL="342900" indent="-342900">
              <a:buFontTx/>
              <a:buAutoNum type="alphaLcPeriod"/>
            </a:pPr>
            <a:r>
              <a:rPr lang="en-US" sz="2400" dirty="0">
                <a:solidFill>
                  <a:srgbClr val="FFFF00"/>
                </a:solidFill>
              </a:rPr>
              <a:t>Obstructive Sleep Apnea</a:t>
            </a:r>
          </a:p>
          <a:p>
            <a:pPr marL="342900" indent="-342900">
              <a:buFontTx/>
              <a:buAutoNum type="alphaLcPeriod"/>
            </a:pPr>
            <a:r>
              <a:rPr lang="en-US" sz="2400" dirty="0">
                <a:solidFill>
                  <a:srgbClr val="FFFF00"/>
                </a:solidFill>
              </a:rPr>
              <a:t>Age</a:t>
            </a:r>
          </a:p>
          <a:p>
            <a:pPr marL="342900" indent="-342900">
              <a:buFontTx/>
              <a:buAutoNum type="alphaLcPeriod"/>
            </a:pPr>
            <a:r>
              <a:rPr lang="en-US" sz="2400" dirty="0">
                <a:solidFill>
                  <a:srgbClr val="FFFF00"/>
                </a:solidFill>
              </a:rPr>
              <a:t>Anxiety and Depression</a:t>
            </a:r>
          </a:p>
          <a:p>
            <a:pPr marL="342900" indent="-342900">
              <a:buFontTx/>
              <a:buAutoNum type="alphaLcPeriod"/>
            </a:pPr>
            <a:r>
              <a:rPr lang="en-US" sz="2400" dirty="0">
                <a:solidFill>
                  <a:srgbClr val="FFFF00"/>
                </a:solidFill>
              </a:rPr>
              <a:t>Smoking History</a:t>
            </a:r>
          </a:p>
          <a:p>
            <a:pPr marL="342900" indent="-342900">
              <a:buFontTx/>
              <a:buAutoNum type="alphaLcPeriod"/>
            </a:pPr>
            <a:r>
              <a:rPr lang="en-US" sz="2400" dirty="0">
                <a:solidFill>
                  <a:srgbClr val="FFFF00"/>
                </a:solidFill>
              </a:rPr>
              <a:t>Concurrent sedating medications</a:t>
            </a:r>
          </a:p>
          <a:p>
            <a:pPr marL="342900" indent="-342900">
              <a:buFontTx/>
              <a:buAutoNum type="alphaLcPeriod"/>
            </a:pPr>
            <a:r>
              <a:rPr lang="en-US" sz="2400" dirty="0">
                <a:solidFill>
                  <a:srgbClr val="FFFF00"/>
                </a:solidFill>
              </a:rPr>
              <a:t>Obesity</a:t>
            </a:r>
          </a:p>
          <a:p>
            <a:pPr marL="342900" indent="-342900">
              <a:buFontTx/>
              <a:buAutoNum type="alphaLcPeriod"/>
            </a:pPr>
            <a:r>
              <a:rPr lang="en-US" sz="2400" dirty="0">
                <a:solidFill>
                  <a:srgbClr val="FFFF00"/>
                </a:solidFill>
              </a:rPr>
              <a:t>All of the Above</a:t>
            </a:r>
          </a:p>
        </p:txBody>
      </p:sp>
      <p:sp>
        <p:nvSpPr>
          <p:cNvPr id="7" name="5-Point Star 6"/>
          <p:cNvSpPr/>
          <p:nvPr/>
        </p:nvSpPr>
        <p:spPr>
          <a:xfrm>
            <a:off x="5606041" y="4349809"/>
            <a:ext cx="1794617" cy="117932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007410" y="4072093"/>
            <a:ext cx="4021304" cy="646331"/>
          </a:xfrm>
          <a:prstGeom prst="rect">
            <a:avLst/>
          </a:prstGeom>
          <a:noFill/>
        </p:spPr>
        <p:txBody>
          <a:bodyPr wrap="square" rtlCol="0">
            <a:spAutoFit/>
          </a:bodyPr>
          <a:lstStyle/>
          <a:p>
            <a:endParaRPr lang="en-US" dirty="0"/>
          </a:p>
          <a:p>
            <a:pPr marL="285750" indent="-285750">
              <a:buClr>
                <a:schemeClr val="tx1"/>
              </a:buClr>
              <a:buFont typeface="Wingdings" panose="05000000000000000000" pitchFamily="2" charset="2"/>
              <a:buChar char="Ø"/>
            </a:pPr>
            <a:endParaRPr lang="en-US" dirty="0"/>
          </a:p>
        </p:txBody>
      </p:sp>
    </p:spTree>
    <p:extLst>
      <p:ext uri="{BB962C8B-B14F-4D97-AF65-F5344CB8AC3E}">
        <p14:creationId xmlns:p14="http://schemas.microsoft.com/office/powerpoint/2010/main" val="1705131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9202" y="2787805"/>
            <a:ext cx="11016554" cy="4216539"/>
          </a:xfrm>
          <a:prstGeom prst="rect">
            <a:avLst/>
          </a:prstGeom>
          <a:noFill/>
        </p:spPr>
        <p:txBody>
          <a:bodyPr wrap="square" rtlCol="0">
            <a:spAutoFit/>
          </a:bodyPr>
          <a:lstStyle/>
          <a:p>
            <a:r>
              <a:rPr lang="en-US" sz="3200" dirty="0"/>
              <a:t>Opioids effect respiration by:</a:t>
            </a:r>
          </a:p>
          <a:p>
            <a:pPr marL="285750" indent="-285750">
              <a:buClr>
                <a:schemeClr val="tx1"/>
              </a:buClr>
              <a:buFont typeface="Wingdings" panose="05000000000000000000" pitchFamily="2" charset="2"/>
              <a:buChar char="Ø"/>
            </a:pPr>
            <a:endParaRPr lang="en-US" sz="2400" dirty="0"/>
          </a:p>
          <a:p>
            <a:pPr marL="285750" indent="-285750">
              <a:buClr>
                <a:schemeClr val="tx1"/>
              </a:buClr>
              <a:buFont typeface="Wingdings" panose="05000000000000000000" pitchFamily="2" charset="2"/>
              <a:buChar char="Ø"/>
            </a:pPr>
            <a:r>
              <a:rPr lang="en-US" sz="2400" dirty="0"/>
              <a:t>Diminish hypercapnia and hypoxic responses</a:t>
            </a:r>
          </a:p>
          <a:p>
            <a:pPr marL="285750" indent="-285750">
              <a:buClr>
                <a:schemeClr val="tx1"/>
              </a:buClr>
              <a:buFont typeface="Wingdings" panose="05000000000000000000" pitchFamily="2" charset="2"/>
              <a:buChar char="Ø"/>
            </a:pPr>
            <a:endParaRPr lang="en-US" sz="2400" dirty="0"/>
          </a:p>
          <a:p>
            <a:pPr marL="285750" indent="-285750">
              <a:buClr>
                <a:schemeClr val="tx1"/>
              </a:buClr>
              <a:buFont typeface="Wingdings" panose="05000000000000000000" pitchFamily="2" charset="2"/>
              <a:buChar char="Ø"/>
            </a:pPr>
            <a:r>
              <a:rPr lang="en-US" sz="2400" dirty="0"/>
              <a:t>Decrease phalangeal dilator and reflexes to collapsing airway</a:t>
            </a:r>
          </a:p>
          <a:p>
            <a:pPr marL="285750" indent="-285750">
              <a:buClr>
                <a:schemeClr val="tx1"/>
              </a:buClr>
              <a:buFont typeface="Wingdings" panose="05000000000000000000" pitchFamily="2" charset="2"/>
              <a:buChar char="Ø"/>
            </a:pPr>
            <a:endParaRPr lang="en-US" sz="2400" dirty="0"/>
          </a:p>
          <a:p>
            <a:pPr marL="285750" indent="-285750">
              <a:buClr>
                <a:schemeClr val="tx1"/>
              </a:buClr>
              <a:buFont typeface="Wingdings" panose="05000000000000000000" pitchFamily="2" charset="2"/>
              <a:buChar char="Ø"/>
            </a:pPr>
            <a:r>
              <a:rPr lang="en-US" sz="2400" dirty="0"/>
              <a:t>Diminish arousal/awakening response</a:t>
            </a:r>
          </a:p>
          <a:p>
            <a:pPr marL="285750" indent="-285750">
              <a:buClr>
                <a:schemeClr val="tx1"/>
              </a:buClr>
              <a:buFont typeface="Wingdings" panose="05000000000000000000" pitchFamily="2" charset="2"/>
              <a:buChar char="Ø"/>
            </a:pPr>
            <a:endParaRPr lang="en-US" sz="2400" dirty="0"/>
          </a:p>
          <a:p>
            <a:pPr>
              <a:buClr>
                <a:schemeClr val="tx1"/>
              </a:buClr>
            </a:pPr>
            <a:endParaRPr lang="en-US" sz="2400" dirty="0"/>
          </a:p>
          <a:p>
            <a:pPr>
              <a:buClr>
                <a:schemeClr val="tx1"/>
              </a:buClr>
            </a:pPr>
            <a:r>
              <a:rPr lang="en-US" sz="1000" dirty="0"/>
              <a:t>Nobuo Sasaki, N., Meyer, M.J., </a:t>
            </a:r>
            <a:r>
              <a:rPr lang="en-US" sz="1000" dirty="0" err="1"/>
              <a:t>Eikermann</a:t>
            </a:r>
            <a:r>
              <a:rPr lang="en-US" sz="1000" dirty="0"/>
              <a:t>, M. (2013) Postoperative Respiratory Muscle Dysfunction: Pathophysiology and Preventive Strategies. Anesthesiology. 118:961-78.</a:t>
            </a:r>
          </a:p>
          <a:p>
            <a:pPr marL="285750" indent="-285750">
              <a:buClr>
                <a:schemeClr val="tx1"/>
              </a:buClr>
              <a:buFont typeface="Wingdings" panose="05000000000000000000" pitchFamily="2" charset="2"/>
              <a:buChar char="Ø"/>
            </a:pPr>
            <a:endParaRPr lang="en-US" sz="2400" dirty="0"/>
          </a:p>
        </p:txBody>
      </p:sp>
      <p:sp>
        <p:nvSpPr>
          <p:cNvPr id="3" name="Rectangle 2"/>
          <p:cNvSpPr/>
          <p:nvPr/>
        </p:nvSpPr>
        <p:spPr>
          <a:xfrm>
            <a:off x="469202" y="395678"/>
            <a:ext cx="11460727" cy="1754326"/>
          </a:xfrm>
          <a:prstGeom prst="rect">
            <a:avLst/>
          </a:prstGeom>
        </p:spPr>
        <p:txBody>
          <a:bodyPr wrap="square">
            <a:spAutoFit/>
          </a:bodyPr>
          <a:lstStyle/>
          <a:p>
            <a:pPr lvl="0"/>
            <a:r>
              <a:rPr lang="en-US" sz="3600" dirty="0">
                <a:solidFill>
                  <a:srgbClr val="FFFFFF"/>
                </a:solidFill>
              </a:rPr>
              <a:t>Sleep Disordered Breathing</a:t>
            </a:r>
          </a:p>
          <a:p>
            <a:pPr lvl="0"/>
            <a:r>
              <a:rPr lang="en-US" sz="2400" dirty="0">
                <a:solidFill>
                  <a:srgbClr val="FFFFFF"/>
                </a:solidFill>
              </a:rPr>
              <a:t>Obstructive Sleep Apnea</a:t>
            </a:r>
          </a:p>
          <a:p>
            <a:pPr lvl="0"/>
            <a:r>
              <a:rPr lang="en-US" sz="2400" dirty="0">
                <a:solidFill>
                  <a:srgbClr val="FFFFFF"/>
                </a:solidFill>
              </a:rPr>
              <a:t>Central Sleep Apnea</a:t>
            </a:r>
          </a:p>
          <a:p>
            <a:pPr lvl="0"/>
            <a:r>
              <a:rPr lang="en-US" sz="2400" dirty="0">
                <a:solidFill>
                  <a:srgbClr val="FFFFFF"/>
                </a:solidFill>
              </a:rPr>
              <a:t>Obesity Hypoventilation Syndrome</a:t>
            </a:r>
          </a:p>
        </p:txBody>
      </p:sp>
    </p:spTree>
    <p:extLst>
      <p:ext uri="{BB962C8B-B14F-4D97-AF65-F5344CB8AC3E}">
        <p14:creationId xmlns:p14="http://schemas.microsoft.com/office/powerpoint/2010/main" val="1302055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648" y="444381"/>
            <a:ext cx="5631679" cy="861774"/>
          </a:xfrm>
          <a:prstGeom prst="rect">
            <a:avLst/>
          </a:prstGeom>
          <a:noFill/>
        </p:spPr>
        <p:txBody>
          <a:bodyPr wrap="square" rtlCol="0">
            <a:spAutoFit/>
          </a:bodyPr>
          <a:lstStyle/>
          <a:p>
            <a:r>
              <a:rPr lang="en-US" sz="3200" dirty="0"/>
              <a:t>STOP BANG Questionnaire</a:t>
            </a:r>
          </a:p>
          <a:p>
            <a:r>
              <a:rPr lang="en-US" dirty="0"/>
              <a:t>Screen for OSA</a:t>
            </a:r>
          </a:p>
        </p:txBody>
      </p:sp>
      <p:sp>
        <p:nvSpPr>
          <p:cNvPr id="3" name="TextBox 2"/>
          <p:cNvSpPr txBox="1"/>
          <p:nvPr/>
        </p:nvSpPr>
        <p:spPr>
          <a:xfrm>
            <a:off x="401653" y="1427147"/>
            <a:ext cx="3980064" cy="3970318"/>
          </a:xfrm>
          <a:prstGeom prst="rect">
            <a:avLst/>
          </a:prstGeom>
          <a:noFill/>
        </p:spPr>
        <p:txBody>
          <a:bodyPr wrap="none" rtlCol="0">
            <a:spAutoFit/>
          </a:bodyPr>
          <a:lstStyle/>
          <a:p>
            <a:pPr marL="285750" indent="-285750">
              <a:buClr>
                <a:schemeClr val="tx1"/>
              </a:buClr>
              <a:buFont typeface="Wingdings" panose="05000000000000000000" pitchFamily="2" charset="2"/>
              <a:buChar char="Ø"/>
            </a:pPr>
            <a:r>
              <a:rPr lang="en-US" sz="2400" b="1" dirty="0"/>
              <a:t>S</a:t>
            </a:r>
            <a:r>
              <a:rPr lang="en-US" dirty="0"/>
              <a:t> Snoring</a:t>
            </a:r>
          </a:p>
          <a:p>
            <a:pPr marL="285750" indent="-285750">
              <a:buClr>
                <a:schemeClr val="tx1"/>
              </a:buClr>
              <a:buFont typeface="Wingdings" panose="05000000000000000000" pitchFamily="2" charset="2"/>
              <a:buChar char="Ø"/>
            </a:pPr>
            <a:r>
              <a:rPr lang="en-US" sz="2400" b="1" dirty="0"/>
              <a:t>T</a:t>
            </a:r>
            <a:r>
              <a:rPr lang="en-US" dirty="0"/>
              <a:t> Tiredness / sleepiness / fatigue</a:t>
            </a:r>
          </a:p>
          <a:p>
            <a:pPr marL="285750" indent="-285750">
              <a:buClr>
                <a:schemeClr val="tx1"/>
              </a:buClr>
              <a:buFont typeface="Wingdings" panose="05000000000000000000" pitchFamily="2" charset="2"/>
              <a:buChar char="Ø"/>
            </a:pPr>
            <a:r>
              <a:rPr lang="en-US" sz="2400" b="1" dirty="0"/>
              <a:t>O</a:t>
            </a:r>
            <a:r>
              <a:rPr lang="en-US" dirty="0"/>
              <a:t> Observed apnea</a:t>
            </a:r>
          </a:p>
          <a:p>
            <a:pPr marL="285750" indent="-285750">
              <a:buClr>
                <a:schemeClr val="tx1"/>
              </a:buClr>
              <a:buFont typeface="Wingdings" panose="05000000000000000000" pitchFamily="2" charset="2"/>
              <a:buChar char="Ø"/>
            </a:pPr>
            <a:r>
              <a:rPr lang="en-US" sz="2400" b="1" dirty="0"/>
              <a:t>P</a:t>
            </a:r>
            <a:r>
              <a:rPr lang="en-US" dirty="0"/>
              <a:t> BP (&gt;140/90) Rx or no Rx</a:t>
            </a:r>
          </a:p>
          <a:p>
            <a:pPr marL="285750" indent="-285750">
              <a:buClr>
                <a:schemeClr val="tx1"/>
              </a:buClr>
              <a:buFont typeface="Wingdings" panose="05000000000000000000" pitchFamily="2" charset="2"/>
              <a:buChar char="Ø"/>
            </a:pPr>
            <a:r>
              <a:rPr lang="en-US" sz="2400" b="1" dirty="0"/>
              <a:t>B</a:t>
            </a:r>
            <a:r>
              <a:rPr lang="en-US" dirty="0"/>
              <a:t> BMI &gt;35</a:t>
            </a:r>
          </a:p>
          <a:p>
            <a:pPr marL="285750" indent="-285750">
              <a:buClr>
                <a:schemeClr val="tx1"/>
              </a:buClr>
              <a:buFont typeface="Wingdings" panose="05000000000000000000" pitchFamily="2" charset="2"/>
              <a:buChar char="Ø"/>
            </a:pPr>
            <a:r>
              <a:rPr lang="en-US" sz="2400" dirty="0"/>
              <a:t>A</a:t>
            </a:r>
            <a:r>
              <a:rPr lang="en-US" dirty="0"/>
              <a:t> Age &gt;50</a:t>
            </a:r>
          </a:p>
          <a:p>
            <a:pPr marL="285750" indent="-285750">
              <a:buClr>
                <a:schemeClr val="tx1"/>
              </a:buClr>
              <a:buFont typeface="Wingdings" panose="05000000000000000000" pitchFamily="2" charset="2"/>
              <a:buChar char="Ø"/>
            </a:pPr>
            <a:r>
              <a:rPr lang="en-US" sz="2400" b="1" dirty="0"/>
              <a:t>N</a:t>
            </a:r>
            <a:r>
              <a:rPr lang="en-US" dirty="0"/>
              <a:t> Neck circumference &gt;40 cm</a:t>
            </a:r>
          </a:p>
          <a:p>
            <a:pPr marL="285750" indent="-285750">
              <a:buClr>
                <a:schemeClr val="tx1"/>
              </a:buClr>
              <a:buFont typeface="Wingdings" panose="05000000000000000000" pitchFamily="2" charset="2"/>
              <a:buChar char="Ø"/>
            </a:pPr>
            <a:r>
              <a:rPr lang="en-US" sz="2400" b="1" dirty="0"/>
              <a:t>G</a:t>
            </a:r>
            <a:r>
              <a:rPr lang="en-US" dirty="0"/>
              <a:t> Gender male</a:t>
            </a:r>
          </a:p>
          <a:p>
            <a:endParaRPr lang="en-US" dirty="0"/>
          </a:p>
          <a:p>
            <a:r>
              <a:rPr lang="en-US" sz="2400" dirty="0"/>
              <a:t>SCORING: </a:t>
            </a:r>
            <a:r>
              <a:rPr lang="en-US" dirty="0"/>
              <a:t>3 / 8 positive for OSA</a:t>
            </a:r>
          </a:p>
          <a:p>
            <a:r>
              <a:rPr lang="da-DK" sz="1000" dirty="0"/>
              <a:t>Chung et al. Anesthesiology 2008; 108:1-10</a:t>
            </a:r>
            <a:endParaRPr lang="en-US" sz="1000" dirty="0"/>
          </a:p>
        </p:txBody>
      </p:sp>
      <p:sp>
        <p:nvSpPr>
          <p:cNvPr id="4" name="TextBox 3"/>
          <p:cNvSpPr txBox="1"/>
          <p:nvPr/>
        </p:nvSpPr>
        <p:spPr>
          <a:xfrm>
            <a:off x="6272613" y="444381"/>
            <a:ext cx="5725682" cy="4093428"/>
          </a:xfrm>
          <a:prstGeom prst="rect">
            <a:avLst/>
          </a:prstGeom>
          <a:noFill/>
        </p:spPr>
        <p:txBody>
          <a:bodyPr wrap="square" rtlCol="0">
            <a:spAutoFit/>
          </a:bodyPr>
          <a:lstStyle/>
          <a:p>
            <a:r>
              <a:rPr lang="en-US" sz="3200" dirty="0"/>
              <a:t>Overnight oximetry</a:t>
            </a:r>
          </a:p>
          <a:p>
            <a:pPr marL="342900" indent="-342900">
              <a:buClr>
                <a:schemeClr val="tx1"/>
              </a:buClr>
              <a:buFont typeface="Wingdings" panose="05000000000000000000" pitchFamily="2" charset="2"/>
              <a:buChar char="Ø"/>
            </a:pPr>
            <a:r>
              <a:rPr lang="en-US" sz="2400" dirty="0"/>
              <a:t>Not diagnostic but is ok for screening</a:t>
            </a:r>
          </a:p>
          <a:p>
            <a:pPr marL="342900" indent="-342900">
              <a:buClr>
                <a:schemeClr val="tx1"/>
              </a:buClr>
              <a:buFont typeface="Wingdings" panose="05000000000000000000" pitchFamily="2" charset="2"/>
              <a:buChar char="Ø"/>
            </a:pPr>
            <a:r>
              <a:rPr lang="en-US" sz="2400" dirty="0"/>
              <a:t>Average oxygen level over the night &lt;93%</a:t>
            </a:r>
          </a:p>
          <a:p>
            <a:pPr marL="342900" indent="-342900">
              <a:buClr>
                <a:schemeClr val="tx1"/>
              </a:buClr>
              <a:buFont typeface="Wingdings" panose="05000000000000000000" pitchFamily="2" charset="2"/>
              <a:buChar char="Ø"/>
            </a:pPr>
            <a:r>
              <a:rPr lang="en-US" sz="2400" dirty="0"/>
              <a:t>Oxygen desaturation events &gt; 29/hr.</a:t>
            </a:r>
          </a:p>
          <a:p>
            <a:pPr marL="342900" indent="-342900">
              <a:buClr>
                <a:schemeClr val="tx1"/>
              </a:buClr>
              <a:buFont typeface="Wingdings" panose="05000000000000000000" pitchFamily="2" charset="2"/>
              <a:buChar char="Ø"/>
            </a:pPr>
            <a:r>
              <a:rPr lang="en-US" sz="2400" dirty="0"/>
              <a:t>More than 7% of the night at less than 90% saturated</a:t>
            </a:r>
          </a:p>
          <a:p>
            <a:endParaRPr lang="en-US" dirty="0"/>
          </a:p>
          <a:p>
            <a:r>
              <a:rPr lang="en-US" dirty="0"/>
              <a:t>• If patient meets any of these criteria, they are 2.2 times more likely to experience a post-op complication.</a:t>
            </a:r>
          </a:p>
          <a:p>
            <a:endParaRPr lang="en-US" sz="1000" dirty="0"/>
          </a:p>
          <a:p>
            <a:r>
              <a:rPr lang="en-US" sz="1000" dirty="0"/>
              <a:t>Chung F, Liao P, </a:t>
            </a:r>
            <a:r>
              <a:rPr lang="en-US" sz="1000" dirty="0" err="1"/>
              <a:t>Elsaid</a:t>
            </a:r>
            <a:r>
              <a:rPr lang="en-US" sz="1000" dirty="0"/>
              <a:t> H, Islam S, Shapiro CM, Sun Y. Oxygen desaturation index from nocturnal oximetry: a sensitive and specific tool</a:t>
            </a:r>
          </a:p>
        </p:txBody>
      </p:sp>
    </p:spTree>
    <p:extLst>
      <p:ext uri="{BB962C8B-B14F-4D97-AF65-F5344CB8AC3E}">
        <p14:creationId xmlns:p14="http://schemas.microsoft.com/office/powerpoint/2010/main" val="388098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DEE6-1FD3-4895-8AE6-1365CEECA680}"/>
              </a:ext>
            </a:extLst>
          </p:cNvPr>
          <p:cNvSpPr>
            <a:spLocks noGrp="1"/>
          </p:cNvSpPr>
          <p:nvPr>
            <p:ph type="title"/>
          </p:nvPr>
        </p:nvSpPr>
        <p:spPr>
          <a:xfrm>
            <a:off x="913795" y="579120"/>
            <a:ext cx="10353762" cy="1257300"/>
          </a:xfrm>
        </p:spPr>
        <p:txBody>
          <a:bodyPr/>
          <a:lstStyle/>
          <a:p>
            <a:r>
              <a:rPr lang="en-US" dirty="0"/>
              <a:t>Objectives</a:t>
            </a:r>
          </a:p>
        </p:txBody>
      </p:sp>
      <p:sp>
        <p:nvSpPr>
          <p:cNvPr id="3" name="Content Placeholder 2">
            <a:extLst>
              <a:ext uri="{FF2B5EF4-FFF2-40B4-BE49-F238E27FC236}">
                <a16:creationId xmlns:a16="http://schemas.microsoft.com/office/drawing/2014/main" id="{D5C5A3A1-105D-4BC6-A611-BED8A1D2CD3F}"/>
              </a:ext>
            </a:extLst>
          </p:cNvPr>
          <p:cNvSpPr>
            <a:spLocks noGrp="1"/>
          </p:cNvSpPr>
          <p:nvPr>
            <p:ph idx="1"/>
          </p:nvPr>
        </p:nvSpPr>
        <p:spPr>
          <a:xfrm>
            <a:off x="913795" y="2076451"/>
            <a:ext cx="10353762" cy="3246664"/>
          </a:xfrm>
        </p:spPr>
        <p:txBody>
          <a:bodyPr>
            <a:normAutofit/>
          </a:bodyPr>
          <a:lstStyle/>
          <a:p>
            <a:r>
              <a:rPr lang="en-US" sz="2400" dirty="0"/>
              <a:t>Describe the principles of opioid therapy in acute pain management</a:t>
            </a:r>
          </a:p>
          <a:p>
            <a:r>
              <a:rPr lang="en-US" sz="2400" dirty="0"/>
              <a:t>Identify strategies for identifying and managing common side effects of opioid therapy</a:t>
            </a:r>
          </a:p>
          <a:p>
            <a:r>
              <a:rPr lang="en-US" sz="2400" dirty="0"/>
              <a:t>Identify best practice for opioid prescribing with comorbid conditions of chronic opioid therapy (COT) and substance abuse disorder (SUD).</a:t>
            </a:r>
          </a:p>
          <a:p>
            <a:r>
              <a:rPr lang="en-US" sz="2400" dirty="0"/>
              <a:t>Identify strategies for safe opioid prescribing</a:t>
            </a:r>
          </a:p>
        </p:txBody>
      </p:sp>
    </p:spTree>
    <p:extLst>
      <p:ext uri="{BB962C8B-B14F-4D97-AF65-F5344CB8AC3E}">
        <p14:creationId xmlns:p14="http://schemas.microsoft.com/office/powerpoint/2010/main" val="2803439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8373" y="229120"/>
            <a:ext cx="9862835" cy="7048083"/>
          </a:xfrm>
          <a:prstGeom prst="rect">
            <a:avLst/>
          </a:prstGeom>
          <a:noFill/>
        </p:spPr>
        <p:txBody>
          <a:bodyPr wrap="square" rtlCol="0">
            <a:spAutoFit/>
          </a:bodyPr>
          <a:lstStyle/>
          <a:p>
            <a:r>
              <a:rPr lang="en-US" sz="3200" dirty="0"/>
              <a:t>Risk Factors for Opioid Related Harms</a:t>
            </a:r>
          </a:p>
          <a:p>
            <a:pPr marL="342900" indent="-342900">
              <a:buClr>
                <a:schemeClr val="tx1"/>
              </a:buClr>
              <a:buFont typeface="Wingdings" panose="05000000000000000000" pitchFamily="2" charset="2"/>
              <a:buChar char="Ø"/>
            </a:pPr>
            <a:r>
              <a:rPr lang="en-US" sz="2400" dirty="0"/>
              <a:t>Sleep disordered breathing</a:t>
            </a:r>
          </a:p>
          <a:p>
            <a:pPr marL="342900" indent="-342900">
              <a:buClr>
                <a:schemeClr val="tx1"/>
              </a:buClr>
              <a:buFont typeface="Wingdings" panose="05000000000000000000" pitchFamily="2" charset="2"/>
              <a:buChar char="Ø"/>
            </a:pPr>
            <a:r>
              <a:rPr lang="en-US" sz="2400" dirty="0"/>
              <a:t>Pregnancy</a:t>
            </a:r>
          </a:p>
          <a:p>
            <a:pPr marL="342900" indent="-342900">
              <a:buClr>
                <a:schemeClr val="tx1"/>
              </a:buClr>
              <a:buFont typeface="Wingdings" panose="05000000000000000000" pitchFamily="2" charset="2"/>
              <a:buChar char="Ø"/>
            </a:pPr>
            <a:r>
              <a:rPr lang="en-US" sz="2400" dirty="0"/>
              <a:t>Renal or hepatic insufficiency</a:t>
            </a:r>
          </a:p>
          <a:p>
            <a:pPr marL="342900" indent="-342900">
              <a:buClr>
                <a:schemeClr val="tx1"/>
              </a:buClr>
              <a:buFont typeface="Wingdings" panose="05000000000000000000" pitchFamily="2" charset="2"/>
              <a:buChar char="Ø"/>
            </a:pPr>
            <a:r>
              <a:rPr lang="en-US" sz="2400" dirty="0"/>
              <a:t>Age =/&gt;65yrs</a:t>
            </a:r>
          </a:p>
          <a:p>
            <a:pPr marL="342900" indent="-342900">
              <a:buClr>
                <a:schemeClr val="tx1"/>
              </a:buClr>
              <a:buFont typeface="Wingdings" panose="05000000000000000000" pitchFamily="2" charset="2"/>
              <a:buChar char="Ø"/>
            </a:pPr>
            <a:r>
              <a:rPr lang="en-US" sz="2400" dirty="0"/>
              <a:t>Anxiety, depression or PTSD</a:t>
            </a:r>
          </a:p>
          <a:p>
            <a:pPr marL="342900" indent="-342900">
              <a:buClr>
                <a:schemeClr val="tx1"/>
              </a:buClr>
              <a:buFont typeface="Wingdings" panose="05000000000000000000" pitchFamily="2" charset="2"/>
              <a:buChar char="Ø"/>
            </a:pPr>
            <a:r>
              <a:rPr lang="en-US" sz="2400" dirty="0"/>
              <a:t>Concurrent substance use disorder</a:t>
            </a:r>
          </a:p>
          <a:p>
            <a:pPr marL="342900" indent="-342900">
              <a:buClr>
                <a:schemeClr val="tx1"/>
              </a:buClr>
              <a:buFont typeface="Wingdings" panose="05000000000000000000" pitchFamily="2" charset="2"/>
              <a:buChar char="Ø"/>
            </a:pPr>
            <a:r>
              <a:rPr lang="en-US" sz="2400" dirty="0"/>
              <a:t>Prior nonfatal overdose</a:t>
            </a:r>
          </a:p>
          <a:p>
            <a:pPr marL="342900" indent="-342900">
              <a:buClr>
                <a:schemeClr val="tx1"/>
              </a:buClr>
              <a:buFont typeface="Wingdings" panose="05000000000000000000" pitchFamily="2" charset="2"/>
              <a:buChar char="Ø"/>
            </a:pPr>
            <a:r>
              <a:rPr lang="en-US" sz="2400" dirty="0"/>
              <a:t>Rotating to new opioid</a:t>
            </a:r>
          </a:p>
          <a:p>
            <a:pPr marL="342900" indent="-342900">
              <a:buClr>
                <a:schemeClr val="tx1"/>
              </a:buClr>
              <a:buFont typeface="Wingdings" panose="05000000000000000000" pitchFamily="2" charset="2"/>
              <a:buChar char="Ø"/>
            </a:pPr>
            <a:r>
              <a:rPr lang="en-US" sz="2400" dirty="0"/>
              <a:t>Lung disease</a:t>
            </a:r>
          </a:p>
          <a:p>
            <a:pPr marL="342900" indent="-342900">
              <a:buClr>
                <a:schemeClr val="tx1"/>
              </a:buClr>
              <a:buFont typeface="Wingdings" panose="05000000000000000000" pitchFamily="2" charset="2"/>
              <a:buChar char="Ø"/>
            </a:pPr>
            <a:r>
              <a:rPr lang="en-US" sz="2400" dirty="0"/>
              <a:t>Smoking</a:t>
            </a:r>
          </a:p>
          <a:p>
            <a:pPr marL="342900" indent="-342900">
              <a:buClr>
                <a:schemeClr val="tx1"/>
              </a:buClr>
              <a:buFont typeface="Wingdings" panose="05000000000000000000" pitchFamily="2" charset="2"/>
              <a:buChar char="Ø"/>
            </a:pPr>
            <a:r>
              <a:rPr lang="en-US" sz="2400" dirty="0"/>
              <a:t>&gt; 40mg OME / day</a:t>
            </a:r>
          </a:p>
          <a:p>
            <a:pPr marL="342900" indent="-342900">
              <a:buClr>
                <a:schemeClr val="tx1"/>
              </a:buClr>
              <a:buFont typeface="Wingdings" panose="05000000000000000000" pitchFamily="2" charset="2"/>
              <a:buChar char="Ø"/>
            </a:pPr>
            <a:r>
              <a:rPr lang="en-US" sz="2400" dirty="0"/>
              <a:t>Obesity</a:t>
            </a:r>
          </a:p>
          <a:p>
            <a:pPr marL="342900" indent="-342900">
              <a:buClr>
                <a:schemeClr val="tx1"/>
              </a:buClr>
              <a:buFont typeface="Wingdings" panose="05000000000000000000" pitchFamily="2" charset="2"/>
              <a:buChar char="Ø"/>
            </a:pPr>
            <a:r>
              <a:rPr lang="en-US" sz="4400" dirty="0"/>
              <a:t>Concurrent use of benzodiazepines or other sedating medications.</a:t>
            </a:r>
          </a:p>
          <a:p>
            <a:pPr>
              <a:buClr>
                <a:schemeClr val="tx1"/>
              </a:buClr>
            </a:pPr>
            <a:r>
              <a:rPr lang="en-US" sz="1000" dirty="0"/>
              <a:t>Centers for Disease Control and Prevention. </a:t>
            </a:r>
            <a:r>
              <a:rPr lang="en-US" sz="1000" dirty="0">
                <a:hlinkClick r:id="rId3"/>
              </a:rPr>
              <a:t>2018 Annual Surveillance Report of Drug-Related Risks and Outcomes — United States. Surveillance Special Report 2pdf icon</a:t>
            </a:r>
            <a:r>
              <a:rPr lang="en-US" sz="1000" dirty="0"/>
              <a:t>. Centers for Disease Control and Prevention, U.S. Department of Health and Human Services. Published August 31, 2018.</a:t>
            </a:r>
          </a:p>
          <a:p>
            <a:pPr marL="342900" indent="-342900">
              <a:buClr>
                <a:schemeClr val="tx1"/>
              </a:buClr>
              <a:buFont typeface="Wingdings" panose="05000000000000000000" pitchFamily="2" charset="2"/>
              <a:buChar char="Ø"/>
            </a:pPr>
            <a:endParaRPr lang="en-US" sz="2400" dirty="0"/>
          </a:p>
        </p:txBody>
      </p:sp>
    </p:spTree>
    <p:extLst>
      <p:ext uri="{BB962C8B-B14F-4D97-AF65-F5344CB8AC3E}">
        <p14:creationId xmlns:p14="http://schemas.microsoft.com/office/powerpoint/2010/main" val="197288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925" y="324740"/>
            <a:ext cx="10195135" cy="6986528"/>
          </a:xfrm>
          <a:prstGeom prst="rect">
            <a:avLst/>
          </a:prstGeom>
          <a:noFill/>
        </p:spPr>
        <p:txBody>
          <a:bodyPr wrap="square" rtlCol="0">
            <a:spAutoFit/>
          </a:bodyPr>
          <a:lstStyle/>
          <a:p>
            <a:r>
              <a:rPr lang="en-US" sz="4000" dirty="0"/>
              <a:t>Risk Management</a:t>
            </a:r>
          </a:p>
          <a:p>
            <a:endParaRPr lang="en-US" sz="3200" dirty="0"/>
          </a:p>
          <a:p>
            <a:pPr marL="342900" indent="-342900">
              <a:buClr>
                <a:schemeClr val="tx1"/>
              </a:buClr>
              <a:buFont typeface="Wingdings" panose="05000000000000000000" pitchFamily="2" charset="2"/>
              <a:buChar char="Ø"/>
            </a:pPr>
            <a:r>
              <a:rPr lang="en-US" sz="2800" dirty="0"/>
              <a:t>Screen for and acknowledge risk, discuss with patient</a:t>
            </a:r>
          </a:p>
          <a:p>
            <a:pPr marL="342900" indent="-342900">
              <a:buClr>
                <a:schemeClr val="tx1"/>
              </a:buClr>
              <a:buFont typeface="Wingdings" panose="05000000000000000000" pitchFamily="2" charset="2"/>
              <a:buChar char="Ø"/>
            </a:pPr>
            <a:r>
              <a:rPr lang="en-US" sz="2800" dirty="0"/>
              <a:t>Wear home </a:t>
            </a:r>
            <a:r>
              <a:rPr lang="en-US" sz="2800" dirty="0" err="1"/>
              <a:t>BiPAP</a:t>
            </a:r>
            <a:r>
              <a:rPr lang="en-US" sz="2800" dirty="0"/>
              <a:t> / CPAP / Oral appliance</a:t>
            </a:r>
          </a:p>
          <a:p>
            <a:pPr marL="342900" indent="-342900">
              <a:buClr>
                <a:schemeClr val="tx1"/>
              </a:buClr>
              <a:buFont typeface="Wingdings" panose="05000000000000000000" pitchFamily="2" charset="2"/>
              <a:buChar char="Ø"/>
            </a:pPr>
            <a:r>
              <a:rPr lang="en-US" sz="2800" dirty="0"/>
              <a:t>Capnography or oximetry if capnography unavailable for at least first 24 hours after initiating opioid therapy</a:t>
            </a:r>
          </a:p>
          <a:p>
            <a:pPr marL="342900" indent="-342900">
              <a:buClr>
                <a:schemeClr val="tx1"/>
              </a:buClr>
              <a:buFont typeface="Wingdings" panose="05000000000000000000" pitchFamily="2" charset="2"/>
              <a:buChar char="Ø"/>
            </a:pPr>
            <a:r>
              <a:rPr lang="en-US" sz="2800" dirty="0"/>
              <a:t>Maximize opioid sparing multimodal analgesia</a:t>
            </a:r>
          </a:p>
          <a:p>
            <a:pPr marL="342900" indent="-342900">
              <a:buClr>
                <a:schemeClr val="tx1"/>
              </a:buClr>
              <a:buFont typeface="Wingdings" panose="05000000000000000000" pitchFamily="2" charset="2"/>
              <a:buChar char="Ø"/>
            </a:pPr>
            <a:r>
              <a:rPr lang="en-US" sz="2800" dirty="0"/>
              <a:t>Start with lowest dose in range dose order.</a:t>
            </a:r>
          </a:p>
          <a:p>
            <a:pPr marL="342900" indent="-342900">
              <a:buClr>
                <a:schemeClr val="tx1"/>
              </a:buClr>
              <a:buFont typeface="Wingdings" panose="05000000000000000000" pitchFamily="2" charset="2"/>
              <a:buChar char="Ø"/>
            </a:pPr>
            <a:r>
              <a:rPr lang="en-US" sz="2800" dirty="0"/>
              <a:t>Consider alternatives to benzodiazepines, i.e. tizanidine vs diazepam</a:t>
            </a:r>
          </a:p>
          <a:p>
            <a:pPr>
              <a:buClr>
                <a:schemeClr val="tx1"/>
              </a:buClr>
            </a:pPr>
            <a:r>
              <a:rPr lang="en-US" sz="2800" dirty="0"/>
              <a:t> 	*Is a muscle relaxer indicated or just ordered?</a:t>
            </a:r>
          </a:p>
          <a:p>
            <a:pPr marL="342900" indent="-342900">
              <a:buClr>
                <a:schemeClr val="tx1"/>
              </a:buClr>
              <a:buFont typeface="Wingdings" panose="05000000000000000000" pitchFamily="2" charset="2"/>
              <a:buChar char="Ø"/>
            </a:pPr>
            <a:r>
              <a:rPr lang="en-US" sz="2800" dirty="0"/>
              <a:t>Naloxone</a:t>
            </a:r>
          </a:p>
          <a:p>
            <a:pPr>
              <a:buClr>
                <a:schemeClr val="tx1"/>
              </a:buClr>
            </a:pPr>
            <a:endParaRPr lang="en-US" sz="2400" dirty="0"/>
          </a:p>
          <a:p>
            <a:pPr>
              <a:buClr>
                <a:schemeClr val="tx1"/>
              </a:buClr>
            </a:pPr>
            <a:endParaRPr lang="en-US" sz="2400" dirty="0"/>
          </a:p>
          <a:p>
            <a:pPr marL="342900" indent="-342900">
              <a:buClr>
                <a:schemeClr val="tx1"/>
              </a:buClr>
              <a:buFont typeface="Wingdings" panose="05000000000000000000" pitchFamily="2" charset="2"/>
              <a:buChar char="Ø"/>
            </a:pPr>
            <a:endParaRPr lang="en-US" sz="2400" dirty="0"/>
          </a:p>
          <a:p>
            <a:endParaRPr lang="en-US" sz="2400" dirty="0"/>
          </a:p>
        </p:txBody>
      </p:sp>
    </p:spTree>
    <p:extLst>
      <p:ext uri="{BB962C8B-B14F-4D97-AF65-F5344CB8AC3E}">
        <p14:creationId xmlns:p14="http://schemas.microsoft.com/office/powerpoint/2010/main" val="2889400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864" y="402061"/>
            <a:ext cx="11645535" cy="5539978"/>
          </a:xfrm>
          <a:prstGeom prst="rect">
            <a:avLst/>
          </a:prstGeom>
          <a:noFill/>
        </p:spPr>
        <p:txBody>
          <a:bodyPr wrap="square" rtlCol="0">
            <a:spAutoFit/>
          </a:bodyPr>
          <a:lstStyle/>
          <a:p>
            <a:r>
              <a:rPr lang="en-US" sz="2400" dirty="0"/>
              <a:t>The next morning Mr. </a:t>
            </a:r>
            <a:r>
              <a:rPr lang="en-US" sz="2400" dirty="0" err="1"/>
              <a:t>Nigheve</a:t>
            </a:r>
            <a:r>
              <a:rPr lang="en-US" sz="2400" dirty="0"/>
              <a:t> tells you his pain is better controlled with Hydromorphone and multimodal therapy.  He is glad you had his wife bring in his CPAP from home, he slept well and participated in therapy earlier in the morning.</a:t>
            </a:r>
          </a:p>
          <a:p>
            <a:r>
              <a:rPr lang="en-US" sz="2400" dirty="0"/>
              <a:t>He has new complaints of abdominal boating and has not yet passed gas, although he feels constipated, he tells you having his morning coffee should “do the trick.”  You note on his MAR he has refused to take Senna prescribed BID post-operatively.</a:t>
            </a:r>
          </a:p>
          <a:p>
            <a:endParaRPr lang="en-US" sz="2400" dirty="0"/>
          </a:p>
          <a:p>
            <a:r>
              <a:rPr lang="en-US" sz="2400" dirty="0"/>
              <a:t>What do you recommend?</a:t>
            </a:r>
          </a:p>
          <a:p>
            <a:pPr marL="457200" indent="-457200">
              <a:buAutoNum type="alphaLcPeriod"/>
            </a:pPr>
            <a:r>
              <a:rPr lang="en-US" sz="2400" dirty="0"/>
              <a:t>Agree that coffee stimulates colonic motor activity and tell him he should also increase his fiber intake.</a:t>
            </a:r>
          </a:p>
          <a:p>
            <a:pPr marL="457200" indent="-457200">
              <a:buAutoNum type="alphaLcPeriod"/>
            </a:pPr>
            <a:r>
              <a:rPr lang="en-US" sz="2400" dirty="0"/>
              <a:t>Order a fleets enema PRN to be given prior to discharge if he has not yet had a BM.</a:t>
            </a:r>
          </a:p>
          <a:p>
            <a:pPr marL="457200" indent="-457200">
              <a:buAutoNum type="alphaLcPeriod"/>
            </a:pPr>
            <a:r>
              <a:rPr lang="en-US" sz="2400" dirty="0"/>
              <a:t>Order Methylnaltrexone SQ every other day PRN.</a:t>
            </a:r>
          </a:p>
          <a:p>
            <a:pPr marL="457200" indent="-457200">
              <a:buAutoNum type="alphaLcPeriod"/>
            </a:pPr>
            <a:r>
              <a:rPr lang="en-US" sz="2400" dirty="0"/>
              <a:t>Discuss his reason for refusing Senna a stimulant laxative and educate about its role in opioid induced constipation with or without a softener or osmotic laxative.</a:t>
            </a:r>
          </a:p>
          <a:p>
            <a:endParaRPr lang="en-US" dirty="0"/>
          </a:p>
        </p:txBody>
      </p:sp>
      <p:sp>
        <p:nvSpPr>
          <p:cNvPr id="3" name="TextBox 2">
            <a:extLst>
              <a:ext uri="{FF2B5EF4-FFF2-40B4-BE49-F238E27FC236}">
                <a16:creationId xmlns:a16="http://schemas.microsoft.com/office/drawing/2014/main" id="{2113865B-E714-4BC8-A93F-09C15A399678}"/>
              </a:ext>
            </a:extLst>
          </p:cNvPr>
          <p:cNvSpPr txBox="1"/>
          <p:nvPr/>
        </p:nvSpPr>
        <p:spPr>
          <a:xfrm>
            <a:off x="1730829" y="3733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51708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08D13D-C181-4B01-9B81-0569C5D9612E}"/>
              </a:ext>
            </a:extLst>
          </p:cNvPr>
          <p:cNvSpPr txBox="1"/>
          <p:nvPr/>
        </p:nvSpPr>
        <p:spPr>
          <a:xfrm>
            <a:off x="446314" y="0"/>
            <a:ext cx="11582399" cy="2677656"/>
          </a:xfrm>
          <a:prstGeom prst="rect">
            <a:avLst/>
          </a:prstGeom>
          <a:noFill/>
        </p:spPr>
        <p:txBody>
          <a:bodyPr wrap="square" rtlCol="0">
            <a:spAutoFit/>
          </a:bodyPr>
          <a:lstStyle/>
          <a:p>
            <a:r>
              <a:rPr lang="en-US" sz="2400" dirty="0"/>
              <a:t>What do you recommend?</a:t>
            </a:r>
          </a:p>
          <a:p>
            <a:pPr marL="457200" indent="-457200">
              <a:buAutoNum type="alphaLcPeriod"/>
            </a:pPr>
            <a:r>
              <a:rPr lang="en-US" sz="2400" dirty="0">
                <a:solidFill>
                  <a:srgbClr val="C00000"/>
                </a:solidFill>
              </a:rPr>
              <a:t>Agree that coffee stimulates colonic motor activity and tell him he should also increase his fiber intake.</a:t>
            </a:r>
          </a:p>
          <a:p>
            <a:pPr marL="457200" indent="-457200">
              <a:buAutoNum type="alphaLcPeriod"/>
            </a:pPr>
            <a:r>
              <a:rPr lang="en-US" sz="2400" dirty="0">
                <a:solidFill>
                  <a:srgbClr val="C00000"/>
                </a:solidFill>
              </a:rPr>
              <a:t>Order Docusate Sodium 100mg twice daily.</a:t>
            </a:r>
          </a:p>
          <a:p>
            <a:pPr marL="457200" indent="-457200">
              <a:buAutoNum type="alphaLcPeriod"/>
            </a:pPr>
            <a:r>
              <a:rPr lang="en-US" sz="2400" dirty="0">
                <a:solidFill>
                  <a:srgbClr val="C00000"/>
                </a:solidFill>
              </a:rPr>
              <a:t>Order Methylnaltrexone SQ every other day PRN.</a:t>
            </a:r>
          </a:p>
          <a:p>
            <a:pPr marL="457200" indent="-457200">
              <a:buAutoNum type="alphaLcPeriod"/>
            </a:pPr>
            <a:r>
              <a:rPr lang="en-US" sz="2400" dirty="0">
                <a:solidFill>
                  <a:srgbClr val="FFFF00"/>
                </a:solidFill>
              </a:rPr>
              <a:t>Discuss his reason for refusing Senna a stimulant laxative and educate about its role in opioid induced constipation with or without a softener or osmotic laxative.</a:t>
            </a:r>
          </a:p>
        </p:txBody>
      </p:sp>
      <p:sp>
        <p:nvSpPr>
          <p:cNvPr id="3" name="TextBox 2">
            <a:extLst>
              <a:ext uri="{FF2B5EF4-FFF2-40B4-BE49-F238E27FC236}">
                <a16:creationId xmlns:a16="http://schemas.microsoft.com/office/drawing/2014/main" id="{3CC99011-19F3-4CD2-AB06-7F9C0BA773A9}"/>
              </a:ext>
            </a:extLst>
          </p:cNvPr>
          <p:cNvSpPr txBox="1"/>
          <p:nvPr/>
        </p:nvSpPr>
        <p:spPr>
          <a:xfrm>
            <a:off x="446313" y="2677656"/>
            <a:ext cx="11582399" cy="3785652"/>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US" sz="2400" dirty="0"/>
              <a:t>Incidence 40-60% in non-cancer patients</a:t>
            </a:r>
          </a:p>
          <a:p>
            <a:pPr marL="285750" indent="-285750">
              <a:buClr>
                <a:schemeClr val="tx1"/>
              </a:buClr>
              <a:buFont typeface="Wingdings" panose="05000000000000000000" pitchFamily="2" charset="2"/>
              <a:buChar char="Ø"/>
            </a:pPr>
            <a:r>
              <a:rPr lang="en-US" sz="2400" dirty="0"/>
              <a:t>Opioid receptors in GI tract</a:t>
            </a:r>
          </a:p>
          <a:p>
            <a:pPr marL="285750" indent="-285750">
              <a:buClr>
                <a:schemeClr val="tx1"/>
              </a:buClr>
              <a:buFont typeface="Wingdings" panose="05000000000000000000" pitchFamily="2" charset="2"/>
              <a:buChar char="Ø"/>
            </a:pPr>
            <a:r>
              <a:rPr lang="en-US" sz="2400" dirty="0"/>
              <a:t>Unlikely coffee or fiber laxative  alone will benefit</a:t>
            </a:r>
          </a:p>
          <a:p>
            <a:pPr marL="285750" indent="-285750">
              <a:buClr>
                <a:schemeClr val="tx1"/>
              </a:buClr>
              <a:buFont typeface="Wingdings" panose="05000000000000000000" pitchFamily="2" charset="2"/>
              <a:buChar char="Ø"/>
            </a:pPr>
            <a:r>
              <a:rPr lang="en-US" sz="2400" dirty="0"/>
              <a:t>Docusate sodium alone - not demonstrated effectiveness against placebo.</a:t>
            </a:r>
          </a:p>
          <a:p>
            <a:pPr marL="285750" indent="-285750">
              <a:buClr>
                <a:schemeClr val="tx1"/>
              </a:buClr>
              <a:buFont typeface="Wingdings" panose="05000000000000000000" pitchFamily="2" charset="2"/>
              <a:buChar char="Ø"/>
            </a:pPr>
            <a:r>
              <a:rPr lang="en-US" sz="2400" dirty="0"/>
              <a:t>Methylnaltrexone </a:t>
            </a:r>
          </a:p>
          <a:p>
            <a:pPr marL="742950" lvl="1" indent="-285750">
              <a:buClr>
                <a:schemeClr val="tx1"/>
              </a:buClr>
              <a:buFont typeface="Wingdings" panose="05000000000000000000" pitchFamily="2" charset="2"/>
              <a:buChar char="Ø"/>
            </a:pPr>
            <a:r>
              <a:rPr lang="en-US" sz="2400" dirty="0"/>
              <a:t>Peripherally acting  opioid antagonist, it does not cross blood brain barrier protecting opioids action centrally. </a:t>
            </a:r>
          </a:p>
          <a:p>
            <a:pPr marL="742950" lvl="1" indent="-285750">
              <a:buClr>
                <a:schemeClr val="tx1"/>
              </a:buClr>
              <a:buFont typeface="Wingdings" panose="05000000000000000000" pitchFamily="2" charset="2"/>
              <a:buChar char="Ø"/>
            </a:pPr>
            <a:r>
              <a:rPr lang="en-US" sz="2400" dirty="0"/>
              <a:t>Costly - </a:t>
            </a:r>
            <a:r>
              <a:rPr lang="en-US" sz="2400" dirty="0" err="1"/>
              <a:t>approx</a:t>
            </a:r>
            <a:r>
              <a:rPr lang="en-US" sz="2400" dirty="0"/>
              <a:t> 50$ per dose </a:t>
            </a:r>
          </a:p>
          <a:p>
            <a:pPr marL="742950" lvl="1" indent="-285750">
              <a:buClr>
                <a:schemeClr val="tx1"/>
              </a:buClr>
              <a:buFont typeface="Wingdings" panose="05000000000000000000" pitchFamily="2" charset="2"/>
              <a:buChar char="Ø"/>
            </a:pPr>
            <a:r>
              <a:rPr lang="en-US" sz="2400" dirty="0"/>
              <a:t>Should only be used in refractory cases.  </a:t>
            </a:r>
          </a:p>
          <a:p>
            <a:pPr marL="742950" lvl="1" indent="-285750">
              <a:buClr>
                <a:schemeClr val="tx1"/>
              </a:buClr>
              <a:buFont typeface="Wingdings" panose="05000000000000000000" pitchFamily="2" charset="2"/>
              <a:buChar char="Ø"/>
            </a:pPr>
            <a:r>
              <a:rPr lang="en-US" sz="2400" dirty="0"/>
              <a:t>Contraindicated in known or suspected partial or complete bowel obstruction. </a:t>
            </a:r>
          </a:p>
        </p:txBody>
      </p:sp>
      <p:sp>
        <p:nvSpPr>
          <p:cNvPr id="4" name="TextBox 3">
            <a:extLst>
              <a:ext uri="{FF2B5EF4-FFF2-40B4-BE49-F238E27FC236}">
                <a16:creationId xmlns:a16="http://schemas.microsoft.com/office/drawing/2014/main" id="{D670E3D8-FA17-494E-925F-68E9616BE063}"/>
              </a:ext>
            </a:extLst>
          </p:cNvPr>
          <p:cNvSpPr txBox="1"/>
          <p:nvPr/>
        </p:nvSpPr>
        <p:spPr>
          <a:xfrm>
            <a:off x="272142" y="6442501"/>
            <a:ext cx="9851572" cy="523220"/>
          </a:xfrm>
          <a:prstGeom prst="rect">
            <a:avLst/>
          </a:prstGeom>
          <a:noFill/>
        </p:spPr>
        <p:txBody>
          <a:bodyPr wrap="square" rtlCol="0">
            <a:spAutoFit/>
          </a:bodyPr>
          <a:lstStyle/>
          <a:p>
            <a:r>
              <a:rPr lang="en-US" sz="1000" dirty="0" err="1"/>
              <a:t>Sizar</a:t>
            </a:r>
            <a:r>
              <a:rPr lang="en-US" sz="1000" dirty="0"/>
              <a:t> O, Gupta M. Opioid Induced Constipation. [Updated 2019 Jun 4]. In: </a:t>
            </a:r>
            <a:r>
              <a:rPr lang="en-US" sz="1000" dirty="0" err="1"/>
              <a:t>StatPearls</a:t>
            </a:r>
            <a:r>
              <a:rPr lang="en-US" sz="1000" dirty="0"/>
              <a:t> [Internet]. Treasure Island (FL): </a:t>
            </a:r>
            <a:r>
              <a:rPr lang="en-US" sz="1000" dirty="0" err="1"/>
              <a:t>StatPearls</a:t>
            </a:r>
            <a:r>
              <a:rPr lang="en-US" sz="1000" dirty="0"/>
              <a:t> Publishing; 2019 Jan-.</a:t>
            </a:r>
          </a:p>
          <a:p>
            <a:endParaRPr lang="en-US" dirty="0"/>
          </a:p>
        </p:txBody>
      </p:sp>
    </p:spTree>
    <p:extLst>
      <p:ext uri="{BB962C8B-B14F-4D97-AF65-F5344CB8AC3E}">
        <p14:creationId xmlns:p14="http://schemas.microsoft.com/office/powerpoint/2010/main" val="1867626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02FBB2-6D02-4423-93B7-8365FB4214DB}"/>
              </a:ext>
            </a:extLst>
          </p:cNvPr>
          <p:cNvSpPr txBox="1"/>
          <p:nvPr/>
        </p:nvSpPr>
        <p:spPr>
          <a:xfrm>
            <a:off x="674913" y="424542"/>
            <a:ext cx="10776857" cy="2523768"/>
          </a:xfrm>
          <a:prstGeom prst="rect">
            <a:avLst/>
          </a:prstGeom>
          <a:noFill/>
        </p:spPr>
        <p:txBody>
          <a:bodyPr wrap="square" rtlCol="0">
            <a:spAutoFit/>
          </a:bodyPr>
          <a:lstStyle/>
          <a:p>
            <a:r>
              <a:rPr lang="en-US" sz="2800" dirty="0"/>
              <a:t>As you are leaving, his wife pulls you aside and states, “He is itching terribly all over from these sheets, he has always had sensitive skin.  Doesn’t this hospital use hypoallergenic detergents?” You return and examine his back, trunk and limbs and find intact skin without erythema. </a:t>
            </a:r>
          </a:p>
          <a:p>
            <a:endParaRPr lang="en-US" dirty="0"/>
          </a:p>
        </p:txBody>
      </p:sp>
      <p:sp>
        <p:nvSpPr>
          <p:cNvPr id="3" name="TextBox 2">
            <a:extLst>
              <a:ext uri="{FF2B5EF4-FFF2-40B4-BE49-F238E27FC236}">
                <a16:creationId xmlns:a16="http://schemas.microsoft.com/office/drawing/2014/main" id="{5EC3B579-CC81-4E2B-9C8A-B65B7293E4FE}"/>
              </a:ext>
            </a:extLst>
          </p:cNvPr>
          <p:cNvSpPr txBox="1"/>
          <p:nvPr/>
        </p:nvSpPr>
        <p:spPr>
          <a:xfrm rot="10800000" flipH="1" flipV="1">
            <a:off x="674913" y="3646439"/>
            <a:ext cx="10167256" cy="1938992"/>
          </a:xfrm>
          <a:prstGeom prst="rect">
            <a:avLst/>
          </a:prstGeom>
          <a:noFill/>
        </p:spPr>
        <p:txBody>
          <a:bodyPr wrap="square" rtlCol="0">
            <a:spAutoFit/>
          </a:bodyPr>
          <a:lstStyle/>
          <a:p>
            <a:r>
              <a:rPr lang="en-US" sz="2400" dirty="0"/>
              <a:t>What do you recommend?</a:t>
            </a:r>
          </a:p>
          <a:p>
            <a:pPr marL="342900" indent="-342900">
              <a:buAutoNum type="alphaLcPeriod"/>
            </a:pPr>
            <a:r>
              <a:rPr lang="en-US" sz="2400" dirty="0"/>
              <a:t>Ask the bedside nurse about changing his sheets.</a:t>
            </a:r>
          </a:p>
          <a:p>
            <a:pPr marL="342900" indent="-342900">
              <a:buAutoNum type="alphaLcPeriod"/>
            </a:pPr>
            <a:r>
              <a:rPr lang="en-US" sz="2400" dirty="0"/>
              <a:t>Order Benadryl 25-50mg every 6 hours as needed for itch.</a:t>
            </a:r>
          </a:p>
          <a:p>
            <a:pPr marL="342900" indent="-342900">
              <a:buAutoNum type="alphaLcPeriod"/>
            </a:pPr>
            <a:r>
              <a:rPr lang="en-US" sz="2400" dirty="0"/>
              <a:t>Rotate to a new opioid</a:t>
            </a:r>
          </a:p>
          <a:p>
            <a:pPr marL="342900" indent="-342900">
              <a:buAutoNum type="alphaLcPeriod"/>
            </a:pPr>
            <a:r>
              <a:rPr lang="en-US" sz="2400" dirty="0"/>
              <a:t>Order naloxone 0.4mg IV x 1</a:t>
            </a:r>
          </a:p>
        </p:txBody>
      </p:sp>
    </p:spTree>
    <p:extLst>
      <p:ext uri="{BB962C8B-B14F-4D97-AF65-F5344CB8AC3E}">
        <p14:creationId xmlns:p14="http://schemas.microsoft.com/office/powerpoint/2010/main" val="2130352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203544-436A-40B0-B2A7-0A43C63BCE3F}"/>
              </a:ext>
            </a:extLst>
          </p:cNvPr>
          <p:cNvSpPr txBox="1"/>
          <p:nvPr/>
        </p:nvSpPr>
        <p:spPr>
          <a:xfrm>
            <a:off x="745672" y="105937"/>
            <a:ext cx="10700656" cy="1908215"/>
          </a:xfrm>
          <a:prstGeom prst="rect">
            <a:avLst/>
          </a:prstGeom>
          <a:noFill/>
        </p:spPr>
        <p:txBody>
          <a:bodyPr wrap="square" rtlCol="0">
            <a:spAutoFit/>
          </a:bodyPr>
          <a:lstStyle/>
          <a:p>
            <a:r>
              <a:rPr lang="en-US" sz="2000" dirty="0"/>
              <a:t>What do you recommend?</a:t>
            </a:r>
          </a:p>
          <a:p>
            <a:pPr marL="342900" indent="-342900">
              <a:buAutoNum type="alphaLcPeriod"/>
            </a:pPr>
            <a:r>
              <a:rPr lang="en-US" sz="2000" dirty="0">
                <a:solidFill>
                  <a:srgbClr val="FF0000"/>
                </a:solidFill>
              </a:rPr>
              <a:t>Ask the bedside nurse about changing his sheets.</a:t>
            </a:r>
          </a:p>
          <a:p>
            <a:pPr marL="342900" indent="-342900">
              <a:buAutoNum type="alphaLcPeriod"/>
            </a:pPr>
            <a:r>
              <a:rPr lang="en-US" sz="2000" dirty="0">
                <a:solidFill>
                  <a:srgbClr val="FFFF00"/>
                </a:solidFill>
              </a:rPr>
              <a:t>Order Diphenhydramine 25-50mg every 6 hours as needed for itch.</a:t>
            </a:r>
          </a:p>
          <a:p>
            <a:pPr marL="342900" indent="-342900">
              <a:buAutoNum type="alphaLcPeriod"/>
            </a:pPr>
            <a:r>
              <a:rPr lang="en-US" sz="2000" dirty="0">
                <a:solidFill>
                  <a:srgbClr val="FF0000"/>
                </a:solidFill>
              </a:rPr>
              <a:t>Rotate to a new opioid</a:t>
            </a:r>
          </a:p>
          <a:p>
            <a:pPr marL="342900" indent="-342900">
              <a:buAutoNum type="alphaLcPeriod"/>
            </a:pPr>
            <a:r>
              <a:rPr lang="en-US" sz="2000" dirty="0">
                <a:solidFill>
                  <a:srgbClr val="FF0000"/>
                </a:solidFill>
              </a:rPr>
              <a:t>Order naloxone 0.4mg IV x 1</a:t>
            </a:r>
          </a:p>
          <a:p>
            <a:endParaRPr lang="en-US" dirty="0"/>
          </a:p>
        </p:txBody>
      </p:sp>
      <p:sp>
        <p:nvSpPr>
          <p:cNvPr id="4" name="TextBox 3">
            <a:extLst>
              <a:ext uri="{FF2B5EF4-FFF2-40B4-BE49-F238E27FC236}">
                <a16:creationId xmlns:a16="http://schemas.microsoft.com/office/drawing/2014/main" id="{DCA36B45-4D24-4DB1-AA57-DE9E930932BE}"/>
              </a:ext>
            </a:extLst>
          </p:cNvPr>
          <p:cNvSpPr txBox="1"/>
          <p:nvPr/>
        </p:nvSpPr>
        <p:spPr>
          <a:xfrm>
            <a:off x="54429" y="1831895"/>
            <a:ext cx="12083142" cy="4893647"/>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US" dirty="0"/>
              <a:t> </a:t>
            </a:r>
            <a:r>
              <a:rPr lang="en-US" sz="2400" dirty="0"/>
              <a:t>Incidence of Pruritis</a:t>
            </a:r>
          </a:p>
          <a:p>
            <a:pPr marL="742950" lvl="1" indent="-285750">
              <a:buClr>
                <a:schemeClr val="tx1"/>
              </a:buClr>
              <a:buFont typeface="Wingdings" panose="05000000000000000000" pitchFamily="2" charset="2"/>
              <a:buChar char="Ø"/>
            </a:pPr>
            <a:r>
              <a:rPr lang="en-US" sz="2400" dirty="0"/>
              <a:t>2-10% systemic opioids</a:t>
            </a:r>
          </a:p>
          <a:p>
            <a:pPr marL="742950" lvl="1" indent="-285750">
              <a:buClr>
                <a:schemeClr val="tx1"/>
              </a:buClr>
              <a:buFont typeface="Wingdings" panose="05000000000000000000" pitchFamily="2" charset="2"/>
              <a:buChar char="Ø"/>
            </a:pPr>
            <a:r>
              <a:rPr lang="en-US" sz="2400" dirty="0"/>
              <a:t> Up to 100% epidurally or spinally</a:t>
            </a:r>
          </a:p>
          <a:p>
            <a:pPr marL="285750" indent="-285750">
              <a:buClr>
                <a:schemeClr val="tx1"/>
              </a:buClr>
              <a:buFont typeface="Wingdings" panose="05000000000000000000" pitchFamily="2" charset="2"/>
              <a:buChar char="Ø"/>
            </a:pPr>
            <a:r>
              <a:rPr lang="en-US" sz="2400" dirty="0"/>
              <a:t>Occasionally with topical histamine flare response</a:t>
            </a:r>
          </a:p>
          <a:p>
            <a:pPr marL="285750" indent="-285750">
              <a:buClr>
                <a:schemeClr val="tx1"/>
              </a:buClr>
              <a:buFont typeface="Wingdings" panose="05000000000000000000" pitchFamily="2" charset="2"/>
              <a:buChar char="Ø"/>
            </a:pPr>
            <a:r>
              <a:rPr lang="en-US" sz="2400" dirty="0"/>
              <a:t>Mechanism of itch is unclear.</a:t>
            </a:r>
          </a:p>
          <a:p>
            <a:pPr marL="742950" lvl="1" indent="-285750">
              <a:buClr>
                <a:schemeClr val="tx1"/>
              </a:buClr>
              <a:buFont typeface="Wingdings" panose="05000000000000000000" pitchFamily="2" charset="2"/>
              <a:buChar char="Ø"/>
            </a:pPr>
            <a:r>
              <a:rPr lang="en-US" sz="2400" dirty="0"/>
              <a:t>Opioids like morphine may directly release histamine from mast cells.</a:t>
            </a:r>
          </a:p>
          <a:p>
            <a:pPr marL="742950" lvl="1" indent="-285750">
              <a:buClr>
                <a:schemeClr val="tx1"/>
              </a:buClr>
              <a:buFont typeface="Wingdings" panose="05000000000000000000" pitchFamily="2" charset="2"/>
              <a:buChar char="Ø"/>
            </a:pPr>
            <a:r>
              <a:rPr lang="en-US" sz="2400" dirty="0"/>
              <a:t>May be evoked by direct activation of mu receptors in the skin.</a:t>
            </a:r>
          </a:p>
          <a:p>
            <a:pPr marL="285750" indent="-285750">
              <a:buClr>
                <a:schemeClr val="tx1"/>
              </a:buClr>
              <a:buFont typeface="Wingdings" panose="05000000000000000000" pitchFamily="2" charset="2"/>
              <a:buChar char="Ø"/>
            </a:pPr>
            <a:r>
              <a:rPr lang="en-US" sz="2400" dirty="0"/>
              <a:t>Histamine receptor antagonists – </a:t>
            </a:r>
          </a:p>
          <a:p>
            <a:pPr marL="742950" lvl="1" indent="-285750">
              <a:buClr>
                <a:schemeClr val="tx1"/>
              </a:buClr>
              <a:buFont typeface="Wingdings" panose="05000000000000000000" pitchFamily="2" charset="2"/>
              <a:buChar char="Ø"/>
            </a:pPr>
            <a:r>
              <a:rPr lang="en-US" sz="2400" dirty="0"/>
              <a:t>May cause drowsiness (Beer’s list)</a:t>
            </a:r>
          </a:p>
          <a:p>
            <a:pPr marL="742950" lvl="1" indent="-285750">
              <a:buClr>
                <a:schemeClr val="tx1"/>
              </a:buClr>
              <a:buFont typeface="Wingdings" panose="05000000000000000000" pitchFamily="2" charset="2"/>
              <a:buChar char="Ø"/>
            </a:pPr>
            <a:r>
              <a:rPr lang="en-US" sz="2400" dirty="0"/>
              <a:t>Not effective for neuraxial opioid induced pruritis.</a:t>
            </a:r>
          </a:p>
          <a:p>
            <a:pPr marL="285750" indent="-285750">
              <a:buClr>
                <a:schemeClr val="tx1"/>
              </a:buClr>
              <a:buFont typeface="Wingdings" panose="05000000000000000000" pitchFamily="2" charset="2"/>
              <a:buChar char="Ø"/>
            </a:pPr>
            <a:r>
              <a:rPr lang="en-US" sz="2400" dirty="0"/>
              <a:t>Naloxone and Naltrexone can be effective but reduce analgesia</a:t>
            </a:r>
          </a:p>
          <a:p>
            <a:pPr marL="285750" indent="-285750">
              <a:buClr>
                <a:schemeClr val="tx1"/>
              </a:buClr>
              <a:buFont typeface="Wingdings" panose="05000000000000000000" pitchFamily="2" charset="2"/>
              <a:buChar char="Ø"/>
            </a:pPr>
            <a:r>
              <a:rPr lang="en-US" sz="2400" dirty="0"/>
              <a:t>Conflicting data on Serotonin (5‐HT</a:t>
            </a:r>
            <a:r>
              <a:rPr lang="en-US" sz="2400" baseline="-25000" dirty="0"/>
              <a:t>3</a:t>
            </a:r>
            <a:r>
              <a:rPr lang="en-US" sz="2400" dirty="0"/>
              <a:t>) receptor antagonists, propofol</a:t>
            </a:r>
          </a:p>
          <a:p>
            <a:pPr marL="285750" indent="-285750">
              <a:buClr>
                <a:schemeClr val="tx1"/>
              </a:buClr>
              <a:buFont typeface="Wingdings" panose="05000000000000000000" pitchFamily="2" charset="2"/>
              <a:buChar char="Ø"/>
            </a:pPr>
            <a:r>
              <a:rPr lang="en-US" sz="2400" dirty="0">
                <a:solidFill>
                  <a:srgbClr val="FFFF00"/>
                </a:solidFill>
              </a:rPr>
              <a:t>Topical moisturizers? Menthol?  Camphor? </a:t>
            </a:r>
          </a:p>
        </p:txBody>
      </p:sp>
      <p:sp>
        <p:nvSpPr>
          <p:cNvPr id="6" name="TextBox 5">
            <a:extLst>
              <a:ext uri="{FF2B5EF4-FFF2-40B4-BE49-F238E27FC236}">
                <a16:creationId xmlns:a16="http://schemas.microsoft.com/office/drawing/2014/main" id="{C5C24017-D620-47D0-8A78-5C46DD46A3D6}"/>
              </a:ext>
            </a:extLst>
          </p:cNvPr>
          <p:cNvSpPr txBox="1"/>
          <p:nvPr/>
        </p:nvSpPr>
        <p:spPr>
          <a:xfrm>
            <a:off x="413657" y="6596390"/>
            <a:ext cx="11669485" cy="523220"/>
          </a:xfrm>
          <a:prstGeom prst="rect">
            <a:avLst/>
          </a:prstGeom>
          <a:noFill/>
        </p:spPr>
        <p:txBody>
          <a:bodyPr wrap="square" rtlCol="0">
            <a:spAutoFit/>
          </a:bodyPr>
          <a:lstStyle/>
          <a:p>
            <a:r>
              <a:rPr lang="en-US" sz="1000" dirty="0"/>
              <a:t>Reich, A. and </a:t>
            </a:r>
            <a:r>
              <a:rPr lang="en-US" sz="1000" dirty="0" err="1"/>
              <a:t>Szepietowski</a:t>
            </a:r>
            <a:r>
              <a:rPr lang="en-US" sz="1000" dirty="0"/>
              <a:t>, J. C. (2010), Opioid‐induced pruritus: an update. Clinical and Experimental Dermatology, 35: 2-6.</a:t>
            </a:r>
          </a:p>
          <a:p>
            <a:endParaRPr lang="en-US" dirty="0"/>
          </a:p>
        </p:txBody>
      </p:sp>
    </p:spTree>
    <p:extLst>
      <p:ext uri="{BB962C8B-B14F-4D97-AF65-F5344CB8AC3E}">
        <p14:creationId xmlns:p14="http://schemas.microsoft.com/office/powerpoint/2010/main" val="2071336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6626" y="340713"/>
            <a:ext cx="11626616" cy="646331"/>
          </a:xfrm>
          <a:prstGeom prst="rect">
            <a:avLst/>
          </a:prstGeom>
        </p:spPr>
        <p:txBody>
          <a:bodyPr wrap="square">
            <a:spAutoFit/>
          </a:bodyPr>
          <a:lstStyle/>
          <a:p>
            <a:pPr algn="ctr"/>
            <a:r>
              <a:rPr lang="en-US" sz="3600" b="1" dirty="0"/>
              <a:t>Discharge Planning and Safety</a:t>
            </a:r>
          </a:p>
        </p:txBody>
      </p:sp>
      <p:sp>
        <p:nvSpPr>
          <p:cNvPr id="4" name="TextBox 3"/>
          <p:cNvSpPr txBox="1"/>
          <p:nvPr/>
        </p:nvSpPr>
        <p:spPr>
          <a:xfrm>
            <a:off x="276625" y="1187115"/>
            <a:ext cx="11754953" cy="7017306"/>
          </a:xfrm>
          <a:prstGeom prst="rect">
            <a:avLst/>
          </a:prstGeom>
          <a:noFill/>
        </p:spPr>
        <p:txBody>
          <a:bodyPr wrap="square" rtlCol="0">
            <a:spAutoFit/>
          </a:bodyPr>
          <a:lstStyle/>
          <a:p>
            <a:pPr marL="342900" indent="-342900">
              <a:buClr>
                <a:schemeClr val="tx1"/>
              </a:buClr>
              <a:buFont typeface="Wingdings" panose="05000000000000000000" pitchFamily="2" charset="2"/>
              <a:buChar char="Ø"/>
            </a:pPr>
            <a:r>
              <a:rPr lang="en-US" sz="2400" dirty="0"/>
              <a:t>Intranasal Naloxone for any patient with &gt;40mg OME and risk factors.</a:t>
            </a:r>
          </a:p>
          <a:p>
            <a:pPr>
              <a:buClr>
                <a:schemeClr val="tx1"/>
              </a:buClr>
            </a:pPr>
            <a:r>
              <a:rPr lang="en-US" sz="2400" dirty="0"/>
              <a:t>  </a:t>
            </a:r>
          </a:p>
          <a:p>
            <a:pPr marL="342900" indent="-342900">
              <a:buClr>
                <a:schemeClr val="tx1"/>
              </a:buClr>
              <a:buFont typeface="Wingdings" panose="05000000000000000000" pitchFamily="2" charset="2"/>
              <a:buChar char="Ø"/>
            </a:pPr>
            <a:r>
              <a:rPr lang="en-US" sz="2400" dirty="0"/>
              <a:t>Referral for sleep study, include copy of overnight oximetry if you have.</a:t>
            </a:r>
          </a:p>
          <a:p>
            <a:pPr marL="342900" indent="-342900">
              <a:buClr>
                <a:schemeClr val="tx1"/>
              </a:buClr>
              <a:buFont typeface="Wingdings" panose="05000000000000000000" pitchFamily="2" charset="2"/>
              <a:buChar char="Ø"/>
            </a:pPr>
            <a:endParaRPr lang="en-US" sz="2400" dirty="0"/>
          </a:p>
          <a:p>
            <a:pPr marL="342900" indent="-342900">
              <a:buClr>
                <a:schemeClr val="tx1"/>
              </a:buClr>
              <a:buFont typeface="Wingdings" panose="05000000000000000000" pitchFamily="2" charset="2"/>
              <a:buChar char="Ø"/>
            </a:pPr>
            <a:r>
              <a:rPr lang="en-US" sz="2400" dirty="0"/>
              <a:t>Educate about multimodal therapy, medicine and non-medicine</a:t>
            </a:r>
          </a:p>
          <a:p>
            <a:pPr marL="342900" indent="-342900">
              <a:buClr>
                <a:schemeClr val="tx1"/>
              </a:buClr>
              <a:buFont typeface="Wingdings" panose="05000000000000000000" pitchFamily="2" charset="2"/>
              <a:buChar char="Ø"/>
            </a:pPr>
            <a:endParaRPr lang="en-US" sz="2400" dirty="0"/>
          </a:p>
          <a:p>
            <a:pPr marL="342900" indent="-342900">
              <a:buClr>
                <a:schemeClr val="tx1"/>
              </a:buClr>
              <a:buFont typeface="Wingdings" panose="05000000000000000000" pitchFamily="2" charset="2"/>
              <a:buChar char="Ø"/>
            </a:pPr>
            <a:r>
              <a:rPr lang="en-US" sz="2400" dirty="0"/>
              <a:t>Opioid side effects and management, safe storage and disposal locations</a:t>
            </a:r>
          </a:p>
          <a:p>
            <a:pPr>
              <a:buClr>
                <a:schemeClr val="tx1"/>
              </a:buClr>
            </a:pPr>
            <a:endParaRPr lang="en-US" sz="2400" dirty="0"/>
          </a:p>
          <a:p>
            <a:pPr marL="342900" indent="-342900">
              <a:buClr>
                <a:schemeClr val="tx1"/>
              </a:buClr>
              <a:buFont typeface="Wingdings" panose="05000000000000000000" pitchFamily="2" charset="2"/>
              <a:buChar char="Ø"/>
            </a:pPr>
            <a:r>
              <a:rPr lang="en-US" sz="2400" dirty="0"/>
              <a:t>How many tablets to prescribe?</a:t>
            </a:r>
          </a:p>
          <a:p>
            <a:pPr marL="800100" lvl="1" indent="-342900">
              <a:buFont typeface="Wingdings" panose="05000000000000000000" pitchFamily="2" charset="2"/>
              <a:buChar char="Ø"/>
            </a:pPr>
            <a:r>
              <a:rPr lang="en-US" sz="2400" dirty="0"/>
              <a:t>MN Health Collaborative (ICSI) - </a:t>
            </a:r>
            <a:r>
              <a:rPr lang="en-US" sz="2400" b="1" dirty="0"/>
              <a:t>25th Percentile MME MAX</a:t>
            </a:r>
            <a:r>
              <a:rPr lang="en-US" sz="2400" dirty="0"/>
              <a:t> = 25% of patients 	who received an opioid received that MME or less for a given procedure.</a:t>
            </a:r>
          </a:p>
          <a:p>
            <a:pPr lvl="1"/>
            <a:r>
              <a:rPr lang="en-US" sz="2400" dirty="0"/>
              <a:t>	#50 tabs oxycodone 5mg tabs</a:t>
            </a:r>
          </a:p>
          <a:p>
            <a:pPr marL="800100" lvl="1" indent="-342900">
              <a:buFont typeface="Wingdings" panose="05000000000000000000" pitchFamily="2" charset="2"/>
              <a:buChar char="Ø"/>
            </a:pPr>
            <a:r>
              <a:rPr lang="en-US" sz="2400" dirty="0"/>
              <a:t>Reducing number of opioids prescribed and pre- operative opioid education has been shown to reduce post-operative consumption. </a:t>
            </a:r>
            <a:r>
              <a:rPr lang="en-US" sz="1200" dirty="0"/>
              <a:t>Farley et. Al. 2019</a:t>
            </a:r>
          </a:p>
          <a:p>
            <a:pPr marL="800100" lvl="1" indent="-342900">
              <a:buFont typeface="Wingdings" panose="05000000000000000000" pitchFamily="2" charset="2"/>
              <a:buChar char="Ø"/>
            </a:pPr>
            <a:r>
              <a:rPr lang="en-US" sz="2400" dirty="0"/>
              <a:t>	Post-discharge opioid use predicted by usage day before discharge </a:t>
            </a:r>
            <a:r>
              <a:rPr lang="en-US" sz="1200" dirty="0"/>
              <a:t>Hill et. Al 2018</a:t>
            </a:r>
          </a:p>
          <a:p>
            <a:pPr marL="800100" lvl="1" indent="-342900">
              <a:buClr>
                <a:schemeClr val="tx1"/>
              </a:buClr>
              <a:buFont typeface="Wingdings" panose="05000000000000000000" pitchFamily="2" charset="2"/>
              <a:buChar char="Ø"/>
            </a:pPr>
            <a:endParaRPr lang="en-US" sz="2400" dirty="0"/>
          </a:p>
          <a:p>
            <a:pPr marL="342900" indent="-342900">
              <a:buClr>
                <a:schemeClr val="tx1"/>
              </a:buClr>
              <a:buFont typeface="Wingdings" panose="05000000000000000000" pitchFamily="2" charset="2"/>
              <a:buChar char="Ø"/>
            </a:pPr>
            <a:endParaRPr lang="en-US" sz="2400" dirty="0"/>
          </a:p>
          <a:p>
            <a:pPr marL="342900" indent="-342900">
              <a:buClr>
                <a:schemeClr val="tx1"/>
              </a:buClr>
              <a:buFont typeface="Wingdings" panose="05000000000000000000" pitchFamily="2" charset="2"/>
              <a:buChar char="Ø"/>
            </a:pPr>
            <a:endParaRPr lang="en-US" sz="2400" dirty="0"/>
          </a:p>
          <a:p>
            <a:endParaRPr lang="en-US" dirty="0"/>
          </a:p>
        </p:txBody>
      </p:sp>
    </p:spTree>
    <p:extLst>
      <p:ext uri="{BB962C8B-B14F-4D97-AF65-F5344CB8AC3E}">
        <p14:creationId xmlns:p14="http://schemas.microsoft.com/office/powerpoint/2010/main" val="531657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4868C8-C483-4EED-825A-C6E4B24C4E90}"/>
              </a:ext>
            </a:extLst>
          </p:cNvPr>
          <p:cNvSpPr txBox="1"/>
          <p:nvPr/>
        </p:nvSpPr>
        <p:spPr>
          <a:xfrm>
            <a:off x="87086" y="0"/>
            <a:ext cx="12191999" cy="7478970"/>
          </a:xfrm>
          <a:prstGeom prst="rect">
            <a:avLst/>
          </a:prstGeom>
          <a:noFill/>
        </p:spPr>
        <p:txBody>
          <a:bodyPr wrap="square" rtlCol="0">
            <a:spAutoFit/>
          </a:bodyPr>
          <a:lstStyle/>
          <a:p>
            <a:r>
              <a:rPr lang="en-US" sz="2400" dirty="0"/>
              <a:t>Mrs. Sundown is 79y.o. retired teacher who lives alone in independent living senior apartment. </a:t>
            </a:r>
          </a:p>
          <a:p>
            <a:r>
              <a:rPr lang="en-US" sz="2400" dirty="0"/>
              <a:t>Medical Hx: DMII diet controlled and CKD III. </a:t>
            </a:r>
          </a:p>
          <a:p>
            <a:endParaRPr lang="en-US" sz="2400" dirty="0"/>
          </a:p>
          <a:p>
            <a:r>
              <a:rPr lang="en-US" sz="2400" dirty="0"/>
              <a:t>She presents to the ED via ambulance after her neighbor heard a crash, checked in to find her on the floor unable to get up. She was found to have a right hip fracture and is now POD#2 R THA. You arrive to find her confused and hollering out in pain.  Her daughter is at her side distraught with her mother’s suffering.</a:t>
            </a:r>
          </a:p>
          <a:p>
            <a:endParaRPr lang="en-US" sz="2400" dirty="0"/>
          </a:p>
          <a:p>
            <a:r>
              <a:rPr lang="en-US" sz="2400" dirty="0"/>
              <a:t>VS WNL, WBC 7.0, Hgb 10.4, </a:t>
            </a:r>
            <a:r>
              <a:rPr lang="en-US" sz="2400" dirty="0" err="1"/>
              <a:t>CrCl</a:t>
            </a:r>
            <a:r>
              <a:rPr lang="en-US" sz="2400" dirty="0"/>
              <a:t> 46</a:t>
            </a:r>
          </a:p>
          <a:p>
            <a:endParaRPr lang="en-US" sz="2400" dirty="0"/>
          </a:p>
          <a:p>
            <a:r>
              <a:rPr lang="en-US" sz="2400" dirty="0"/>
              <a:t>MAR: 1-2mg IV morphine q 3 hours PRN (8mg in past 24 hours = 24mg OME), Tylenol ordered but not administered, “patient and family refused.”</a:t>
            </a:r>
          </a:p>
          <a:p>
            <a:endParaRPr lang="en-US" sz="2400" dirty="0"/>
          </a:p>
          <a:p>
            <a:r>
              <a:rPr lang="en-US" sz="2400" dirty="0"/>
              <a:t>Exam: Somnolent but wakes easily, restless when awake, oriented to self only, follows commands.  LS CTA, S1 S2 RRR, Abdomen mildly distended, BS+, tender to any light palpation.  Patient calls out in pain with abdominal exam and with exam of extremities, chest and head. Incontinent of urine, moves all extremities with good strength.</a:t>
            </a:r>
          </a:p>
          <a:p>
            <a:endParaRPr lang="en-US" sz="2400" dirty="0"/>
          </a:p>
          <a:p>
            <a:endParaRPr lang="en-US" sz="2400" dirty="0"/>
          </a:p>
        </p:txBody>
      </p:sp>
    </p:spTree>
    <p:extLst>
      <p:ext uri="{BB962C8B-B14F-4D97-AF65-F5344CB8AC3E}">
        <p14:creationId xmlns:p14="http://schemas.microsoft.com/office/powerpoint/2010/main" val="15190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81396A-C2BC-4814-87A6-037EA2CF6A25}"/>
              </a:ext>
            </a:extLst>
          </p:cNvPr>
          <p:cNvSpPr txBox="1"/>
          <p:nvPr/>
        </p:nvSpPr>
        <p:spPr>
          <a:xfrm>
            <a:off x="152400" y="315686"/>
            <a:ext cx="11680371" cy="6555641"/>
          </a:xfrm>
          <a:prstGeom prst="rect">
            <a:avLst/>
          </a:prstGeom>
          <a:noFill/>
        </p:spPr>
        <p:txBody>
          <a:bodyPr wrap="square" rtlCol="0">
            <a:spAutoFit/>
          </a:bodyPr>
          <a:lstStyle/>
          <a:p>
            <a:r>
              <a:rPr lang="en-US" sz="3200" dirty="0"/>
              <a:t>Her daughter states, “ The morphine only makes her sleep. It doesn’t seem to make the pain any better.  Can you try another drug?”</a:t>
            </a:r>
          </a:p>
          <a:p>
            <a:r>
              <a:rPr lang="en-US" sz="3200" dirty="0"/>
              <a:t>What do you order?  Select all that apply.</a:t>
            </a:r>
          </a:p>
          <a:p>
            <a:pPr marL="342900" indent="-342900">
              <a:buAutoNum type="alphaLcPeriod"/>
            </a:pPr>
            <a:r>
              <a:rPr lang="en-US" sz="3200" dirty="0"/>
              <a:t>Rotate opioid to hydromorphone 0.2mg IV every 6 hours PRN</a:t>
            </a:r>
          </a:p>
          <a:p>
            <a:pPr marL="342900" indent="-342900">
              <a:buAutoNum type="alphaLcPeriod"/>
            </a:pPr>
            <a:r>
              <a:rPr lang="en-US" sz="3200" dirty="0"/>
              <a:t>Schedule Tylenol add option for rectal administration</a:t>
            </a:r>
          </a:p>
          <a:p>
            <a:pPr marL="342900" indent="-342900">
              <a:buAutoNum type="alphaLcPeriod"/>
            </a:pPr>
            <a:r>
              <a:rPr lang="en-US" sz="3200" dirty="0"/>
              <a:t>Diclofenac gel 3% to right hip TID</a:t>
            </a:r>
          </a:p>
          <a:p>
            <a:pPr marL="342900" indent="-342900">
              <a:buAutoNum type="alphaLcPeriod"/>
            </a:pPr>
            <a:r>
              <a:rPr lang="en-US" sz="3200" dirty="0"/>
              <a:t>Lidocaine patch to right hip Q HS</a:t>
            </a:r>
          </a:p>
          <a:p>
            <a:pPr marL="342900" indent="-342900">
              <a:buAutoNum type="alphaLcPeriod"/>
            </a:pPr>
            <a:r>
              <a:rPr lang="en-US" sz="3200" dirty="0"/>
              <a:t>Gabapentin 100mg Q HS</a:t>
            </a:r>
          </a:p>
          <a:p>
            <a:pPr marL="342900" indent="-342900">
              <a:buAutoNum type="alphaLcPeriod"/>
            </a:pPr>
            <a:r>
              <a:rPr lang="en-US" sz="3200" dirty="0"/>
              <a:t>Bladder scan</a:t>
            </a:r>
          </a:p>
          <a:p>
            <a:pPr marL="342900" indent="-342900">
              <a:buAutoNum type="alphaLcPeriod"/>
            </a:pPr>
            <a:r>
              <a:rPr lang="en-US" sz="3200" dirty="0"/>
              <a:t>Dulcolax suppository if no BM every other day PRN</a:t>
            </a:r>
          </a:p>
          <a:p>
            <a:pPr marL="342900" indent="-342900">
              <a:buAutoNum type="alphaLcPeriod"/>
            </a:pPr>
            <a:r>
              <a:rPr lang="en-US" sz="3200" dirty="0"/>
              <a:t>Seroquel 12.5mg BID PRN </a:t>
            </a:r>
          </a:p>
          <a:p>
            <a:pPr marL="342900" indent="-342900">
              <a:buAutoNum type="alphaLcPeriod"/>
            </a:pPr>
            <a:endParaRPr lang="en-US" dirty="0"/>
          </a:p>
          <a:p>
            <a:pPr marL="342900" indent="-342900">
              <a:buAutoNum type="alphaLcPeriod"/>
            </a:pPr>
            <a:endParaRPr lang="en-US" dirty="0"/>
          </a:p>
        </p:txBody>
      </p:sp>
    </p:spTree>
    <p:extLst>
      <p:ext uri="{BB962C8B-B14F-4D97-AF65-F5344CB8AC3E}">
        <p14:creationId xmlns:p14="http://schemas.microsoft.com/office/powerpoint/2010/main" val="520072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95B0A5-A244-4302-A624-DE804E406DA8}"/>
              </a:ext>
            </a:extLst>
          </p:cNvPr>
          <p:cNvSpPr txBox="1"/>
          <p:nvPr/>
        </p:nvSpPr>
        <p:spPr>
          <a:xfrm>
            <a:off x="228600" y="348343"/>
            <a:ext cx="11691257" cy="6278642"/>
          </a:xfrm>
          <a:prstGeom prst="rect">
            <a:avLst/>
          </a:prstGeom>
          <a:noFill/>
        </p:spPr>
        <p:txBody>
          <a:bodyPr wrap="square" rtlCol="0">
            <a:spAutoFit/>
          </a:bodyPr>
          <a:lstStyle/>
          <a:p>
            <a:r>
              <a:rPr lang="en-US" sz="3200" dirty="0"/>
              <a:t>Her daughter states, “ The morphine only makes her sleep. It doesn’t seem to make the pain any better.  Can you try another drug?”</a:t>
            </a:r>
          </a:p>
          <a:p>
            <a:r>
              <a:rPr lang="en-US" sz="3200" dirty="0"/>
              <a:t>What do you order?  Select all that apply.</a:t>
            </a:r>
          </a:p>
          <a:p>
            <a:pPr marL="342900" indent="-342900">
              <a:buAutoNum type="alphaLcPeriod"/>
            </a:pPr>
            <a:r>
              <a:rPr lang="en-US" sz="3200" dirty="0">
                <a:solidFill>
                  <a:srgbClr val="FFFF00"/>
                </a:solidFill>
              </a:rPr>
              <a:t>Rotate opioid to hydromorphone 0.2mg IV every 6 hours PRN</a:t>
            </a:r>
          </a:p>
          <a:p>
            <a:pPr marL="342900" indent="-342900">
              <a:buAutoNum type="alphaLcPeriod"/>
            </a:pPr>
            <a:r>
              <a:rPr lang="en-US" sz="3200" dirty="0">
                <a:solidFill>
                  <a:srgbClr val="FFFF00"/>
                </a:solidFill>
              </a:rPr>
              <a:t>Schedule Tylenol add option for rectal administration</a:t>
            </a:r>
          </a:p>
          <a:p>
            <a:pPr marL="342900" indent="-342900">
              <a:buAutoNum type="alphaLcPeriod"/>
            </a:pPr>
            <a:r>
              <a:rPr lang="en-US" sz="3200" dirty="0">
                <a:solidFill>
                  <a:srgbClr val="FFFF00"/>
                </a:solidFill>
              </a:rPr>
              <a:t>Diclofenac gel 3% to right hip TID</a:t>
            </a:r>
          </a:p>
          <a:p>
            <a:pPr marL="342900" indent="-342900">
              <a:buAutoNum type="alphaLcPeriod"/>
            </a:pPr>
            <a:r>
              <a:rPr lang="en-US" sz="3200" dirty="0">
                <a:solidFill>
                  <a:srgbClr val="FFFF00"/>
                </a:solidFill>
              </a:rPr>
              <a:t>Lidocaine patch to right hip Q HS</a:t>
            </a:r>
          </a:p>
          <a:p>
            <a:pPr marL="342900" indent="-342900">
              <a:buAutoNum type="alphaLcPeriod"/>
            </a:pPr>
            <a:r>
              <a:rPr lang="en-US" sz="3200" dirty="0">
                <a:solidFill>
                  <a:srgbClr val="FFFF00"/>
                </a:solidFill>
              </a:rPr>
              <a:t>Gabapentin 100mg Q HS</a:t>
            </a:r>
          </a:p>
          <a:p>
            <a:pPr marL="342900" indent="-342900">
              <a:buAutoNum type="alphaLcPeriod"/>
            </a:pPr>
            <a:r>
              <a:rPr lang="en-US" sz="3200" dirty="0">
                <a:solidFill>
                  <a:srgbClr val="FFFF00"/>
                </a:solidFill>
              </a:rPr>
              <a:t>Bladder scan</a:t>
            </a:r>
          </a:p>
          <a:p>
            <a:pPr marL="342900" indent="-342900">
              <a:buAutoNum type="alphaLcPeriod"/>
            </a:pPr>
            <a:r>
              <a:rPr lang="en-US" sz="3200" dirty="0">
                <a:solidFill>
                  <a:srgbClr val="FFFF00"/>
                </a:solidFill>
              </a:rPr>
              <a:t>Dulcolax suppository if no BM every other day PRN</a:t>
            </a:r>
          </a:p>
          <a:p>
            <a:pPr marL="342900" indent="-342900">
              <a:buAutoNum type="alphaLcPeriod"/>
            </a:pPr>
            <a:r>
              <a:rPr lang="en-US" sz="3200" dirty="0">
                <a:solidFill>
                  <a:srgbClr val="FFFF00"/>
                </a:solidFill>
              </a:rPr>
              <a:t>Seroquel 12.5mg BID PRN </a:t>
            </a:r>
          </a:p>
          <a:p>
            <a:endParaRPr lang="en-US" dirty="0"/>
          </a:p>
        </p:txBody>
      </p:sp>
    </p:spTree>
    <p:extLst>
      <p:ext uri="{BB962C8B-B14F-4D97-AF65-F5344CB8AC3E}">
        <p14:creationId xmlns:p14="http://schemas.microsoft.com/office/powerpoint/2010/main" val="280157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3FF2-32EC-46B7-8D29-8AA363AA1962}"/>
              </a:ext>
            </a:extLst>
          </p:cNvPr>
          <p:cNvSpPr>
            <a:spLocks noGrp="1"/>
          </p:cNvSpPr>
          <p:nvPr>
            <p:ph type="title"/>
          </p:nvPr>
        </p:nvSpPr>
        <p:spPr>
          <a:xfrm>
            <a:off x="913795" y="426720"/>
            <a:ext cx="10353762" cy="1257300"/>
          </a:xfrm>
        </p:spPr>
        <p:txBody>
          <a:bodyPr/>
          <a:lstStyle/>
          <a:p>
            <a:r>
              <a:rPr lang="en-US" dirty="0"/>
              <a:t>Acute Pain</a:t>
            </a:r>
          </a:p>
        </p:txBody>
      </p:sp>
      <p:sp>
        <p:nvSpPr>
          <p:cNvPr id="3" name="Content Placeholder 2">
            <a:extLst>
              <a:ext uri="{FF2B5EF4-FFF2-40B4-BE49-F238E27FC236}">
                <a16:creationId xmlns:a16="http://schemas.microsoft.com/office/drawing/2014/main" id="{06B08D6A-F6EC-483B-BFE0-F115B587573C}"/>
              </a:ext>
            </a:extLst>
          </p:cNvPr>
          <p:cNvSpPr>
            <a:spLocks noGrp="1"/>
          </p:cNvSpPr>
          <p:nvPr>
            <p:ph idx="1"/>
          </p:nvPr>
        </p:nvSpPr>
        <p:spPr>
          <a:xfrm>
            <a:off x="913795" y="1684020"/>
            <a:ext cx="10353762" cy="3761740"/>
          </a:xfrm>
        </p:spPr>
        <p:txBody>
          <a:bodyPr>
            <a:noAutofit/>
          </a:bodyPr>
          <a:lstStyle/>
          <a:p>
            <a:r>
              <a:rPr lang="en-US" sz="2400" dirty="0"/>
              <a:t>Usually underlying pathology</a:t>
            </a:r>
          </a:p>
          <a:p>
            <a:r>
              <a:rPr lang="en-US" sz="2400" dirty="0"/>
              <a:t>Trajectory of improvement with healing of underlying injury</a:t>
            </a:r>
          </a:p>
          <a:p>
            <a:r>
              <a:rPr lang="en-US" sz="2400" dirty="0"/>
              <a:t>Trauma, surgery, labor, medical procedures, and acute disease states</a:t>
            </a:r>
          </a:p>
          <a:p>
            <a:r>
              <a:rPr lang="en-US" sz="2400" dirty="0"/>
              <a:t>Nociceptive - Ongoing activation of A-δ and C-nociceptors in response to a noxious stimulus.</a:t>
            </a:r>
          </a:p>
          <a:p>
            <a:pPr lvl="1"/>
            <a:r>
              <a:rPr lang="en-US" sz="2400" dirty="0"/>
              <a:t>Visceral - Arising from visceral organs </a:t>
            </a:r>
          </a:p>
          <a:p>
            <a:pPr lvl="1"/>
            <a:r>
              <a:rPr lang="en-US" sz="2400" dirty="0"/>
              <a:t>Somatic - Arising from tissues such as skin, muscle, joint capsules, and bone.</a:t>
            </a:r>
          </a:p>
          <a:p>
            <a:r>
              <a:rPr lang="en-US" sz="2400" dirty="0"/>
              <a:t>Neuropathic –Arising from one or more peripheral nerves, ganglion, plexus or CNS disease/injury. </a:t>
            </a:r>
          </a:p>
        </p:txBody>
      </p:sp>
    </p:spTree>
    <p:extLst>
      <p:ext uri="{BB962C8B-B14F-4D97-AF65-F5344CB8AC3E}">
        <p14:creationId xmlns:p14="http://schemas.microsoft.com/office/powerpoint/2010/main" val="4035385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150C8-AD60-4903-8F4A-44A1177B006D}"/>
              </a:ext>
            </a:extLst>
          </p:cNvPr>
          <p:cNvSpPr txBox="1"/>
          <p:nvPr/>
        </p:nvSpPr>
        <p:spPr>
          <a:xfrm>
            <a:off x="370114" y="315686"/>
            <a:ext cx="11625943" cy="1631216"/>
          </a:xfrm>
          <a:prstGeom prst="rect">
            <a:avLst/>
          </a:prstGeom>
          <a:noFill/>
        </p:spPr>
        <p:txBody>
          <a:bodyPr wrap="square" rtlCol="0">
            <a:spAutoFit/>
          </a:bodyPr>
          <a:lstStyle/>
          <a:p>
            <a:pPr algn="ctr"/>
            <a:r>
              <a:rPr lang="en-US" sz="4400" dirty="0"/>
              <a:t>Diagnosis: Delirium, multifactorial</a:t>
            </a:r>
          </a:p>
          <a:p>
            <a:r>
              <a:rPr lang="en-US" sz="2800" dirty="0"/>
              <a:t>Opioid induced, constipation, pain, urinary retention, underlying infection?, undiagnosed pre-existing mild dementia? </a:t>
            </a:r>
          </a:p>
        </p:txBody>
      </p:sp>
      <p:sp>
        <p:nvSpPr>
          <p:cNvPr id="3" name="TextBox 2">
            <a:extLst>
              <a:ext uri="{FF2B5EF4-FFF2-40B4-BE49-F238E27FC236}">
                <a16:creationId xmlns:a16="http://schemas.microsoft.com/office/drawing/2014/main" id="{70BEEEE5-9B94-4085-A47D-64BD1D48DBAA}"/>
              </a:ext>
            </a:extLst>
          </p:cNvPr>
          <p:cNvSpPr txBox="1"/>
          <p:nvPr/>
        </p:nvSpPr>
        <p:spPr>
          <a:xfrm>
            <a:off x="97971" y="2393216"/>
            <a:ext cx="11364686" cy="5109091"/>
          </a:xfrm>
          <a:prstGeom prst="rect">
            <a:avLst/>
          </a:prstGeom>
          <a:noFill/>
        </p:spPr>
        <p:txBody>
          <a:bodyPr wrap="square" rtlCol="0">
            <a:spAutoFit/>
          </a:bodyPr>
          <a:lstStyle/>
          <a:p>
            <a:pPr marL="514350" indent="-514350">
              <a:buAutoNum type="alphaLcPeriod"/>
            </a:pPr>
            <a:r>
              <a:rPr lang="en-US" sz="2800" dirty="0">
                <a:solidFill>
                  <a:srgbClr val="FFFF00"/>
                </a:solidFill>
              </a:rPr>
              <a:t>Rotate opioid to hydromorphone 0.1-0.2mg IV every 6 hours PRN</a:t>
            </a:r>
          </a:p>
          <a:p>
            <a:endParaRPr lang="en-US" sz="2800" dirty="0">
              <a:solidFill>
                <a:srgbClr val="FFFF00"/>
              </a:solidFill>
            </a:endParaRPr>
          </a:p>
          <a:p>
            <a:pPr marL="457200" indent="-457200">
              <a:buClr>
                <a:schemeClr val="tx1"/>
              </a:buClr>
              <a:buFont typeface="Wingdings" panose="05000000000000000000" pitchFamily="2" charset="2"/>
              <a:buChar char="Ø"/>
            </a:pPr>
            <a:r>
              <a:rPr lang="en-US" sz="2800" dirty="0"/>
              <a:t>Morphine metabolized in liver to metabolites morphine-3,6-glucuronide which can cause neurotoxicity.  Metabolites excreted renally.</a:t>
            </a:r>
          </a:p>
          <a:p>
            <a:pPr marL="457200" indent="-457200">
              <a:buClr>
                <a:schemeClr val="tx1"/>
              </a:buClr>
              <a:buFont typeface="Wingdings" panose="05000000000000000000" pitchFamily="2" charset="2"/>
              <a:buChar char="Ø"/>
            </a:pPr>
            <a:endParaRPr lang="en-US" sz="2800" dirty="0"/>
          </a:p>
          <a:p>
            <a:pPr marL="457200" indent="-457200">
              <a:buClr>
                <a:schemeClr val="tx1"/>
              </a:buClr>
              <a:buFont typeface="Wingdings" panose="05000000000000000000" pitchFamily="2" charset="2"/>
              <a:buChar char="Ø"/>
            </a:pPr>
            <a:r>
              <a:rPr lang="en-US" sz="2800" dirty="0"/>
              <a:t>Avoid morphine in patients with reduced renal clearance, age&gt; 65, underlying dementia.</a:t>
            </a:r>
          </a:p>
          <a:p>
            <a:pPr marL="457200" indent="-457200">
              <a:buClr>
                <a:schemeClr val="tx1"/>
              </a:buClr>
              <a:buFont typeface="Wingdings" panose="05000000000000000000" pitchFamily="2" charset="2"/>
              <a:buChar char="Ø"/>
            </a:pPr>
            <a:endParaRPr lang="en-US" sz="2800" dirty="0"/>
          </a:p>
          <a:p>
            <a:pPr marL="285750" indent="-285750">
              <a:buClr>
                <a:schemeClr val="tx1"/>
              </a:buClr>
              <a:buFont typeface="Wingdings" panose="05000000000000000000" pitchFamily="2" charset="2"/>
              <a:buChar char="Ø"/>
            </a:pPr>
            <a:r>
              <a:rPr lang="en-US" sz="2800" dirty="0" err="1"/>
              <a:t>CrCl</a:t>
            </a:r>
            <a:r>
              <a:rPr lang="en-US" sz="2800" dirty="0"/>
              <a:t> &lt; 50mL/min  extend dose interval of hydromorphone</a:t>
            </a:r>
          </a:p>
          <a:p>
            <a:pPr marL="457200" indent="-457200">
              <a:buClr>
                <a:schemeClr val="tx1"/>
              </a:buClr>
              <a:buFont typeface="Wingdings" panose="05000000000000000000" pitchFamily="2" charset="2"/>
              <a:buChar char="Ø"/>
            </a:pPr>
            <a:endParaRPr lang="en-US" sz="2800" dirty="0"/>
          </a:p>
          <a:p>
            <a:endParaRPr lang="en-US" dirty="0"/>
          </a:p>
        </p:txBody>
      </p:sp>
    </p:spTree>
    <p:extLst>
      <p:ext uri="{BB962C8B-B14F-4D97-AF65-F5344CB8AC3E}">
        <p14:creationId xmlns:p14="http://schemas.microsoft.com/office/powerpoint/2010/main" val="848658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E30636-5E31-4ABD-BD58-2C47DCB00483}"/>
              </a:ext>
            </a:extLst>
          </p:cNvPr>
          <p:cNvSpPr/>
          <p:nvPr/>
        </p:nvSpPr>
        <p:spPr>
          <a:xfrm>
            <a:off x="87087" y="341293"/>
            <a:ext cx="11854542" cy="1631216"/>
          </a:xfrm>
          <a:prstGeom prst="rect">
            <a:avLst/>
          </a:prstGeom>
        </p:spPr>
        <p:txBody>
          <a:bodyPr wrap="square">
            <a:spAutoFit/>
          </a:bodyPr>
          <a:lstStyle/>
          <a:p>
            <a:pPr algn="ctr"/>
            <a:r>
              <a:rPr lang="en-US" sz="4400" dirty="0"/>
              <a:t>Diagnosis: Delirium, multifactorial</a:t>
            </a:r>
          </a:p>
          <a:p>
            <a:r>
              <a:rPr lang="en-US" sz="2800" dirty="0"/>
              <a:t>Opioid induced, constipation, pain, urinary retention, underlying infection?, undiagnosed pre-existing mild dementia? </a:t>
            </a:r>
          </a:p>
        </p:txBody>
      </p:sp>
      <p:sp>
        <p:nvSpPr>
          <p:cNvPr id="3" name="TextBox 2">
            <a:extLst>
              <a:ext uri="{FF2B5EF4-FFF2-40B4-BE49-F238E27FC236}">
                <a16:creationId xmlns:a16="http://schemas.microsoft.com/office/drawing/2014/main" id="{2BEC4A89-3BFC-4EFD-986B-E5C03B10A72A}"/>
              </a:ext>
            </a:extLst>
          </p:cNvPr>
          <p:cNvSpPr txBox="1"/>
          <p:nvPr/>
        </p:nvSpPr>
        <p:spPr>
          <a:xfrm>
            <a:off x="500743" y="2405743"/>
            <a:ext cx="8773886" cy="2092881"/>
          </a:xfrm>
          <a:prstGeom prst="rect">
            <a:avLst/>
          </a:prstGeom>
          <a:noFill/>
        </p:spPr>
        <p:txBody>
          <a:bodyPr wrap="square" rtlCol="0">
            <a:spAutoFit/>
          </a:bodyPr>
          <a:lstStyle/>
          <a:p>
            <a:r>
              <a:rPr lang="en-US" sz="2800" dirty="0">
                <a:solidFill>
                  <a:srgbClr val="FFFF00"/>
                </a:solidFill>
              </a:rPr>
              <a:t>b. Schedule Tylenol add option for rectal administration</a:t>
            </a:r>
          </a:p>
          <a:p>
            <a:r>
              <a:rPr lang="en-US" sz="2800" dirty="0">
                <a:solidFill>
                  <a:srgbClr val="FFFF00"/>
                </a:solidFill>
              </a:rPr>
              <a:t>c. Diclofenac gel 3% to right hip TID</a:t>
            </a:r>
          </a:p>
          <a:p>
            <a:r>
              <a:rPr lang="en-US" sz="2800" dirty="0">
                <a:solidFill>
                  <a:srgbClr val="FFFF00"/>
                </a:solidFill>
              </a:rPr>
              <a:t>d. Lidocaine patch to right hip Q HS</a:t>
            </a:r>
          </a:p>
          <a:p>
            <a:r>
              <a:rPr lang="en-US" sz="2800" dirty="0">
                <a:solidFill>
                  <a:srgbClr val="FFFF00"/>
                </a:solidFill>
              </a:rPr>
              <a:t>e. Gabapentin 100mg Q HS</a:t>
            </a:r>
          </a:p>
          <a:p>
            <a:endParaRPr lang="en-US" dirty="0"/>
          </a:p>
        </p:txBody>
      </p:sp>
      <p:sp>
        <p:nvSpPr>
          <p:cNvPr id="4" name="TextBox 3">
            <a:extLst>
              <a:ext uri="{FF2B5EF4-FFF2-40B4-BE49-F238E27FC236}">
                <a16:creationId xmlns:a16="http://schemas.microsoft.com/office/drawing/2014/main" id="{D665B51B-7207-44E7-97D4-39C3612901B6}"/>
              </a:ext>
            </a:extLst>
          </p:cNvPr>
          <p:cNvSpPr txBox="1"/>
          <p:nvPr/>
        </p:nvSpPr>
        <p:spPr>
          <a:xfrm>
            <a:off x="500743" y="4778829"/>
            <a:ext cx="10189028" cy="2092881"/>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US" sz="2800" dirty="0"/>
              <a:t>Multimodal analgesia is opioid sparing</a:t>
            </a:r>
          </a:p>
          <a:p>
            <a:pPr marL="285750" indent="-285750">
              <a:buClr>
                <a:schemeClr val="tx1"/>
              </a:buClr>
              <a:buFont typeface="Wingdings" panose="05000000000000000000" pitchFamily="2" charset="2"/>
              <a:buChar char="Ø"/>
            </a:pPr>
            <a:r>
              <a:rPr lang="en-US" sz="2800" dirty="0"/>
              <a:t>Topical diclofenac bioavailability systemically has been reported at 1% or oral</a:t>
            </a:r>
          </a:p>
          <a:p>
            <a:pPr marL="285750" indent="-285750">
              <a:buClr>
                <a:schemeClr val="tx1"/>
              </a:buClr>
              <a:buFont typeface="Wingdings" panose="05000000000000000000" pitchFamily="2" charset="2"/>
              <a:buChar char="Ø"/>
            </a:pPr>
            <a:r>
              <a:rPr lang="en-US" sz="2800" dirty="0"/>
              <a:t>Gabapentin renally dosed, may enhance sleep, stabilize mood</a:t>
            </a:r>
          </a:p>
          <a:p>
            <a:pPr>
              <a:buClr>
                <a:schemeClr val="tx1"/>
              </a:buClr>
            </a:pPr>
            <a:endParaRPr lang="en-US" dirty="0"/>
          </a:p>
        </p:txBody>
      </p:sp>
    </p:spTree>
    <p:extLst>
      <p:ext uri="{BB962C8B-B14F-4D97-AF65-F5344CB8AC3E}">
        <p14:creationId xmlns:p14="http://schemas.microsoft.com/office/powerpoint/2010/main" val="1198782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963185-7792-4FEB-87FD-C24480B13528}"/>
              </a:ext>
            </a:extLst>
          </p:cNvPr>
          <p:cNvSpPr/>
          <p:nvPr/>
        </p:nvSpPr>
        <p:spPr>
          <a:xfrm>
            <a:off x="87087" y="341293"/>
            <a:ext cx="11854542" cy="1631216"/>
          </a:xfrm>
          <a:prstGeom prst="rect">
            <a:avLst/>
          </a:prstGeom>
        </p:spPr>
        <p:txBody>
          <a:bodyPr wrap="square">
            <a:spAutoFit/>
          </a:bodyPr>
          <a:lstStyle/>
          <a:p>
            <a:pPr algn="ctr"/>
            <a:r>
              <a:rPr lang="en-US" sz="4400" dirty="0"/>
              <a:t>Diagnosis: Delirium, multifactorial</a:t>
            </a:r>
          </a:p>
          <a:p>
            <a:r>
              <a:rPr lang="en-US" sz="2800" dirty="0"/>
              <a:t>Opioid induced, constipation, pain, urinary retention, hypoxia, underlying infection?, undiagnosed pre-existing mild dementia? </a:t>
            </a:r>
          </a:p>
        </p:txBody>
      </p:sp>
      <p:sp>
        <p:nvSpPr>
          <p:cNvPr id="3" name="TextBox 2">
            <a:extLst>
              <a:ext uri="{FF2B5EF4-FFF2-40B4-BE49-F238E27FC236}">
                <a16:creationId xmlns:a16="http://schemas.microsoft.com/office/drawing/2014/main" id="{178AFD39-080D-4DFE-B4F1-7EE5FCAABCD3}"/>
              </a:ext>
            </a:extLst>
          </p:cNvPr>
          <p:cNvSpPr txBox="1"/>
          <p:nvPr/>
        </p:nvSpPr>
        <p:spPr>
          <a:xfrm>
            <a:off x="664029" y="2710543"/>
            <a:ext cx="9829800" cy="1231106"/>
          </a:xfrm>
          <a:prstGeom prst="rect">
            <a:avLst/>
          </a:prstGeom>
          <a:noFill/>
        </p:spPr>
        <p:txBody>
          <a:bodyPr wrap="square" rtlCol="0">
            <a:spAutoFit/>
          </a:bodyPr>
          <a:lstStyle/>
          <a:p>
            <a:r>
              <a:rPr lang="en-US" sz="2800" dirty="0">
                <a:solidFill>
                  <a:srgbClr val="FFFF00"/>
                </a:solidFill>
              </a:rPr>
              <a:t>f. Bladder scan</a:t>
            </a:r>
          </a:p>
          <a:p>
            <a:r>
              <a:rPr lang="en-US" sz="2800" dirty="0">
                <a:solidFill>
                  <a:srgbClr val="FFFF00"/>
                </a:solidFill>
              </a:rPr>
              <a:t>g. Dulcolax suppository if no BM every other day PRN</a:t>
            </a:r>
          </a:p>
          <a:p>
            <a:endParaRPr lang="en-US" dirty="0"/>
          </a:p>
        </p:txBody>
      </p:sp>
      <p:sp>
        <p:nvSpPr>
          <p:cNvPr id="4" name="TextBox 3">
            <a:extLst>
              <a:ext uri="{FF2B5EF4-FFF2-40B4-BE49-F238E27FC236}">
                <a16:creationId xmlns:a16="http://schemas.microsoft.com/office/drawing/2014/main" id="{7DC37994-B83C-4553-9815-907525941392}"/>
              </a:ext>
            </a:extLst>
          </p:cNvPr>
          <p:cNvSpPr txBox="1"/>
          <p:nvPr/>
        </p:nvSpPr>
        <p:spPr>
          <a:xfrm>
            <a:off x="664028" y="3941649"/>
            <a:ext cx="11081657" cy="2677656"/>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US" sz="2800" dirty="0"/>
              <a:t>Reversible causes</a:t>
            </a:r>
          </a:p>
          <a:p>
            <a:pPr marL="742950" lvl="1" indent="-285750">
              <a:buClr>
                <a:schemeClr val="tx1"/>
              </a:buClr>
              <a:buFont typeface="Wingdings" panose="05000000000000000000" pitchFamily="2" charset="2"/>
              <a:buChar char="Ø"/>
            </a:pPr>
            <a:r>
              <a:rPr lang="en-US" sz="2800" dirty="0"/>
              <a:t>Urinary retention – Up to 10%, straight </a:t>
            </a:r>
            <a:r>
              <a:rPr lang="en-US" sz="2800" dirty="0" err="1"/>
              <a:t>cath</a:t>
            </a:r>
            <a:r>
              <a:rPr lang="en-US" sz="2800" dirty="0"/>
              <a:t> PRN, likely to resolve with reduced opioid/ discontinuation of opioid.</a:t>
            </a:r>
          </a:p>
          <a:p>
            <a:pPr marL="742950" lvl="1" indent="-285750">
              <a:buClr>
                <a:schemeClr val="tx1"/>
              </a:buClr>
              <a:buFont typeface="Wingdings" panose="05000000000000000000" pitchFamily="2" charset="2"/>
              <a:buChar char="Ø"/>
            </a:pPr>
            <a:r>
              <a:rPr lang="en-US" sz="2800" dirty="0"/>
              <a:t>Constipation</a:t>
            </a:r>
          </a:p>
          <a:p>
            <a:pPr marL="742950" lvl="1" indent="-285750">
              <a:buClr>
                <a:schemeClr val="tx1"/>
              </a:buClr>
              <a:buFont typeface="Wingdings" panose="05000000000000000000" pitchFamily="2" charset="2"/>
              <a:buChar char="Ø"/>
            </a:pPr>
            <a:r>
              <a:rPr lang="en-US" sz="2800" dirty="0"/>
              <a:t>Oxygen PRN, monitor capnography/oximetry </a:t>
            </a:r>
          </a:p>
          <a:p>
            <a:pPr marL="742950" lvl="1" indent="-285750">
              <a:buClr>
                <a:schemeClr val="tx1"/>
              </a:buClr>
              <a:buFont typeface="Wingdings" panose="05000000000000000000" pitchFamily="2" charset="2"/>
              <a:buChar char="Ø"/>
            </a:pPr>
            <a:r>
              <a:rPr lang="en-US" sz="2800" dirty="0"/>
              <a:t>Monitor for infection</a:t>
            </a:r>
          </a:p>
        </p:txBody>
      </p:sp>
    </p:spTree>
    <p:extLst>
      <p:ext uri="{BB962C8B-B14F-4D97-AF65-F5344CB8AC3E}">
        <p14:creationId xmlns:p14="http://schemas.microsoft.com/office/powerpoint/2010/main" val="3093706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07A481-8011-43E1-A40C-BBC8A629BF83}"/>
              </a:ext>
            </a:extLst>
          </p:cNvPr>
          <p:cNvSpPr/>
          <p:nvPr/>
        </p:nvSpPr>
        <p:spPr>
          <a:xfrm>
            <a:off x="87087" y="341293"/>
            <a:ext cx="11854542" cy="1631216"/>
          </a:xfrm>
          <a:prstGeom prst="rect">
            <a:avLst/>
          </a:prstGeom>
        </p:spPr>
        <p:txBody>
          <a:bodyPr wrap="square">
            <a:spAutoFit/>
          </a:bodyPr>
          <a:lstStyle/>
          <a:p>
            <a:pPr algn="ctr"/>
            <a:r>
              <a:rPr lang="en-US" sz="4400" dirty="0"/>
              <a:t>Diagnosis: Delirium, multifactorial</a:t>
            </a:r>
          </a:p>
          <a:p>
            <a:r>
              <a:rPr lang="en-US" sz="2800" dirty="0"/>
              <a:t>Opioid induced, constipation, pain, urinary retention, hypoxia, underlying infection?, undiagnosed pre-existing mild dementia? </a:t>
            </a:r>
          </a:p>
        </p:txBody>
      </p:sp>
      <p:sp>
        <p:nvSpPr>
          <p:cNvPr id="3" name="TextBox 2">
            <a:extLst>
              <a:ext uri="{FF2B5EF4-FFF2-40B4-BE49-F238E27FC236}">
                <a16:creationId xmlns:a16="http://schemas.microsoft.com/office/drawing/2014/main" id="{2634F7EB-21B6-4AD4-AF7C-C2EBCD1A2B2F}"/>
              </a:ext>
            </a:extLst>
          </p:cNvPr>
          <p:cNvSpPr txBox="1"/>
          <p:nvPr/>
        </p:nvSpPr>
        <p:spPr>
          <a:xfrm>
            <a:off x="533400" y="2699657"/>
            <a:ext cx="9459686" cy="1077218"/>
          </a:xfrm>
          <a:prstGeom prst="rect">
            <a:avLst/>
          </a:prstGeom>
          <a:noFill/>
        </p:spPr>
        <p:txBody>
          <a:bodyPr wrap="square" rtlCol="0">
            <a:spAutoFit/>
          </a:bodyPr>
          <a:lstStyle/>
          <a:p>
            <a:r>
              <a:rPr lang="en-US" sz="2800" dirty="0">
                <a:solidFill>
                  <a:srgbClr val="FFFF00"/>
                </a:solidFill>
              </a:rPr>
              <a:t>h. Seroquel 12.5mg BID PRN </a:t>
            </a:r>
          </a:p>
          <a:p>
            <a:endParaRPr lang="en-US" dirty="0">
              <a:solidFill>
                <a:srgbClr val="FFFF00"/>
              </a:solidFill>
            </a:endParaRPr>
          </a:p>
          <a:p>
            <a:endParaRPr lang="en-US" dirty="0"/>
          </a:p>
        </p:txBody>
      </p:sp>
      <p:sp>
        <p:nvSpPr>
          <p:cNvPr id="4" name="TextBox 3">
            <a:extLst>
              <a:ext uri="{FF2B5EF4-FFF2-40B4-BE49-F238E27FC236}">
                <a16:creationId xmlns:a16="http://schemas.microsoft.com/office/drawing/2014/main" id="{1C304791-A412-4317-8B0E-C00D5A919713}"/>
              </a:ext>
            </a:extLst>
          </p:cNvPr>
          <p:cNvSpPr txBox="1"/>
          <p:nvPr/>
        </p:nvSpPr>
        <p:spPr>
          <a:xfrm>
            <a:off x="451758" y="4136571"/>
            <a:ext cx="11125200" cy="1231106"/>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US" sz="2800" dirty="0"/>
              <a:t>Or other antipsychotic per preference or institution delirium protocol</a:t>
            </a:r>
          </a:p>
          <a:p>
            <a:pPr marL="285750" indent="-285750">
              <a:buClr>
                <a:schemeClr val="tx1"/>
              </a:buClr>
              <a:buFont typeface="Wingdings" panose="05000000000000000000" pitchFamily="2" charset="2"/>
              <a:buChar char="Ø"/>
            </a:pPr>
            <a:r>
              <a:rPr lang="en-US" sz="2800" dirty="0"/>
              <a:t>Include non medicine intervention</a:t>
            </a:r>
          </a:p>
          <a:p>
            <a:pPr>
              <a:buClr>
                <a:schemeClr val="tx1"/>
              </a:buClr>
            </a:pPr>
            <a:endParaRPr lang="en-US" dirty="0"/>
          </a:p>
        </p:txBody>
      </p:sp>
    </p:spTree>
    <p:extLst>
      <p:ext uri="{BB962C8B-B14F-4D97-AF65-F5344CB8AC3E}">
        <p14:creationId xmlns:p14="http://schemas.microsoft.com/office/powerpoint/2010/main" val="152772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758" y="117693"/>
            <a:ext cx="11566358" cy="6740307"/>
          </a:xfrm>
          <a:prstGeom prst="rect">
            <a:avLst/>
          </a:prstGeom>
          <a:noFill/>
        </p:spPr>
        <p:txBody>
          <a:bodyPr wrap="square" rtlCol="0">
            <a:spAutoFit/>
          </a:bodyPr>
          <a:lstStyle/>
          <a:p>
            <a:r>
              <a:rPr lang="en-US" sz="2400" dirty="0"/>
              <a:t>Mr. Talus is a 40y.o. construction laborer and army veteran who you are seeing on observation unit.  He initially presented to ED yesterday afternoon after a fall from a ladder on to his R foot now complaining of R ankle pain and inability to bear weight.  He is found to have an ankle fracture which is splinted with plans to follow up with orthopedic surgery in a few days when swelling is reduced for possible surgery or casting.  </a:t>
            </a:r>
          </a:p>
          <a:p>
            <a:endParaRPr lang="en-US" sz="2400" dirty="0"/>
          </a:p>
          <a:p>
            <a:r>
              <a:rPr lang="en-US" sz="2400" dirty="0"/>
              <a:t>Medical HX: Chronic low back pain, chronic opioid therapy, PTSD, Depression.</a:t>
            </a:r>
          </a:p>
          <a:p>
            <a:r>
              <a:rPr lang="en-US" sz="2400" dirty="0"/>
              <a:t>Social History: Denies illicit drug use or abuse of prescription medications.  Drinks alcohol socially only. </a:t>
            </a:r>
          </a:p>
          <a:p>
            <a:endParaRPr lang="en-US" sz="2400" dirty="0"/>
          </a:p>
          <a:p>
            <a:r>
              <a:rPr lang="en-US" sz="2400" dirty="0"/>
              <a:t>Home medications:  Oxycodone 10mg every 6 hours as needed for pain. Sertraline 200mg daily.</a:t>
            </a:r>
          </a:p>
          <a:p>
            <a:r>
              <a:rPr lang="en-US" sz="2400" dirty="0"/>
              <a:t>PMP: Oxycodone 10mg tabs #90/30 days Consistently from same prescriber.</a:t>
            </a:r>
          </a:p>
          <a:p>
            <a:endParaRPr lang="en-US" sz="2400" dirty="0"/>
          </a:p>
          <a:p>
            <a:r>
              <a:rPr lang="en-US" sz="2400" dirty="0"/>
              <a:t>Inpatient medications:</a:t>
            </a:r>
          </a:p>
          <a:p>
            <a:r>
              <a:rPr lang="en-US" sz="2400" dirty="0"/>
              <a:t>Percocet 5/325mg 1-2 tabs q 4 hours PRN. Ibuprofen 600mg TID. Sertraline 200mg Q day.</a:t>
            </a:r>
          </a:p>
        </p:txBody>
      </p:sp>
    </p:spTree>
    <p:extLst>
      <p:ext uri="{BB962C8B-B14F-4D97-AF65-F5344CB8AC3E}">
        <p14:creationId xmlns:p14="http://schemas.microsoft.com/office/powerpoint/2010/main" val="165670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054" y="38907"/>
            <a:ext cx="11293642" cy="1077218"/>
          </a:xfrm>
          <a:prstGeom prst="rect">
            <a:avLst/>
          </a:prstGeom>
          <a:noFill/>
        </p:spPr>
        <p:txBody>
          <a:bodyPr wrap="square" rtlCol="0">
            <a:spAutoFit/>
          </a:bodyPr>
          <a:lstStyle/>
          <a:p>
            <a:r>
              <a:rPr lang="en-US" sz="3200" dirty="0"/>
              <a:t>Is the current opioid, Percocet 5/325mg 1-2 tabs q 4 hours PRN a good choice?</a:t>
            </a:r>
          </a:p>
        </p:txBody>
      </p:sp>
      <p:sp>
        <p:nvSpPr>
          <p:cNvPr id="3" name="TextBox 2"/>
          <p:cNvSpPr txBox="1"/>
          <p:nvPr/>
        </p:nvSpPr>
        <p:spPr>
          <a:xfrm>
            <a:off x="401054" y="1404882"/>
            <a:ext cx="11293642" cy="6032421"/>
          </a:xfrm>
          <a:prstGeom prst="rect">
            <a:avLst/>
          </a:prstGeom>
          <a:noFill/>
        </p:spPr>
        <p:txBody>
          <a:bodyPr wrap="square" rtlCol="0">
            <a:spAutoFit/>
          </a:bodyPr>
          <a:lstStyle/>
          <a:p>
            <a:r>
              <a:rPr lang="en-US" sz="2400" b="1" dirty="0"/>
              <a:t>Medical </a:t>
            </a:r>
            <a:r>
              <a:rPr lang="en-US" sz="2400" b="1" dirty="0" err="1"/>
              <a:t>Hx</a:t>
            </a:r>
            <a:r>
              <a:rPr lang="en-US" sz="2400" b="1" dirty="0"/>
              <a:t> </a:t>
            </a:r>
            <a:r>
              <a:rPr lang="en-US" sz="2000" dirty="0"/>
              <a:t>Chronic back pain – lives at “8/10” every day.  Copes by “pushing through it” and working, keeping busy</a:t>
            </a:r>
          </a:p>
          <a:p>
            <a:r>
              <a:rPr lang="en-US" sz="2400" b="1" dirty="0"/>
              <a:t>Family history: </a:t>
            </a:r>
            <a:r>
              <a:rPr lang="en-US" sz="2000" dirty="0"/>
              <a:t>alcoholism in his father who is deceased</a:t>
            </a:r>
          </a:p>
          <a:p>
            <a:r>
              <a:rPr lang="en-US" sz="2400" b="1" dirty="0"/>
              <a:t>Mental Health : </a:t>
            </a:r>
            <a:r>
              <a:rPr lang="en-US" sz="2000" dirty="0"/>
              <a:t>“shaky” Psychologist recently moved away and needs to establish care.  Denies suicidal ideation.</a:t>
            </a:r>
          </a:p>
          <a:p>
            <a:r>
              <a:rPr lang="en-US" sz="2400" b="1" dirty="0"/>
              <a:t>Social Hx: </a:t>
            </a:r>
            <a:r>
              <a:rPr lang="en-US" sz="2000" dirty="0"/>
              <a:t>living with his brother while in between jobs, he has been at new job for only 2 weeks</a:t>
            </a:r>
          </a:p>
          <a:p>
            <a:r>
              <a:rPr lang="en-US" sz="2400" b="1" dirty="0"/>
              <a:t>“Drinking Socially” </a:t>
            </a:r>
            <a:r>
              <a:rPr lang="en-US" sz="2000" dirty="0"/>
              <a:t>means ½ to a case of beer every Saturday and Sunday.  “I never drink during the week.” Never been through treatment, never experienced withdrawal.  </a:t>
            </a:r>
          </a:p>
          <a:p>
            <a:r>
              <a:rPr lang="en-US" sz="2400" b="1" dirty="0"/>
              <a:t>PMP</a:t>
            </a:r>
            <a:r>
              <a:rPr lang="en-US" sz="2000" dirty="0"/>
              <a:t> would suggest #3 tabs 10mg Oxycodone/day = 30mg Oxycodone/day = 45mg OME</a:t>
            </a:r>
          </a:p>
          <a:p>
            <a:r>
              <a:rPr lang="en-US" sz="2000" dirty="0"/>
              <a:t>Patient reports, “I never use my Percocet when I drink.” He reports taking 10mg Oxycodone in AM and 20mg at night, “So I can sleep.” approx. 40mg oxycodone a day (tabs not used on weekends) = 60mg OME</a:t>
            </a:r>
          </a:p>
          <a:p>
            <a:endParaRPr lang="en-US" sz="2000" dirty="0"/>
          </a:p>
          <a:p>
            <a:r>
              <a:rPr lang="en-US" sz="2400" b="1" dirty="0"/>
              <a:t>VS </a:t>
            </a:r>
            <a:r>
              <a:rPr lang="en-US" sz="2000" dirty="0"/>
              <a:t>WNL,</a:t>
            </a:r>
          </a:p>
          <a:p>
            <a:r>
              <a:rPr lang="en-US" sz="2400" b="1" dirty="0"/>
              <a:t>Labs</a:t>
            </a:r>
            <a:r>
              <a:rPr lang="en-US" sz="2000" dirty="0"/>
              <a:t> </a:t>
            </a:r>
            <a:r>
              <a:rPr lang="en-US" sz="2000" dirty="0">
                <a:solidFill>
                  <a:srgbClr val="FFFF00"/>
                </a:solidFill>
              </a:rPr>
              <a:t>AST 60</a:t>
            </a:r>
            <a:r>
              <a:rPr lang="en-US" sz="2000" dirty="0"/>
              <a:t>, ALT 20, </a:t>
            </a:r>
            <a:r>
              <a:rPr lang="en-US" sz="2000" dirty="0" err="1"/>
              <a:t>T.Bili</a:t>
            </a:r>
            <a:r>
              <a:rPr lang="en-US" sz="2000" dirty="0"/>
              <a:t> 0.4, </a:t>
            </a:r>
            <a:r>
              <a:rPr lang="en-US" sz="2000" dirty="0" err="1"/>
              <a:t>Creat</a:t>
            </a:r>
            <a:r>
              <a:rPr lang="en-US" sz="2000" dirty="0"/>
              <a:t> 0.7</a:t>
            </a:r>
          </a:p>
          <a:p>
            <a:endParaRPr lang="en-US" dirty="0"/>
          </a:p>
          <a:p>
            <a:endParaRPr lang="en-US" dirty="0"/>
          </a:p>
          <a:p>
            <a:endParaRPr lang="en-US" dirty="0"/>
          </a:p>
        </p:txBody>
      </p:sp>
    </p:spTree>
    <p:extLst>
      <p:ext uri="{BB962C8B-B14F-4D97-AF65-F5344CB8AC3E}">
        <p14:creationId xmlns:p14="http://schemas.microsoft.com/office/powerpoint/2010/main" val="815203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054" y="38907"/>
            <a:ext cx="11293642" cy="1077218"/>
          </a:xfrm>
          <a:prstGeom prst="rect">
            <a:avLst/>
          </a:prstGeom>
          <a:noFill/>
        </p:spPr>
        <p:txBody>
          <a:bodyPr wrap="square" rtlCol="0">
            <a:spAutoFit/>
          </a:bodyPr>
          <a:lstStyle/>
          <a:p>
            <a:r>
              <a:rPr lang="en-US" sz="3200" dirty="0"/>
              <a:t>Is the current opioid, Percocet 5/325mg 1-2 tabs q 4 hours PRN a good choice?</a:t>
            </a:r>
          </a:p>
        </p:txBody>
      </p:sp>
      <p:sp>
        <p:nvSpPr>
          <p:cNvPr id="3" name="TextBox 2"/>
          <p:cNvSpPr txBox="1"/>
          <p:nvPr/>
        </p:nvSpPr>
        <p:spPr>
          <a:xfrm>
            <a:off x="705854" y="1116125"/>
            <a:ext cx="9721514" cy="5170646"/>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Multimodal therapy </a:t>
            </a:r>
          </a:p>
          <a:p>
            <a:pPr marL="742950" lvl="1" indent="-285750">
              <a:buFont typeface="Wingdings" panose="05000000000000000000" pitchFamily="2" charset="2"/>
              <a:buChar char="Ø"/>
            </a:pPr>
            <a:r>
              <a:rPr lang="en-US" sz="2400" dirty="0"/>
              <a:t>Tylenol 650mg TID- unless he is actively drinking (Max 2000mg /day in liver disease if not using alcohol)</a:t>
            </a:r>
          </a:p>
          <a:p>
            <a:pPr marL="742950" lvl="1" indent="-285750">
              <a:buFont typeface="Wingdings" panose="05000000000000000000" pitchFamily="2" charset="2"/>
              <a:buChar char="Ø"/>
            </a:pPr>
            <a:r>
              <a:rPr lang="en-US" sz="2400" dirty="0"/>
              <a:t>Topicals when able</a:t>
            </a:r>
          </a:p>
          <a:p>
            <a:pPr marL="742950" lvl="1" indent="-285750">
              <a:buFont typeface="Wingdings" panose="05000000000000000000" pitchFamily="2" charset="2"/>
              <a:buChar char="Ø"/>
            </a:pPr>
            <a:r>
              <a:rPr lang="en-US" sz="2400" dirty="0"/>
              <a:t>NSAIDS</a:t>
            </a:r>
          </a:p>
          <a:p>
            <a:pPr marL="742950" lvl="1" indent="-285750">
              <a:buFont typeface="Wingdings" panose="05000000000000000000" pitchFamily="2" charset="2"/>
              <a:buChar char="Ø"/>
            </a:pPr>
            <a:r>
              <a:rPr lang="en-US" sz="2400" dirty="0"/>
              <a:t>Gabapentin – mood stabilization, reduction of sensitization, also used to treat alcoholism.</a:t>
            </a:r>
          </a:p>
          <a:p>
            <a:pPr marL="285750" indent="-285750">
              <a:buFont typeface="Wingdings" panose="05000000000000000000" pitchFamily="2" charset="2"/>
              <a:buChar char="Ø"/>
            </a:pPr>
            <a:r>
              <a:rPr lang="en-US" sz="2400" dirty="0"/>
              <a:t>Opioid tolerant &gt;/= 30mg Oral Morphine Equivalents x 1week</a:t>
            </a:r>
          </a:p>
          <a:p>
            <a:pPr marL="914400" lvl="1" indent="-457200">
              <a:buFont typeface="+mj-lt"/>
              <a:buAutoNum type="alphaLcPeriod"/>
            </a:pPr>
            <a:r>
              <a:rPr lang="en-US" sz="2400" dirty="0"/>
              <a:t>Add Oxycodone ER 20mg BID</a:t>
            </a:r>
          </a:p>
          <a:p>
            <a:pPr marL="914400" lvl="1" indent="-457200">
              <a:buFont typeface="+mj-lt"/>
              <a:buAutoNum type="alphaLcPeriod"/>
            </a:pPr>
            <a:r>
              <a:rPr lang="en-US" sz="2400" dirty="0"/>
              <a:t>Oxycodone 15mg q 4 hours PRN – Max daily dose 90mg oxycodone = 150mg OME</a:t>
            </a:r>
          </a:p>
          <a:p>
            <a:pPr marL="914400" lvl="1" indent="-457200">
              <a:buFont typeface="+mj-lt"/>
              <a:buAutoNum type="alphaLcPeriod"/>
            </a:pPr>
            <a:r>
              <a:rPr lang="en-US" sz="2400" dirty="0"/>
              <a:t>Oxycodone 20mg Q 4 hours PRN</a:t>
            </a:r>
          </a:p>
          <a:p>
            <a:pPr marL="914400" lvl="1" indent="-457200">
              <a:buFont typeface="+mj-lt"/>
              <a:buAutoNum type="alphaLcPeriod"/>
            </a:pPr>
            <a:r>
              <a:rPr lang="en-US" sz="2400" dirty="0"/>
              <a:t>Rotate Opioids to Hydromorphone 2-4mg Q 4 hours PRN</a:t>
            </a:r>
          </a:p>
          <a:p>
            <a:pPr lvl="1"/>
            <a:endParaRPr lang="en-US" dirty="0"/>
          </a:p>
        </p:txBody>
      </p:sp>
    </p:spTree>
    <p:extLst>
      <p:ext uri="{BB962C8B-B14F-4D97-AF65-F5344CB8AC3E}">
        <p14:creationId xmlns:p14="http://schemas.microsoft.com/office/powerpoint/2010/main" val="3744018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305" y="1556084"/>
            <a:ext cx="10956758" cy="3539430"/>
          </a:xfrm>
          <a:prstGeom prst="rect">
            <a:avLst/>
          </a:prstGeom>
        </p:spPr>
        <p:txBody>
          <a:bodyPr wrap="square">
            <a:spAutoFit/>
          </a:bodyPr>
          <a:lstStyle/>
          <a:p>
            <a:pPr marL="285750" indent="-285750">
              <a:buFont typeface="Wingdings" panose="05000000000000000000" pitchFamily="2" charset="2"/>
              <a:buChar char="Ø"/>
            </a:pPr>
            <a:r>
              <a:rPr lang="en-US" sz="2800" dirty="0"/>
              <a:t>Opioid tolerant &gt;/= 30mg Oral Morphine Equivalents x 1week</a:t>
            </a:r>
          </a:p>
          <a:p>
            <a:pPr marL="914400" lvl="1" indent="-457200">
              <a:buFont typeface="+mj-lt"/>
              <a:buAutoNum type="alphaLcPeriod"/>
            </a:pPr>
            <a:r>
              <a:rPr lang="en-US" sz="2800" dirty="0">
                <a:solidFill>
                  <a:srgbClr val="FF0000"/>
                </a:solidFill>
              </a:rPr>
              <a:t>Add Oxycodone ER 20mg BID – </a:t>
            </a:r>
            <a:r>
              <a:rPr lang="en-US" sz="2800" dirty="0"/>
              <a:t>Not best option given pain trajectory, known use and concern for abuse.</a:t>
            </a:r>
            <a:endParaRPr lang="en-US" sz="2800" dirty="0">
              <a:solidFill>
                <a:srgbClr val="FF0000"/>
              </a:solidFill>
            </a:endParaRPr>
          </a:p>
          <a:p>
            <a:pPr marL="914400" lvl="1" indent="-457200">
              <a:buFont typeface="+mj-lt"/>
              <a:buAutoNum type="alphaLcPeriod"/>
            </a:pPr>
            <a:r>
              <a:rPr lang="en-US" sz="2800" dirty="0">
                <a:solidFill>
                  <a:srgbClr val="FFFF00"/>
                </a:solidFill>
              </a:rPr>
              <a:t>Oxycodone 15mg q 4 hours PRN – Max daily dose 90mg oxycodone = 150mg OME</a:t>
            </a:r>
          </a:p>
          <a:p>
            <a:pPr marL="914400" lvl="1" indent="-457200">
              <a:buFont typeface="+mj-lt"/>
              <a:buAutoNum type="alphaLcPeriod"/>
            </a:pPr>
            <a:r>
              <a:rPr lang="en-US" sz="2800" dirty="0">
                <a:solidFill>
                  <a:srgbClr val="FF0000"/>
                </a:solidFill>
              </a:rPr>
              <a:t>Oxycodone 20mg Q 4 hours PRN</a:t>
            </a:r>
          </a:p>
          <a:p>
            <a:pPr marL="914400" lvl="1" indent="-457200">
              <a:buFont typeface="+mj-lt"/>
              <a:buAutoNum type="alphaLcPeriod"/>
            </a:pPr>
            <a:r>
              <a:rPr lang="en-US" sz="2800" dirty="0">
                <a:solidFill>
                  <a:srgbClr val="FF0000"/>
                </a:solidFill>
              </a:rPr>
              <a:t>Rotate Opioids to Hydromorphone 2-4mg Q 4 hours PRN</a:t>
            </a:r>
          </a:p>
          <a:p>
            <a:pPr lvl="2"/>
            <a:r>
              <a:rPr lang="en-US" sz="2800" dirty="0">
                <a:solidFill>
                  <a:srgbClr val="FF0000"/>
                </a:solidFill>
              </a:rPr>
              <a:t>Benefit of using lower dose due to incomplete cross tolerance. </a:t>
            </a:r>
          </a:p>
        </p:txBody>
      </p:sp>
      <p:sp>
        <p:nvSpPr>
          <p:cNvPr id="3" name="TextBox 2"/>
          <p:cNvSpPr txBox="1"/>
          <p:nvPr/>
        </p:nvSpPr>
        <p:spPr>
          <a:xfrm>
            <a:off x="401054" y="38907"/>
            <a:ext cx="11293642" cy="1077218"/>
          </a:xfrm>
          <a:prstGeom prst="rect">
            <a:avLst/>
          </a:prstGeom>
          <a:noFill/>
        </p:spPr>
        <p:txBody>
          <a:bodyPr wrap="square" rtlCol="0">
            <a:spAutoFit/>
          </a:bodyPr>
          <a:lstStyle/>
          <a:p>
            <a:r>
              <a:rPr lang="en-US" sz="3200" dirty="0"/>
              <a:t>Is the current opioid, Percocet 5/325mg 1-2 tabs q 4 hours PRN a good choice?</a:t>
            </a:r>
          </a:p>
        </p:txBody>
      </p:sp>
    </p:spTree>
    <p:extLst>
      <p:ext uri="{BB962C8B-B14F-4D97-AF65-F5344CB8AC3E}">
        <p14:creationId xmlns:p14="http://schemas.microsoft.com/office/powerpoint/2010/main" val="1573002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094" y="336884"/>
            <a:ext cx="11181347" cy="646331"/>
          </a:xfrm>
          <a:prstGeom prst="rect">
            <a:avLst/>
          </a:prstGeom>
          <a:noFill/>
        </p:spPr>
        <p:txBody>
          <a:bodyPr wrap="square" rtlCol="0">
            <a:spAutoFit/>
          </a:bodyPr>
          <a:lstStyle/>
          <a:p>
            <a:pPr algn="ctr"/>
            <a:r>
              <a:rPr lang="en-US" sz="3600" b="1" dirty="0"/>
              <a:t>Discharge Planning and Safety</a:t>
            </a:r>
          </a:p>
        </p:txBody>
      </p:sp>
      <p:sp>
        <p:nvSpPr>
          <p:cNvPr id="3" name="TextBox 2"/>
          <p:cNvSpPr txBox="1"/>
          <p:nvPr/>
        </p:nvSpPr>
        <p:spPr>
          <a:xfrm>
            <a:off x="417094" y="994610"/>
            <a:ext cx="10700085" cy="5632311"/>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US" sz="2400" dirty="0"/>
              <a:t>Have a frank discussion with patient about his current behavior concerning for SUD, Cage –Aid and risk of cross addiction. </a:t>
            </a:r>
          </a:p>
          <a:p>
            <a:pPr marL="285750" indent="-285750">
              <a:buClr>
                <a:schemeClr val="tx1"/>
              </a:buClr>
              <a:buFont typeface="Wingdings" panose="05000000000000000000" pitchFamily="2" charset="2"/>
              <a:buChar char="Ø"/>
            </a:pPr>
            <a:r>
              <a:rPr lang="en-US" sz="2400" dirty="0"/>
              <a:t>Who can support you?  Brother, lifelong abstinence from alcohol due to fathers abuse.  Pull the brother into conversation.</a:t>
            </a:r>
          </a:p>
          <a:p>
            <a:pPr marL="285750" indent="-285750">
              <a:buClr>
                <a:schemeClr val="tx1"/>
              </a:buClr>
              <a:buFont typeface="Wingdings" panose="05000000000000000000" pitchFamily="2" charset="2"/>
              <a:buChar char="Ø"/>
            </a:pPr>
            <a:r>
              <a:rPr lang="en-US" sz="2400" dirty="0"/>
              <a:t>Refer to Chemical Dependency treatment. Make a plan for AA, start today. </a:t>
            </a:r>
          </a:p>
          <a:p>
            <a:pPr marL="285750" indent="-285750">
              <a:buClr>
                <a:schemeClr val="tx1"/>
              </a:buClr>
              <a:buFont typeface="Wingdings" panose="05000000000000000000" pitchFamily="2" charset="2"/>
              <a:buChar char="Ø"/>
            </a:pPr>
            <a:r>
              <a:rPr lang="en-US" sz="2400" dirty="0"/>
              <a:t>Assist with re-establishing Mental Health support. </a:t>
            </a:r>
          </a:p>
          <a:p>
            <a:pPr marL="285750" indent="-285750">
              <a:buClr>
                <a:schemeClr val="tx1"/>
              </a:buClr>
              <a:buFont typeface="Wingdings" panose="05000000000000000000" pitchFamily="2" charset="2"/>
              <a:buChar char="Ø"/>
            </a:pPr>
            <a:r>
              <a:rPr lang="en-US" sz="2400" dirty="0"/>
              <a:t>Naloxone prescription, teach brother in use.</a:t>
            </a:r>
          </a:p>
          <a:p>
            <a:pPr marL="285750" indent="-285750">
              <a:buClr>
                <a:schemeClr val="tx1"/>
              </a:buClr>
              <a:buFont typeface="Wingdings" panose="05000000000000000000" pitchFamily="2" charset="2"/>
              <a:buChar char="Ø"/>
            </a:pPr>
            <a:r>
              <a:rPr lang="en-US" sz="2400" dirty="0"/>
              <a:t>Multimodal therapy!!</a:t>
            </a:r>
          </a:p>
          <a:p>
            <a:pPr marL="285750" indent="-285750">
              <a:buClr>
                <a:schemeClr val="tx1"/>
              </a:buClr>
              <a:buFont typeface="Wingdings" panose="05000000000000000000" pitchFamily="2" charset="2"/>
              <a:buChar char="Ø"/>
            </a:pPr>
            <a:r>
              <a:rPr lang="en-US" sz="2400" dirty="0"/>
              <a:t>No need to prescribe more opioids.  He should have #60 tabs oxycodone 10mg left at home.  Discharge instruction to change how he takes them. </a:t>
            </a:r>
          </a:p>
          <a:p>
            <a:pPr marL="285750" indent="-285750">
              <a:buClr>
                <a:schemeClr val="tx1"/>
              </a:buClr>
              <a:buFont typeface="Wingdings" panose="05000000000000000000" pitchFamily="2" charset="2"/>
              <a:buChar char="Ø"/>
            </a:pPr>
            <a:r>
              <a:rPr lang="en-US" sz="2400" dirty="0"/>
              <a:t>Schedule plan to follow up with surgery team and primary prescriber, communicate directly.  </a:t>
            </a:r>
          </a:p>
          <a:p>
            <a:pPr marL="285750" indent="-285750">
              <a:buClr>
                <a:schemeClr val="tx1"/>
              </a:buClr>
              <a:buFont typeface="Wingdings" panose="05000000000000000000" pitchFamily="2" charset="2"/>
              <a:buChar char="Ø"/>
            </a:pPr>
            <a:r>
              <a:rPr lang="en-US" sz="2400" dirty="0"/>
              <a:t>Scheduled taper to baseline?  Or off altogether?  </a:t>
            </a:r>
          </a:p>
          <a:p>
            <a:pPr marL="285750" indent="-285750">
              <a:buClr>
                <a:schemeClr val="tx1"/>
              </a:buClr>
              <a:buFont typeface="Wingdings" panose="05000000000000000000" pitchFamily="2" charset="2"/>
              <a:buChar char="Ø"/>
            </a:pPr>
            <a:r>
              <a:rPr lang="en-US" sz="2400" dirty="0"/>
              <a:t>Regular short prescriptions, 3 days at a time.</a:t>
            </a:r>
          </a:p>
          <a:p>
            <a:pPr marL="285750" indent="-285750">
              <a:buClr>
                <a:schemeClr val="tx1"/>
              </a:buClr>
              <a:buFont typeface="Wingdings" panose="05000000000000000000" pitchFamily="2" charset="2"/>
              <a:buChar char="Ø"/>
            </a:pPr>
            <a:r>
              <a:rPr lang="en-US" sz="2400" dirty="0"/>
              <a:t>Partner with brother on pill use.</a:t>
            </a:r>
          </a:p>
        </p:txBody>
      </p:sp>
    </p:spTree>
    <p:extLst>
      <p:ext uri="{BB962C8B-B14F-4D97-AF65-F5344CB8AC3E}">
        <p14:creationId xmlns:p14="http://schemas.microsoft.com/office/powerpoint/2010/main" val="3529946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422" y="304800"/>
            <a:ext cx="12031578" cy="523220"/>
          </a:xfrm>
          <a:prstGeom prst="rect">
            <a:avLst/>
          </a:prstGeom>
          <a:noFill/>
        </p:spPr>
        <p:txBody>
          <a:bodyPr wrap="square" rtlCol="0">
            <a:spAutoFit/>
          </a:bodyPr>
          <a:lstStyle/>
          <a:p>
            <a:pPr algn="ctr"/>
            <a:r>
              <a:rPr lang="en-US" sz="2800" dirty="0"/>
              <a:t>Acute Pain Management for patients on Medication Assisted Therapy (MAT) </a:t>
            </a:r>
          </a:p>
        </p:txBody>
      </p:sp>
      <p:sp>
        <p:nvSpPr>
          <p:cNvPr id="3" name="TextBox 2"/>
          <p:cNvSpPr txBox="1"/>
          <p:nvPr/>
        </p:nvSpPr>
        <p:spPr>
          <a:xfrm>
            <a:off x="1" y="1517830"/>
            <a:ext cx="12191999" cy="6432530"/>
          </a:xfrm>
          <a:prstGeom prst="rect">
            <a:avLst/>
          </a:prstGeom>
          <a:noFill/>
        </p:spPr>
        <p:txBody>
          <a:bodyPr wrap="square" rtlCol="0">
            <a:spAutoFit/>
          </a:bodyPr>
          <a:lstStyle/>
          <a:p>
            <a:pPr marL="342900" indent="-342900">
              <a:buFont typeface="Wingdings" panose="05000000000000000000" pitchFamily="2" charset="2"/>
              <a:buChar char="Ø"/>
            </a:pPr>
            <a:r>
              <a:rPr lang="en-US" sz="2800" dirty="0"/>
              <a:t>Methadone </a:t>
            </a:r>
          </a:p>
          <a:p>
            <a:pPr marL="800100" lvl="1" indent="-342900">
              <a:buFont typeface="Wingdings" panose="05000000000000000000" pitchFamily="2" charset="2"/>
              <a:buChar char="Ø"/>
            </a:pPr>
            <a:r>
              <a:rPr lang="en-US" sz="2400" dirty="0"/>
              <a:t>Daily dosing for addiction, pain usually TID</a:t>
            </a:r>
          </a:p>
          <a:p>
            <a:pPr marL="800100" lvl="1" indent="-342900">
              <a:buFont typeface="Wingdings" panose="05000000000000000000" pitchFamily="2" charset="2"/>
              <a:buChar char="Ø"/>
            </a:pPr>
            <a:r>
              <a:rPr lang="en-US" sz="2400" dirty="0"/>
              <a:t>Chronic doses for pain or addiction will NOT be helpful for acute pain</a:t>
            </a:r>
          </a:p>
          <a:p>
            <a:pPr marL="800100" lvl="1" indent="-342900">
              <a:buFont typeface="Wingdings" panose="05000000000000000000" pitchFamily="2" charset="2"/>
              <a:buChar char="Ø"/>
            </a:pPr>
            <a:r>
              <a:rPr lang="en-US" sz="2400" dirty="0"/>
              <a:t>Verify dosing with treatment center, Will not be on PMP if through treatment center.</a:t>
            </a:r>
          </a:p>
          <a:p>
            <a:pPr marL="800100" lvl="1" indent="-342900">
              <a:buFont typeface="Wingdings" panose="05000000000000000000" pitchFamily="2" charset="2"/>
              <a:buChar char="Ø"/>
            </a:pPr>
            <a:r>
              <a:rPr lang="en-US" sz="2400" dirty="0"/>
              <a:t>Do not attempt to convert to equal analgesic dose, as it is non-linear.</a:t>
            </a:r>
          </a:p>
          <a:p>
            <a:pPr marL="800100" lvl="1" indent="-342900">
              <a:buFont typeface="Wingdings" panose="05000000000000000000" pitchFamily="2" charset="2"/>
              <a:buChar char="Ø"/>
            </a:pPr>
            <a:r>
              <a:rPr lang="en-US" sz="2400" dirty="0"/>
              <a:t>Must be certified to treat for addiction but allowed to continue outpatient plan of care.</a:t>
            </a:r>
          </a:p>
          <a:p>
            <a:pPr marL="800100" lvl="1" indent="-342900">
              <a:buFont typeface="Wingdings" panose="05000000000000000000" pitchFamily="2" charset="2"/>
              <a:buChar char="Ø"/>
            </a:pPr>
            <a:r>
              <a:rPr lang="en-US" sz="2400" dirty="0"/>
              <a:t>Continue chronic dosing and treat as opioid tolerant patient with another opioid.</a:t>
            </a:r>
          </a:p>
          <a:p>
            <a:pPr marL="800100" lvl="1" indent="-342900">
              <a:buFont typeface="Wingdings" panose="05000000000000000000" pitchFamily="2" charset="2"/>
              <a:buChar char="Ø"/>
            </a:pPr>
            <a:r>
              <a:rPr lang="en-US" sz="2400" dirty="0"/>
              <a:t>Multimodal therapy!</a:t>
            </a:r>
          </a:p>
          <a:p>
            <a:pPr marL="800100" lvl="1" indent="-342900">
              <a:buFont typeface="Wingdings" panose="05000000000000000000" pitchFamily="2" charset="2"/>
              <a:buChar char="Ø"/>
            </a:pPr>
            <a:r>
              <a:rPr lang="en-US" sz="2400" dirty="0"/>
              <a:t>Risk for prolonged QTc and sudden death due to </a:t>
            </a:r>
            <a:r>
              <a:rPr lang="en-US" sz="2400" dirty="0" err="1"/>
              <a:t>Torsades</a:t>
            </a:r>
            <a:r>
              <a:rPr lang="en-US" sz="2400" dirty="0"/>
              <a:t> de pointes, avoid medications with similar risk profile, i.e. Ondansetron.</a:t>
            </a:r>
          </a:p>
          <a:p>
            <a:pPr marL="800100" lvl="1" indent="-342900">
              <a:buFont typeface="Wingdings" panose="05000000000000000000" pitchFamily="2" charset="2"/>
              <a:buChar char="Ø"/>
            </a:pPr>
            <a:r>
              <a:rPr lang="en-US" sz="2400" dirty="0"/>
              <a:t>Metabolized in liver by CYP450 group of enzymes.</a:t>
            </a:r>
          </a:p>
          <a:p>
            <a:pPr marL="800100" lvl="1" indent="-342900">
              <a:buFont typeface="Wingdings" panose="05000000000000000000" pitchFamily="2" charset="2"/>
              <a:buChar char="Ø"/>
            </a:pPr>
            <a:r>
              <a:rPr lang="en-US" sz="2400" dirty="0"/>
              <a:t>Ask for help from pain management team.</a:t>
            </a:r>
          </a:p>
          <a:p>
            <a:pPr marL="800100" lvl="1" indent="-342900">
              <a:buFont typeface="Wingdings" panose="05000000000000000000" pitchFamily="2" charset="2"/>
              <a:buChar char="Ø"/>
            </a:pPr>
            <a:endParaRPr lang="en-US" sz="2400" dirty="0"/>
          </a:p>
          <a:p>
            <a:pPr marL="800100" lvl="1" indent="-342900">
              <a:buFont typeface="Wingdings" panose="05000000000000000000" pitchFamily="2" charset="2"/>
              <a:buChar char="Ø"/>
            </a:pPr>
            <a:endParaRPr lang="en-US" sz="2400" dirty="0"/>
          </a:p>
          <a:p>
            <a:pPr marL="800100" lvl="1" indent="-342900">
              <a:buFont typeface="Wingdings" panose="05000000000000000000" pitchFamily="2" charset="2"/>
              <a:buChar char="Ø"/>
            </a:pPr>
            <a:endParaRPr lang="en-US" sz="2400" dirty="0"/>
          </a:p>
          <a:p>
            <a:pPr marL="800100" lvl="1" indent="-342900">
              <a:buFont typeface="Wingdings" panose="05000000000000000000" pitchFamily="2" charset="2"/>
              <a:buChar char="Ø"/>
            </a:pPr>
            <a:endParaRPr lang="en-US" sz="2400" dirty="0"/>
          </a:p>
          <a:p>
            <a:pPr marL="800100" lvl="1" indent="-342900">
              <a:buFont typeface="Wingdings" panose="05000000000000000000" pitchFamily="2" charset="2"/>
              <a:buChar char="Ø"/>
            </a:pPr>
            <a:endParaRPr lang="en-US" sz="2400" dirty="0"/>
          </a:p>
        </p:txBody>
      </p:sp>
    </p:spTree>
    <p:extLst>
      <p:ext uri="{BB962C8B-B14F-4D97-AF65-F5344CB8AC3E}">
        <p14:creationId xmlns:p14="http://schemas.microsoft.com/office/powerpoint/2010/main" val="1314054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E23DDD5-C78F-498C-9F37-4F2B4B875D68}"/>
              </a:ext>
            </a:extLst>
          </p:cNvPr>
          <p:cNvGraphicFramePr>
            <a:graphicFrameLocks noGrp="1"/>
          </p:cNvGraphicFramePr>
          <p:nvPr>
            <p:ph idx="1"/>
            <p:extLst>
              <p:ext uri="{D42A27DB-BD31-4B8C-83A1-F6EECF244321}">
                <p14:modId xmlns:p14="http://schemas.microsoft.com/office/powerpoint/2010/main" val="1946927917"/>
              </p:ext>
            </p:extLst>
          </p:nvPr>
        </p:nvGraphicFramePr>
        <p:xfrm>
          <a:off x="4889616" y="665355"/>
          <a:ext cx="6411912"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3E2042C-BDE9-4D5E-A03E-33CE818D326F}"/>
              </a:ext>
            </a:extLst>
          </p:cNvPr>
          <p:cNvSpPr txBox="1"/>
          <p:nvPr/>
        </p:nvSpPr>
        <p:spPr>
          <a:xfrm>
            <a:off x="635619" y="382012"/>
            <a:ext cx="3824869" cy="6093976"/>
          </a:xfrm>
          <a:prstGeom prst="rect">
            <a:avLst/>
          </a:prstGeom>
          <a:noFill/>
        </p:spPr>
        <p:txBody>
          <a:bodyPr wrap="square" rtlCol="0">
            <a:spAutoFit/>
          </a:bodyPr>
          <a:lstStyle/>
          <a:p>
            <a:r>
              <a:rPr lang="en-US" sz="2800" dirty="0"/>
              <a:t>Biological Factors</a:t>
            </a:r>
          </a:p>
          <a:p>
            <a:pPr marL="285750" indent="-285750">
              <a:buFont typeface="Wingdings" panose="05000000000000000000" pitchFamily="2" charset="2"/>
              <a:buChar char="Ø"/>
            </a:pPr>
            <a:r>
              <a:rPr lang="en-US" sz="2000" dirty="0"/>
              <a:t>Disease</a:t>
            </a:r>
          </a:p>
          <a:p>
            <a:pPr marL="285750" indent="-285750">
              <a:buFont typeface="Wingdings" panose="05000000000000000000" pitchFamily="2" charset="2"/>
              <a:buChar char="Ø"/>
            </a:pPr>
            <a:r>
              <a:rPr lang="en-US" sz="2000" dirty="0"/>
              <a:t>Brain function</a:t>
            </a:r>
          </a:p>
          <a:p>
            <a:pPr marL="285750" indent="-285750">
              <a:buFont typeface="Wingdings" panose="05000000000000000000" pitchFamily="2" charset="2"/>
              <a:buChar char="Ø"/>
            </a:pPr>
            <a:r>
              <a:rPr lang="en-US" sz="2000" dirty="0"/>
              <a:t>Inflammation</a:t>
            </a:r>
          </a:p>
          <a:p>
            <a:pPr marL="285750" indent="-285750">
              <a:buFont typeface="Wingdings" panose="05000000000000000000" pitchFamily="2" charset="2"/>
              <a:buChar char="Ø"/>
            </a:pPr>
            <a:r>
              <a:rPr lang="en-US" sz="2000" dirty="0"/>
              <a:t>Transduction</a:t>
            </a:r>
          </a:p>
          <a:p>
            <a:endParaRPr lang="en-US" sz="2400" dirty="0"/>
          </a:p>
          <a:p>
            <a:r>
              <a:rPr lang="en-US" sz="2800" dirty="0"/>
              <a:t>Psychological Factors</a:t>
            </a:r>
          </a:p>
          <a:p>
            <a:pPr marL="285750" indent="-285750">
              <a:buFont typeface="Wingdings" panose="05000000000000000000" pitchFamily="2" charset="2"/>
              <a:buChar char="Ø"/>
            </a:pPr>
            <a:r>
              <a:rPr lang="en-US" sz="2000" dirty="0"/>
              <a:t>Mood</a:t>
            </a:r>
          </a:p>
          <a:p>
            <a:pPr marL="285750" indent="-285750">
              <a:buFont typeface="Wingdings" panose="05000000000000000000" pitchFamily="2" charset="2"/>
              <a:buChar char="Ø"/>
            </a:pPr>
            <a:r>
              <a:rPr lang="en-US" sz="2000" dirty="0"/>
              <a:t>Stress</a:t>
            </a:r>
          </a:p>
          <a:p>
            <a:pPr marL="285750" indent="-285750">
              <a:buFont typeface="Wingdings" panose="05000000000000000000" pitchFamily="2" charset="2"/>
              <a:buChar char="Ø"/>
            </a:pPr>
            <a:r>
              <a:rPr lang="en-US" sz="2000" dirty="0"/>
              <a:t>Coping</a:t>
            </a:r>
          </a:p>
          <a:p>
            <a:pPr marL="285750" indent="-285750">
              <a:buFont typeface="Wingdings" panose="05000000000000000000" pitchFamily="2" charset="2"/>
              <a:buChar char="Ø"/>
            </a:pPr>
            <a:r>
              <a:rPr lang="en-US" sz="2000" dirty="0"/>
              <a:t>Catastrophizing</a:t>
            </a:r>
          </a:p>
          <a:p>
            <a:endParaRPr lang="en-US" sz="2400" dirty="0"/>
          </a:p>
          <a:p>
            <a:r>
              <a:rPr lang="en-US" sz="2800" dirty="0"/>
              <a:t>Social Factors</a:t>
            </a:r>
          </a:p>
          <a:p>
            <a:pPr marL="285750" indent="-285750">
              <a:buFont typeface="Wingdings" panose="05000000000000000000" pitchFamily="2" charset="2"/>
              <a:buChar char="Ø"/>
            </a:pPr>
            <a:r>
              <a:rPr lang="en-US" sz="2000" dirty="0"/>
              <a:t>Culture</a:t>
            </a:r>
          </a:p>
          <a:p>
            <a:pPr marL="285750" indent="-285750">
              <a:buFont typeface="Wingdings" panose="05000000000000000000" pitchFamily="2" charset="2"/>
              <a:buChar char="Ø"/>
            </a:pPr>
            <a:r>
              <a:rPr lang="en-US" sz="2000" dirty="0"/>
              <a:t>Environment</a:t>
            </a:r>
          </a:p>
          <a:p>
            <a:pPr marL="285750" indent="-285750">
              <a:buFont typeface="Wingdings" panose="05000000000000000000" pitchFamily="2" charset="2"/>
              <a:buChar char="Ø"/>
            </a:pPr>
            <a:r>
              <a:rPr lang="en-US" sz="2000" dirty="0"/>
              <a:t>Social Support</a:t>
            </a:r>
          </a:p>
          <a:p>
            <a:pPr marL="285750" indent="-285750">
              <a:buFont typeface="Wingdings" panose="05000000000000000000" pitchFamily="2" charset="2"/>
              <a:buChar char="Ø"/>
            </a:pPr>
            <a:r>
              <a:rPr lang="en-US" sz="2000" dirty="0"/>
              <a:t>Economic factors</a:t>
            </a:r>
          </a:p>
          <a:p>
            <a:pPr marL="285750" indent="-285750">
              <a:buFont typeface="Wingdings" panose="05000000000000000000" pitchFamily="2" charset="2"/>
              <a:buChar char="Ø"/>
            </a:pPr>
            <a:endParaRPr lang="en-US" dirty="0"/>
          </a:p>
        </p:txBody>
      </p:sp>
      <p:sp>
        <p:nvSpPr>
          <p:cNvPr id="8" name="TextBox 7">
            <a:extLst>
              <a:ext uri="{FF2B5EF4-FFF2-40B4-BE49-F238E27FC236}">
                <a16:creationId xmlns:a16="http://schemas.microsoft.com/office/drawing/2014/main" id="{23490B0A-0B5C-4C0A-B80B-EAE8A1670670}"/>
              </a:ext>
            </a:extLst>
          </p:cNvPr>
          <p:cNvSpPr txBox="1"/>
          <p:nvPr/>
        </p:nvSpPr>
        <p:spPr>
          <a:xfrm>
            <a:off x="635619" y="6611779"/>
            <a:ext cx="10665909" cy="246221"/>
          </a:xfrm>
          <a:prstGeom prst="rect">
            <a:avLst/>
          </a:prstGeom>
          <a:noFill/>
        </p:spPr>
        <p:txBody>
          <a:bodyPr wrap="square" rtlCol="0">
            <a:spAutoFit/>
          </a:bodyPr>
          <a:lstStyle/>
          <a:p>
            <a:r>
              <a:rPr lang="en-US" sz="1000" dirty="0" err="1"/>
              <a:t>Fillingim</a:t>
            </a:r>
            <a:r>
              <a:rPr lang="en-US" sz="1000" dirty="0"/>
              <a:t> R. B. (2017). Individual differences in pain: understanding the mosaic that makes pain personal. </a:t>
            </a:r>
            <a:r>
              <a:rPr lang="en-US" sz="1000" i="1" dirty="0"/>
              <a:t>Pain</a:t>
            </a:r>
            <a:r>
              <a:rPr lang="en-US" sz="1000" dirty="0"/>
              <a:t>, </a:t>
            </a:r>
            <a:r>
              <a:rPr lang="en-US" sz="1000" i="1" dirty="0"/>
              <a:t>158 </a:t>
            </a:r>
            <a:r>
              <a:rPr lang="en-US" sz="1000" i="1" dirty="0" err="1"/>
              <a:t>Suppl</a:t>
            </a:r>
            <a:r>
              <a:rPr lang="en-US" sz="1000" i="1" dirty="0"/>
              <a:t> 1</a:t>
            </a:r>
            <a:r>
              <a:rPr lang="en-US" sz="1000" dirty="0"/>
              <a:t>(</a:t>
            </a:r>
            <a:r>
              <a:rPr lang="en-US" sz="1000" dirty="0" err="1"/>
              <a:t>Suppl</a:t>
            </a:r>
            <a:r>
              <a:rPr lang="en-US" sz="1000" dirty="0"/>
              <a:t> 1), S11–S18. doi:10.1097/j.pain.0000000000000775</a:t>
            </a:r>
          </a:p>
        </p:txBody>
      </p:sp>
    </p:spTree>
    <p:extLst>
      <p:ext uri="{BB962C8B-B14F-4D97-AF65-F5344CB8AC3E}">
        <p14:creationId xmlns:p14="http://schemas.microsoft.com/office/powerpoint/2010/main" val="3994014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0" y="431209"/>
            <a:ext cx="12079705" cy="523220"/>
          </a:xfrm>
          <a:prstGeom prst="rect">
            <a:avLst/>
          </a:prstGeom>
          <a:noFill/>
        </p:spPr>
        <p:txBody>
          <a:bodyPr wrap="square" rtlCol="0">
            <a:spAutoFit/>
          </a:bodyPr>
          <a:lstStyle/>
          <a:p>
            <a:pPr algn="ctr"/>
            <a:r>
              <a:rPr lang="en-US" sz="2800" dirty="0">
                <a:solidFill>
                  <a:schemeClr val="tx1"/>
                </a:solidFill>
              </a:rPr>
              <a:t>Acute Pain Management for patients on Medication Assisted Therapy (MAT) </a:t>
            </a:r>
          </a:p>
        </p:txBody>
      </p:sp>
      <p:sp>
        <p:nvSpPr>
          <p:cNvPr id="4" name="TextBox 3"/>
          <p:cNvSpPr txBox="1"/>
          <p:nvPr/>
        </p:nvSpPr>
        <p:spPr>
          <a:xfrm>
            <a:off x="0" y="1138989"/>
            <a:ext cx="12192000" cy="4678204"/>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US" sz="2800" dirty="0"/>
              <a:t>Buprenorphine and Naloxone (</a:t>
            </a:r>
            <a:r>
              <a:rPr lang="en-US" sz="2800" dirty="0" err="1"/>
              <a:t>Suboxone</a:t>
            </a:r>
            <a:r>
              <a:rPr lang="en-US" sz="2800" dirty="0"/>
              <a:t>)</a:t>
            </a:r>
          </a:p>
          <a:p>
            <a:pPr marL="742950" lvl="1" indent="-285750">
              <a:buClr>
                <a:schemeClr val="tx1"/>
              </a:buClr>
              <a:buFont typeface="Wingdings" panose="05000000000000000000" pitchFamily="2" charset="2"/>
              <a:buChar char="Ø"/>
            </a:pPr>
            <a:r>
              <a:rPr lang="en-US" sz="2800" dirty="0"/>
              <a:t>Buprenorphine </a:t>
            </a:r>
          </a:p>
          <a:p>
            <a:pPr marL="1200150" lvl="2" indent="-285750">
              <a:buClr>
                <a:schemeClr val="tx1"/>
              </a:buClr>
              <a:buFont typeface="Wingdings" panose="05000000000000000000" pitchFamily="2" charset="2"/>
              <a:buChar char="Ø"/>
            </a:pPr>
            <a:r>
              <a:rPr lang="en-US" sz="2800" dirty="0"/>
              <a:t>Partial mu agonist with high affinity. </a:t>
            </a:r>
          </a:p>
          <a:p>
            <a:pPr marL="1200150" lvl="2" indent="-285750">
              <a:buClr>
                <a:schemeClr val="tx1"/>
              </a:buClr>
              <a:buFont typeface="Wingdings" panose="05000000000000000000" pitchFamily="2" charset="2"/>
              <a:buChar char="Ø"/>
            </a:pPr>
            <a:r>
              <a:rPr lang="en-US" sz="2800" dirty="0"/>
              <a:t>Probable reduced risk of opioid related respiratory depression, ceiling effect.</a:t>
            </a:r>
          </a:p>
          <a:p>
            <a:pPr marL="1657350" lvl="3" indent="-285750">
              <a:buClr>
                <a:schemeClr val="tx1"/>
              </a:buClr>
              <a:buFont typeface="Wingdings" panose="05000000000000000000" pitchFamily="2" charset="2"/>
              <a:buChar char="Ø"/>
            </a:pPr>
            <a:r>
              <a:rPr lang="en-US" sz="2800" dirty="0"/>
              <a:t>unless with benzodiazepine. </a:t>
            </a:r>
          </a:p>
          <a:p>
            <a:pPr marL="742950" lvl="1" indent="-285750">
              <a:buClr>
                <a:schemeClr val="tx1"/>
              </a:buClr>
              <a:buFont typeface="Wingdings" panose="05000000000000000000" pitchFamily="2" charset="2"/>
              <a:buChar char="Ø"/>
            </a:pPr>
            <a:r>
              <a:rPr lang="en-US" sz="2800" dirty="0"/>
              <a:t>Used to treat Opioid use disorder but also certain patients with coexisting chronic pain.</a:t>
            </a:r>
          </a:p>
          <a:p>
            <a:pPr marL="742950" lvl="1" indent="-285750">
              <a:buClr>
                <a:schemeClr val="tx1"/>
              </a:buClr>
              <a:buFont typeface="Wingdings" panose="05000000000000000000" pitchFamily="2" charset="2"/>
              <a:buChar char="Ø"/>
            </a:pPr>
            <a:r>
              <a:rPr lang="en-US" sz="2800" dirty="0"/>
              <a:t>Naloxone is an abuse deterrent only.  </a:t>
            </a:r>
          </a:p>
          <a:p>
            <a:pPr marL="742950" lvl="1" indent="-285750">
              <a:buClr>
                <a:schemeClr val="tx1"/>
              </a:buClr>
              <a:buFont typeface="Wingdings" panose="05000000000000000000" pitchFamily="2" charset="2"/>
              <a:buChar char="Ø"/>
            </a:pPr>
            <a:r>
              <a:rPr lang="en-US" sz="2800" dirty="0"/>
              <a:t>Prescribers must obtain waiver to prescribe</a:t>
            </a:r>
          </a:p>
          <a:p>
            <a:pPr lvl="1">
              <a:buClr>
                <a:schemeClr val="tx1"/>
              </a:buClr>
            </a:pPr>
            <a:endParaRPr lang="en-US" dirty="0"/>
          </a:p>
        </p:txBody>
      </p:sp>
    </p:spTree>
    <p:extLst>
      <p:ext uri="{BB962C8B-B14F-4D97-AF65-F5344CB8AC3E}">
        <p14:creationId xmlns:p14="http://schemas.microsoft.com/office/powerpoint/2010/main" val="1542171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E8E6B5-C73B-499A-AC60-EAFE24403DDF}"/>
              </a:ext>
            </a:extLst>
          </p:cNvPr>
          <p:cNvSpPr txBox="1"/>
          <p:nvPr/>
        </p:nvSpPr>
        <p:spPr>
          <a:xfrm>
            <a:off x="167266" y="340310"/>
            <a:ext cx="11496908" cy="6124754"/>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US" sz="2800" dirty="0"/>
              <a:t>Buprenorphine and Naloxone (Suboxone)</a:t>
            </a:r>
          </a:p>
          <a:p>
            <a:pPr>
              <a:buClr>
                <a:schemeClr val="tx1"/>
              </a:buClr>
            </a:pPr>
            <a:endParaRPr lang="en-US" sz="2800" dirty="0"/>
          </a:p>
          <a:p>
            <a:pPr marL="742950" lvl="1" indent="-285750">
              <a:buClr>
                <a:schemeClr val="tx1"/>
              </a:buClr>
              <a:buFont typeface="Wingdings" panose="05000000000000000000" pitchFamily="2" charset="2"/>
              <a:buChar char="Ø"/>
            </a:pPr>
            <a:r>
              <a:rPr lang="en-US" sz="2800" dirty="0"/>
              <a:t>If patient is </a:t>
            </a:r>
            <a:r>
              <a:rPr lang="en-US" sz="2800" b="1" dirty="0">
                <a:solidFill>
                  <a:srgbClr val="FFC000"/>
                </a:solidFill>
              </a:rPr>
              <a:t>continuing dose</a:t>
            </a:r>
            <a:r>
              <a:rPr lang="en-US" sz="2800" dirty="0"/>
              <a:t>, may need higher dose of full opioid agonist to overcome affinity of buprenorphine.</a:t>
            </a:r>
          </a:p>
          <a:p>
            <a:pPr marL="742950" lvl="1" indent="-285750">
              <a:buClr>
                <a:schemeClr val="tx1"/>
              </a:buClr>
              <a:buFont typeface="Wingdings" panose="05000000000000000000" pitchFamily="2" charset="2"/>
              <a:buChar char="Ø"/>
            </a:pPr>
            <a:r>
              <a:rPr lang="en-US" sz="2800" dirty="0"/>
              <a:t>High risk of adverse event if discontinued while on opioids for acute pain.  If possible, stick with the plan or lack of plan patient presented with. </a:t>
            </a:r>
          </a:p>
          <a:p>
            <a:pPr lvl="1">
              <a:buClr>
                <a:schemeClr val="tx1"/>
              </a:buClr>
            </a:pPr>
            <a:endParaRPr lang="en-US" sz="2800" dirty="0"/>
          </a:p>
          <a:p>
            <a:pPr marL="742950" lvl="1" indent="-285750">
              <a:buClr>
                <a:schemeClr val="tx1"/>
              </a:buClr>
              <a:buFont typeface="Wingdings" panose="05000000000000000000" pitchFamily="2" charset="2"/>
              <a:buChar char="Ø"/>
            </a:pPr>
            <a:r>
              <a:rPr lang="en-US" sz="2800" dirty="0"/>
              <a:t>If patient has </a:t>
            </a:r>
            <a:r>
              <a:rPr lang="en-US" sz="2800" b="1" dirty="0">
                <a:solidFill>
                  <a:srgbClr val="FFC000"/>
                </a:solidFill>
              </a:rPr>
              <a:t>discontinued</a:t>
            </a:r>
            <a:r>
              <a:rPr lang="en-US" sz="2800" dirty="0"/>
              <a:t>, will still need opioid tolerant doses.  Risk for SUD relapse while off.</a:t>
            </a:r>
          </a:p>
          <a:p>
            <a:pPr marL="742950" lvl="1" indent="-285750">
              <a:buClr>
                <a:schemeClr val="tx1"/>
              </a:buClr>
              <a:buFont typeface="Wingdings" panose="05000000000000000000" pitchFamily="2" charset="2"/>
              <a:buChar char="Ø"/>
            </a:pPr>
            <a:r>
              <a:rPr lang="en-US" sz="2800" dirty="0"/>
              <a:t>Restarting after acute pain treatment can precipitate withdrawal if done incorrectly.  Patient’s often come with plan in place from prescriber to restart 24-48 hours after discontinuation of short acting opioids for acute pain.</a:t>
            </a:r>
          </a:p>
        </p:txBody>
      </p:sp>
    </p:spTree>
    <p:extLst>
      <p:ext uri="{BB962C8B-B14F-4D97-AF65-F5344CB8AC3E}">
        <p14:creationId xmlns:p14="http://schemas.microsoft.com/office/powerpoint/2010/main" val="1920442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88230" y="321261"/>
            <a:ext cx="12015537" cy="523220"/>
          </a:xfrm>
          <a:prstGeom prst="rect">
            <a:avLst/>
          </a:prstGeom>
          <a:noFill/>
        </p:spPr>
        <p:txBody>
          <a:bodyPr wrap="square" rtlCol="0">
            <a:spAutoFit/>
          </a:bodyPr>
          <a:lstStyle/>
          <a:p>
            <a:pPr algn="ctr"/>
            <a:r>
              <a:rPr lang="en-US" sz="2800" dirty="0">
                <a:solidFill>
                  <a:schemeClr val="tx1"/>
                </a:solidFill>
              </a:rPr>
              <a:t>Acute Pain Management for Patients on Medication Assisted Therapy (MAT) </a:t>
            </a:r>
          </a:p>
        </p:txBody>
      </p:sp>
      <p:sp>
        <p:nvSpPr>
          <p:cNvPr id="4" name="TextBox 3"/>
          <p:cNvSpPr txBox="1"/>
          <p:nvPr/>
        </p:nvSpPr>
        <p:spPr>
          <a:xfrm>
            <a:off x="-2" y="1239155"/>
            <a:ext cx="12192000" cy="2677656"/>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US" sz="2400" dirty="0"/>
              <a:t>Naltrexone IM Depot (</a:t>
            </a:r>
            <a:r>
              <a:rPr lang="en-US" sz="2400" dirty="0" err="1"/>
              <a:t>Vivitrol</a:t>
            </a:r>
            <a:r>
              <a:rPr lang="en-US" sz="2400" dirty="0"/>
              <a:t>)</a:t>
            </a:r>
          </a:p>
          <a:p>
            <a:pPr marL="742950" lvl="1" indent="-285750">
              <a:buClr>
                <a:schemeClr val="tx1"/>
              </a:buClr>
              <a:buFont typeface="Wingdings" panose="05000000000000000000" pitchFamily="2" charset="2"/>
              <a:buChar char="Ø"/>
            </a:pPr>
            <a:r>
              <a:rPr lang="en-US" sz="2400" dirty="0"/>
              <a:t>Pure opioid antagonist dosed every 4 weeks for alcohol or  opioid use disorder Discontinue at least 30 days prior to surgery, oral naltrexone may be used temporarily and stopped 72 hours prior</a:t>
            </a:r>
          </a:p>
          <a:p>
            <a:pPr marL="742950" lvl="1" indent="-285750">
              <a:buClr>
                <a:schemeClr val="tx1"/>
              </a:buClr>
              <a:buFont typeface="Wingdings" panose="05000000000000000000" pitchFamily="2" charset="2"/>
              <a:buChar char="Ø"/>
            </a:pPr>
            <a:r>
              <a:rPr lang="en-US" sz="2400" dirty="0"/>
              <a:t>For emergency pain management, opioids will not be effective.  Use multimodal pain management including regional and general anesthesia</a:t>
            </a:r>
          </a:p>
          <a:p>
            <a:pPr marL="742950" lvl="1" indent="-285750">
              <a:buClr>
                <a:schemeClr val="tx1"/>
              </a:buClr>
              <a:buFont typeface="Wingdings" panose="05000000000000000000" pitchFamily="2" charset="2"/>
              <a:buChar char="Ø"/>
            </a:pPr>
            <a:endParaRPr lang="en-US" sz="2400" dirty="0"/>
          </a:p>
        </p:txBody>
      </p:sp>
      <p:sp>
        <p:nvSpPr>
          <p:cNvPr id="5" name="TextBox 4"/>
          <p:cNvSpPr txBox="1"/>
          <p:nvPr/>
        </p:nvSpPr>
        <p:spPr>
          <a:xfrm>
            <a:off x="-3" y="4486865"/>
            <a:ext cx="12192001" cy="1569660"/>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US" sz="2400" dirty="0"/>
              <a:t>Discharge for patients on MAT</a:t>
            </a:r>
          </a:p>
          <a:p>
            <a:pPr marL="742950" lvl="1" indent="-285750">
              <a:buClr>
                <a:schemeClr val="tx1"/>
              </a:buClr>
              <a:buFont typeface="Wingdings" panose="05000000000000000000" pitchFamily="2" charset="2"/>
              <a:buChar char="Ø"/>
            </a:pPr>
            <a:r>
              <a:rPr lang="en-US" sz="2400" dirty="0"/>
              <a:t>Safety measures as with any patient discharging in setting of substance abuse disorder</a:t>
            </a:r>
          </a:p>
          <a:p>
            <a:pPr marL="742950" lvl="1" indent="-285750">
              <a:buClr>
                <a:schemeClr val="tx1"/>
              </a:buClr>
              <a:buFont typeface="Wingdings" panose="05000000000000000000" pitchFamily="2" charset="2"/>
              <a:buChar char="Ø"/>
            </a:pPr>
            <a:r>
              <a:rPr lang="en-US" sz="2400" dirty="0"/>
              <a:t>Connect with addiction specialist for transition from acute pain management</a:t>
            </a:r>
          </a:p>
          <a:p>
            <a:pPr marL="742950" lvl="1" indent="-285750">
              <a:buClr>
                <a:schemeClr val="tx1"/>
              </a:buClr>
              <a:buFont typeface="Wingdings" panose="05000000000000000000" pitchFamily="2" charset="2"/>
              <a:buChar char="Ø"/>
            </a:pPr>
            <a:r>
              <a:rPr lang="en-US" sz="2400" dirty="0"/>
              <a:t>Challenging for discharge to facilities</a:t>
            </a:r>
          </a:p>
        </p:txBody>
      </p:sp>
    </p:spTree>
    <p:extLst>
      <p:ext uri="{BB962C8B-B14F-4D97-AF65-F5344CB8AC3E}">
        <p14:creationId xmlns:p14="http://schemas.microsoft.com/office/powerpoint/2010/main" val="3500417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421" y="967173"/>
            <a:ext cx="11933608" cy="6278642"/>
          </a:xfrm>
          <a:prstGeom prst="rect">
            <a:avLst/>
          </a:prstGeom>
          <a:noFill/>
        </p:spPr>
        <p:txBody>
          <a:bodyPr wrap="square" rtlCol="0">
            <a:spAutoFit/>
          </a:bodyPr>
          <a:lstStyle/>
          <a:p>
            <a:r>
              <a:rPr lang="en-US" sz="1200" dirty="0" err="1"/>
              <a:t>Fillingim</a:t>
            </a:r>
            <a:r>
              <a:rPr lang="en-US" sz="1200" dirty="0"/>
              <a:t> R. B. (2017). Individual differences in pain: understanding the mosaic that makes pain personal. </a:t>
            </a:r>
            <a:r>
              <a:rPr lang="en-US" sz="1200" i="1" dirty="0"/>
              <a:t>Pain</a:t>
            </a:r>
            <a:r>
              <a:rPr lang="en-US" sz="1200" dirty="0"/>
              <a:t>, </a:t>
            </a:r>
            <a:r>
              <a:rPr lang="en-US" sz="1200" i="1" dirty="0"/>
              <a:t>158 Suppl 1</a:t>
            </a:r>
            <a:r>
              <a:rPr lang="en-US" sz="1200" dirty="0"/>
              <a:t>(Suppl 1), S11–S18.</a:t>
            </a:r>
          </a:p>
          <a:p>
            <a:endParaRPr lang="en-US" sz="1200" dirty="0"/>
          </a:p>
          <a:p>
            <a:r>
              <a:rPr lang="en-US" sz="1200" dirty="0"/>
              <a:t>Nobuo Sasaki, N., Meyer, M.J., </a:t>
            </a:r>
            <a:r>
              <a:rPr lang="en-US" sz="1200" dirty="0" err="1"/>
              <a:t>Eikermann</a:t>
            </a:r>
            <a:r>
              <a:rPr lang="en-US" sz="1200" dirty="0"/>
              <a:t>, M. (2013) Postoperative Respiratory Muscle Dysfunction: Pathophysiology and Preventive Strategies. Anesthesiology. 118:961-78.</a:t>
            </a:r>
          </a:p>
          <a:p>
            <a:endParaRPr lang="en-US" sz="1200" dirty="0"/>
          </a:p>
          <a:p>
            <a:r>
              <a:rPr lang="en-US" sz="1200" dirty="0"/>
              <a:t>Chung F et al. Br J </a:t>
            </a:r>
            <a:r>
              <a:rPr lang="en-US" sz="1200" dirty="0" err="1"/>
              <a:t>Anaesth</a:t>
            </a:r>
            <a:r>
              <a:rPr lang="en-US" sz="1200" dirty="0"/>
              <a:t> 2012, 108:768–75</a:t>
            </a:r>
          </a:p>
          <a:p>
            <a:endParaRPr lang="en-US" sz="1200" dirty="0"/>
          </a:p>
          <a:p>
            <a:r>
              <a:rPr lang="en-US" sz="1200" dirty="0"/>
              <a:t>Chung F, Liao P, </a:t>
            </a:r>
            <a:r>
              <a:rPr lang="en-US" sz="1200" dirty="0" err="1"/>
              <a:t>Elsaid</a:t>
            </a:r>
            <a:r>
              <a:rPr lang="en-US" sz="1200" dirty="0"/>
              <a:t> H, Islam S, Shapiro CM, Sun Y. Oxygen desaturation index from nocturnal oximetry: a sensitive and specific tool to detect sleep disordered breathing in surgical patients Anesthesia and analgesia.2012;114(5).</a:t>
            </a:r>
          </a:p>
          <a:p>
            <a:endParaRPr lang="en-US" sz="1200" dirty="0"/>
          </a:p>
          <a:p>
            <a:r>
              <a:rPr lang="en-US" sz="1200" dirty="0"/>
              <a:t>Centers for Disease Control and Prevention. </a:t>
            </a:r>
            <a:r>
              <a:rPr lang="en-US" sz="1200" dirty="0">
                <a:hlinkClick r:id="rId3"/>
              </a:rPr>
              <a:t>2018 Annual Surveillance Report of Drug-Related Risks and Outcomes — United States. Surveillance Special Report 2pdf icon</a:t>
            </a:r>
            <a:r>
              <a:rPr lang="en-US" sz="1200" dirty="0"/>
              <a:t>. Centers for Disease Control and Prevention, U.S. Department of Health and Human Services. Published August 31, 2018.</a:t>
            </a:r>
          </a:p>
          <a:p>
            <a:endParaRPr lang="en-US" sz="1200" dirty="0"/>
          </a:p>
          <a:p>
            <a:r>
              <a:rPr lang="en-US" sz="1200" dirty="0"/>
              <a:t>Gomes, T., </a:t>
            </a:r>
            <a:r>
              <a:rPr lang="en-US" sz="1200" dirty="0" err="1"/>
              <a:t>Juurlink</a:t>
            </a:r>
            <a:r>
              <a:rPr lang="en-US" sz="1200" dirty="0"/>
              <a:t>, D. N., Antoniou, T., Mamdani, M. M., Paterson, J. M., &amp; van den Brink, W. (2017). Gabapentin, opioids, and the risk of opioid-related death: A population-based nested case-control study. </a:t>
            </a:r>
            <a:r>
              <a:rPr lang="en-US" sz="1200" i="1" dirty="0" err="1"/>
              <a:t>PLoS</a:t>
            </a:r>
            <a:r>
              <a:rPr lang="en-US" sz="1200" i="1" dirty="0"/>
              <a:t> medicine</a:t>
            </a:r>
            <a:r>
              <a:rPr lang="en-US" sz="1200" dirty="0"/>
              <a:t>, </a:t>
            </a:r>
            <a:r>
              <a:rPr lang="en-US" sz="1200" i="1" dirty="0"/>
              <a:t>14</a:t>
            </a:r>
            <a:r>
              <a:rPr lang="en-US" sz="1200" dirty="0"/>
              <a:t>(10), e1002396. </a:t>
            </a:r>
          </a:p>
          <a:p>
            <a:endParaRPr lang="en-US" sz="1200" dirty="0"/>
          </a:p>
          <a:p>
            <a:r>
              <a:rPr lang="en-US" sz="1200" dirty="0" err="1"/>
              <a:t>Sizar</a:t>
            </a:r>
            <a:r>
              <a:rPr lang="en-US" sz="1200" dirty="0"/>
              <a:t> O, Gupta M. Opioid Induced Constipation. [Updated 2019 Jun 4]. In: </a:t>
            </a:r>
            <a:r>
              <a:rPr lang="en-US" sz="1200" dirty="0" err="1"/>
              <a:t>StatPearls</a:t>
            </a:r>
            <a:r>
              <a:rPr lang="en-US" sz="1200" dirty="0"/>
              <a:t> [Internet]. Treasure Island (FL): </a:t>
            </a:r>
            <a:r>
              <a:rPr lang="en-US" sz="1200" dirty="0" err="1"/>
              <a:t>StatPearls</a:t>
            </a:r>
            <a:r>
              <a:rPr lang="en-US" sz="1200" dirty="0"/>
              <a:t> Publishing; 2019 Jan-.</a:t>
            </a:r>
          </a:p>
          <a:p>
            <a:endParaRPr lang="en-US" sz="1200" dirty="0"/>
          </a:p>
          <a:p>
            <a:r>
              <a:rPr lang="en-US" sz="1200" dirty="0"/>
              <a:t>MN Health Collaborative. </a:t>
            </a:r>
            <a:r>
              <a:rPr lang="en-US" sz="1200" u="sng" dirty="0"/>
              <a:t>Call to action: Adult Opioid Post-Operative Prescribing</a:t>
            </a:r>
            <a:r>
              <a:rPr lang="en-US" sz="1200" dirty="0"/>
              <a:t>. MN Health Collaborative, ICSI. September 2019.</a:t>
            </a:r>
          </a:p>
          <a:p>
            <a:endParaRPr lang="en-US" sz="1200" dirty="0"/>
          </a:p>
          <a:p>
            <a:r>
              <a:rPr lang="en-US" sz="1200" dirty="0"/>
              <a:t>Farley KX, </a:t>
            </a:r>
            <a:r>
              <a:rPr lang="en-US" sz="1200" dirty="0" err="1"/>
              <a:t>Anastasio</a:t>
            </a:r>
            <a:r>
              <a:rPr lang="en-US" sz="1200" dirty="0"/>
              <a:t> AT, Kumar A, </a:t>
            </a:r>
            <a:r>
              <a:rPr lang="en-US" sz="1200" dirty="0" err="1"/>
              <a:t>Premkumar</a:t>
            </a:r>
            <a:r>
              <a:rPr lang="en-US" sz="1200" dirty="0"/>
              <a:t> A, Gottschalk MB, </a:t>
            </a:r>
            <a:r>
              <a:rPr lang="en-US" sz="1200" dirty="0" err="1"/>
              <a:t>Xerogeanes</a:t>
            </a:r>
            <a:r>
              <a:rPr lang="en-US" sz="1200" dirty="0"/>
              <a:t> J. Association Between Quantity of Opioids Prescribed After Surgery or Preoperative Opioid Use Education With Opioid Consumption. </a:t>
            </a:r>
            <a:r>
              <a:rPr lang="en-US" sz="1200" i="1" dirty="0"/>
              <a:t>JAMA.</a:t>
            </a:r>
            <a:r>
              <a:rPr lang="en-US" sz="1200" dirty="0"/>
              <a:t> 2019;321(24):2465–2467.</a:t>
            </a:r>
          </a:p>
          <a:p>
            <a:endParaRPr lang="en-US" sz="1200" dirty="0"/>
          </a:p>
          <a:p>
            <a:r>
              <a:rPr lang="en-US" sz="1200" dirty="0"/>
              <a:t>Maureen V. Hill, Ryland S. </a:t>
            </a:r>
            <a:r>
              <a:rPr lang="en-US" sz="1200" dirty="0" err="1"/>
              <a:t>Stucke</a:t>
            </a:r>
            <a:r>
              <a:rPr lang="en-US" sz="1200" dirty="0"/>
              <a:t>, Sarah E. </a:t>
            </a:r>
            <a:r>
              <a:rPr lang="en-US" sz="1200" dirty="0" err="1"/>
              <a:t>Billmeier</a:t>
            </a:r>
            <a:r>
              <a:rPr lang="en-US" sz="1200" dirty="0"/>
              <a:t>, Julia L. Kelly, Richard J. Barth, Guideline for Discharge Opioid Prescriptions after Inpatient General Surgical Procedures, Journal of the American College of Surgeons, Volume 226, Issue 6, 2018, Pages 996-1003.</a:t>
            </a:r>
          </a:p>
          <a:p>
            <a:endParaRPr lang="en-US" sz="1200" dirty="0"/>
          </a:p>
          <a:p>
            <a:r>
              <a:rPr lang="en-US" sz="1200" dirty="0"/>
              <a:t>Reich, A. and </a:t>
            </a:r>
            <a:r>
              <a:rPr lang="en-US" sz="1200" dirty="0" err="1"/>
              <a:t>Szepietowski</a:t>
            </a:r>
            <a:r>
              <a:rPr lang="en-US" sz="1200" dirty="0"/>
              <a:t>, J. C. (2010), Opioid‐induced pruritus: an update. Clinical and Experimental Dermatology, 35: 2-6.</a:t>
            </a:r>
          </a:p>
          <a:p>
            <a:endParaRPr lang="en-US" sz="1200" dirty="0"/>
          </a:p>
          <a:p>
            <a:r>
              <a:rPr lang="en-US" sz="1200" dirty="0" err="1"/>
              <a:t>Verhamme</a:t>
            </a:r>
            <a:r>
              <a:rPr lang="en-US" sz="1200" dirty="0"/>
              <a:t>, K.M.C., </a:t>
            </a:r>
            <a:r>
              <a:rPr lang="en-US" sz="1200" dirty="0" err="1"/>
              <a:t>Sturkenboom</a:t>
            </a:r>
            <a:r>
              <a:rPr lang="en-US" sz="1200" dirty="0"/>
              <a:t>, M.C.J.M., Stricker, B.H.C. et al. Drug-Safety (2008) 31: 373.</a:t>
            </a:r>
          </a:p>
          <a:p>
            <a:endParaRPr lang="en-US" sz="1200" dirty="0"/>
          </a:p>
          <a:p>
            <a:r>
              <a:rPr lang="en-US" sz="1200" b="1" dirty="0"/>
              <a:t>Tung1, A., Wong, C.,  Fairbairn, N. (2018), Perioperative management of opioid use disorder patients on buprenorphine/naloxone. Anesthesia, 370, 1-6.</a:t>
            </a:r>
            <a:endParaRPr lang="en-US" sz="1200" dirty="0"/>
          </a:p>
          <a:p>
            <a:endParaRPr lang="en-US" sz="1200" dirty="0"/>
          </a:p>
          <a:p>
            <a:endParaRPr lang="en-US" sz="1200" dirty="0"/>
          </a:p>
          <a:p>
            <a:endParaRPr lang="en-US" dirty="0"/>
          </a:p>
        </p:txBody>
      </p:sp>
      <p:sp>
        <p:nvSpPr>
          <p:cNvPr id="3" name="TextBox 2"/>
          <p:cNvSpPr txBox="1"/>
          <p:nvPr/>
        </p:nvSpPr>
        <p:spPr>
          <a:xfrm>
            <a:off x="160421" y="288758"/>
            <a:ext cx="9721516" cy="646331"/>
          </a:xfrm>
          <a:prstGeom prst="rect">
            <a:avLst/>
          </a:prstGeom>
          <a:noFill/>
        </p:spPr>
        <p:txBody>
          <a:bodyPr wrap="square" rtlCol="0">
            <a:spAutoFit/>
          </a:bodyPr>
          <a:lstStyle/>
          <a:p>
            <a:r>
              <a:rPr lang="en-US" sz="3600" b="1" dirty="0"/>
              <a:t>References</a:t>
            </a:r>
          </a:p>
        </p:txBody>
      </p:sp>
    </p:spTree>
    <p:extLst>
      <p:ext uri="{BB962C8B-B14F-4D97-AF65-F5344CB8AC3E}">
        <p14:creationId xmlns:p14="http://schemas.microsoft.com/office/powerpoint/2010/main" val="324374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B8E0-3B13-4BF0-8508-2A86FAA49E2C}"/>
              </a:ext>
            </a:extLst>
          </p:cNvPr>
          <p:cNvSpPr>
            <a:spLocks noGrp="1"/>
          </p:cNvSpPr>
          <p:nvPr>
            <p:ph type="title"/>
          </p:nvPr>
        </p:nvSpPr>
        <p:spPr/>
        <p:txBody>
          <a:bodyPr/>
          <a:lstStyle/>
          <a:p>
            <a:r>
              <a:rPr lang="en-US" dirty="0"/>
              <a:t>Multimodal Therapy</a:t>
            </a:r>
          </a:p>
        </p:txBody>
      </p:sp>
      <p:sp>
        <p:nvSpPr>
          <p:cNvPr id="3" name="Content Placeholder 2">
            <a:extLst>
              <a:ext uri="{FF2B5EF4-FFF2-40B4-BE49-F238E27FC236}">
                <a16:creationId xmlns:a16="http://schemas.microsoft.com/office/drawing/2014/main" id="{EF23317E-695E-4AFC-92D4-C349D4F7E0AA}"/>
              </a:ext>
            </a:extLst>
          </p:cNvPr>
          <p:cNvSpPr>
            <a:spLocks noGrp="1"/>
          </p:cNvSpPr>
          <p:nvPr>
            <p:ph idx="1"/>
          </p:nvPr>
        </p:nvSpPr>
        <p:spPr/>
        <p:txBody>
          <a:bodyPr/>
          <a:lstStyle/>
          <a:p>
            <a:r>
              <a:rPr lang="en-US" sz="2800" dirty="0"/>
              <a:t>Benefits of multiple medication effects and greater pain control without relying on any 1 class of medication. </a:t>
            </a:r>
          </a:p>
          <a:p>
            <a:r>
              <a:rPr lang="en-US" sz="2800" dirty="0"/>
              <a:t>Mitigation of risk profile of each medication, while allowing for synergistic pain control from different classes of medication</a:t>
            </a:r>
            <a:r>
              <a:rPr lang="en-US" dirty="0"/>
              <a:t>.</a:t>
            </a:r>
          </a:p>
          <a:p>
            <a:pPr marL="36900" indent="0">
              <a:buNone/>
            </a:pPr>
            <a:endParaRPr lang="en-US" dirty="0"/>
          </a:p>
        </p:txBody>
      </p:sp>
    </p:spTree>
    <p:extLst>
      <p:ext uri="{BB962C8B-B14F-4D97-AF65-F5344CB8AC3E}">
        <p14:creationId xmlns:p14="http://schemas.microsoft.com/office/powerpoint/2010/main" val="611588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47" y="3871246"/>
            <a:ext cx="1794618" cy="1298960"/>
          </a:xfrm>
        </p:spPr>
        <p:txBody>
          <a:bodyPr>
            <a:noAutofit/>
          </a:bodyPr>
          <a:lstStyle/>
          <a:p>
            <a:pPr marL="36900" indent="0">
              <a:buNone/>
            </a:pPr>
            <a:r>
              <a:rPr lang="en-US" sz="1800" dirty="0">
                <a:solidFill>
                  <a:schemeClr val="tx1"/>
                </a:solidFill>
              </a:rPr>
              <a:t>Peripheral Sensitization (Na+ Channels)</a:t>
            </a:r>
          </a:p>
        </p:txBody>
      </p:sp>
      <p:sp>
        <p:nvSpPr>
          <p:cNvPr id="5" name="Oval 4"/>
          <p:cNvSpPr/>
          <p:nvPr/>
        </p:nvSpPr>
        <p:spPr>
          <a:xfrm>
            <a:off x="6041877" y="3832789"/>
            <a:ext cx="1273323" cy="1110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Spinal</a:t>
            </a:r>
          </a:p>
          <a:p>
            <a:pPr algn="ctr"/>
            <a:r>
              <a:rPr lang="en-US" dirty="0"/>
              <a:t>Cord </a:t>
            </a:r>
          </a:p>
        </p:txBody>
      </p:sp>
      <p:sp>
        <p:nvSpPr>
          <p:cNvPr id="8" name="Flowchart: Sequential Access Storage 7"/>
          <p:cNvSpPr/>
          <p:nvPr/>
        </p:nvSpPr>
        <p:spPr>
          <a:xfrm>
            <a:off x="5986328" y="589658"/>
            <a:ext cx="1384419" cy="1290415"/>
          </a:xfrm>
          <a:prstGeom prst="flowChartMagneticTape">
            <a:avLst/>
          </a:prstGeom>
          <a:solidFill>
            <a:srgbClr val="EAC0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Brain</a:t>
            </a:r>
          </a:p>
        </p:txBody>
      </p:sp>
      <p:sp>
        <p:nvSpPr>
          <p:cNvPr id="9" name="Pentagon 8"/>
          <p:cNvSpPr/>
          <p:nvPr/>
        </p:nvSpPr>
        <p:spPr>
          <a:xfrm>
            <a:off x="2414184" y="3990887"/>
            <a:ext cx="1358782" cy="794759"/>
          </a:xfrm>
          <a:prstGeom prst="homePlate">
            <a:avLst/>
          </a:prstGeom>
          <a:solidFill>
            <a:schemeClr val="tx1">
              <a:lumMod val="65000"/>
            </a:schemeClr>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PNS</a:t>
            </a:r>
          </a:p>
        </p:txBody>
      </p:sp>
      <p:sp>
        <p:nvSpPr>
          <p:cNvPr id="10" name="TextBox 9"/>
          <p:cNvSpPr txBox="1"/>
          <p:nvPr/>
        </p:nvSpPr>
        <p:spPr>
          <a:xfrm>
            <a:off x="4499359" y="1854437"/>
            <a:ext cx="1328871" cy="923330"/>
          </a:xfrm>
          <a:prstGeom prst="rect">
            <a:avLst/>
          </a:prstGeom>
          <a:noFill/>
        </p:spPr>
        <p:txBody>
          <a:bodyPr wrap="square" rtlCol="0">
            <a:spAutoFit/>
          </a:bodyPr>
          <a:lstStyle/>
          <a:p>
            <a:r>
              <a:rPr lang="en-US" dirty="0"/>
              <a:t>Descending Inhibition (NE, 5HT)</a:t>
            </a:r>
          </a:p>
        </p:txBody>
      </p:sp>
      <p:sp>
        <p:nvSpPr>
          <p:cNvPr id="11" name="TextBox 10"/>
          <p:cNvSpPr txBox="1"/>
          <p:nvPr/>
        </p:nvSpPr>
        <p:spPr>
          <a:xfrm>
            <a:off x="8691072" y="3879793"/>
            <a:ext cx="1897167" cy="1477328"/>
          </a:xfrm>
          <a:prstGeom prst="rect">
            <a:avLst/>
          </a:prstGeom>
          <a:noFill/>
        </p:spPr>
        <p:txBody>
          <a:bodyPr wrap="square" rtlCol="0">
            <a:spAutoFit/>
          </a:bodyPr>
          <a:lstStyle/>
          <a:p>
            <a:r>
              <a:rPr lang="en-US" dirty="0"/>
              <a:t>Central Sensitization (Ca2+ channels, NMDA receptors)</a:t>
            </a:r>
          </a:p>
        </p:txBody>
      </p:sp>
      <p:sp>
        <p:nvSpPr>
          <p:cNvPr id="12" name="TextBox 11"/>
          <p:cNvSpPr txBox="1"/>
          <p:nvPr/>
        </p:nvSpPr>
        <p:spPr>
          <a:xfrm>
            <a:off x="7981772" y="2316102"/>
            <a:ext cx="1478422" cy="954107"/>
          </a:xfrm>
          <a:prstGeom prst="rect">
            <a:avLst/>
          </a:prstGeom>
          <a:noFill/>
        </p:spPr>
        <p:txBody>
          <a:bodyPr wrap="square" rtlCol="0">
            <a:spAutoFit/>
          </a:bodyPr>
          <a:lstStyle/>
          <a:p>
            <a:r>
              <a:rPr lang="en-US" sz="1400" dirty="0">
                <a:solidFill>
                  <a:schemeClr val="accent5"/>
                </a:solidFill>
              </a:rPr>
              <a:t>TCA</a:t>
            </a:r>
          </a:p>
          <a:p>
            <a:r>
              <a:rPr lang="en-US" sz="1400" dirty="0">
                <a:solidFill>
                  <a:schemeClr val="accent5"/>
                </a:solidFill>
              </a:rPr>
              <a:t>SNRI</a:t>
            </a:r>
          </a:p>
          <a:p>
            <a:r>
              <a:rPr lang="en-US" sz="1400" dirty="0">
                <a:solidFill>
                  <a:schemeClr val="accent5"/>
                </a:solidFill>
              </a:rPr>
              <a:t>Tramadol</a:t>
            </a:r>
          </a:p>
          <a:p>
            <a:r>
              <a:rPr lang="en-US" sz="1400" dirty="0">
                <a:solidFill>
                  <a:schemeClr val="accent5"/>
                </a:solidFill>
              </a:rPr>
              <a:t>Opioids</a:t>
            </a:r>
          </a:p>
        </p:txBody>
      </p:sp>
      <p:sp>
        <p:nvSpPr>
          <p:cNvPr id="13" name="TextBox 12"/>
          <p:cNvSpPr txBox="1"/>
          <p:nvPr/>
        </p:nvSpPr>
        <p:spPr>
          <a:xfrm>
            <a:off x="4153255" y="5357121"/>
            <a:ext cx="1555335" cy="954107"/>
          </a:xfrm>
          <a:prstGeom prst="rect">
            <a:avLst/>
          </a:prstGeom>
          <a:noFill/>
        </p:spPr>
        <p:txBody>
          <a:bodyPr wrap="square" rtlCol="0">
            <a:spAutoFit/>
          </a:bodyPr>
          <a:lstStyle/>
          <a:p>
            <a:r>
              <a:rPr lang="en-US" sz="1400" dirty="0">
                <a:solidFill>
                  <a:schemeClr val="accent5"/>
                </a:solidFill>
              </a:rPr>
              <a:t>NSAIDs</a:t>
            </a:r>
          </a:p>
          <a:p>
            <a:r>
              <a:rPr lang="en-US" sz="1400" dirty="0">
                <a:solidFill>
                  <a:schemeClr val="accent5"/>
                </a:solidFill>
              </a:rPr>
              <a:t>Opioids</a:t>
            </a:r>
          </a:p>
          <a:p>
            <a:r>
              <a:rPr lang="en-US" sz="1400" dirty="0">
                <a:solidFill>
                  <a:schemeClr val="accent5"/>
                </a:solidFill>
              </a:rPr>
              <a:t>TCA</a:t>
            </a:r>
          </a:p>
          <a:p>
            <a:r>
              <a:rPr lang="en-US" sz="1400" dirty="0">
                <a:solidFill>
                  <a:schemeClr val="accent5"/>
                </a:solidFill>
              </a:rPr>
              <a:t>Lidocaine</a:t>
            </a:r>
          </a:p>
        </p:txBody>
      </p:sp>
      <p:sp>
        <p:nvSpPr>
          <p:cNvPr id="14" name="TextBox 13"/>
          <p:cNvSpPr txBox="1"/>
          <p:nvPr/>
        </p:nvSpPr>
        <p:spPr>
          <a:xfrm>
            <a:off x="7370747" y="5554767"/>
            <a:ext cx="1179319" cy="954107"/>
          </a:xfrm>
          <a:prstGeom prst="rect">
            <a:avLst/>
          </a:prstGeom>
          <a:noFill/>
        </p:spPr>
        <p:txBody>
          <a:bodyPr wrap="square" rtlCol="0">
            <a:spAutoFit/>
          </a:bodyPr>
          <a:lstStyle/>
          <a:p>
            <a:r>
              <a:rPr lang="en-US" sz="1400" dirty="0">
                <a:solidFill>
                  <a:schemeClr val="accent5"/>
                </a:solidFill>
              </a:rPr>
              <a:t>TCA</a:t>
            </a:r>
          </a:p>
          <a:p>
            <a:r>
              <a:rPr lang="en-US" sz="1400" dirty="0">
                <a:solidFill>
                  <a:schemeClr val="accent5"/>
                </a:solidFill>
              </a:rPr>
              <a:t>Gabapentin</a:t>
            </a:r>
          </a:p>
          <a:p>
            <a:r>
              <a:rPr lang="en-US" sz="1400" dirty="0">
                <a:solidFill>
                  <a:schemeClr val="accent5"/>
                </a:solidFill>
              </a:rPr>
              <a:t>Opioids</a:t>
            </a:r>
          </a:p>
          <a:p>
            <a:r>
              <a:rPr lang="en-US" sz="1400" dirty="0">
                <a:solidFill>
                  <a:schemeClr val="accent5"/>
                </a:solidFill>
              </a:rPr>
              <a:t>Ketamine</a:t>
            </a:r>
          </a:p>
        </p:txBody>
      </p:sp>
      <p:cxnSp>
        <p:nvCxnSpPr>
          <p:cNvPr id="16" name="Straight Connector 15"/>
          <p:cNvCxnSpPr>
            <a:stCxn id="9" idx="3"/>
          </p:cNvCxnSpPr>
          <p:nvPr/>
        </p:nvCxnSpPr>
        <p:spPr>
          <a:xfrm flipV="1">
            <a:off x="3772966" y="4388266"/>
            <a:ext cx="2268911" cy="1"/>
          </a:xfrm>
          <a:prstGeom prst="line">
            <a:avLst/>
          </a:prstGeom>
          <a:ln w="53975">
            <a:gradFill flip="none" rotWithShape="1">
              <a:gsLst>
                <a:gs pos="13000">
                  <a:schemeClr val="tx1">
                    <a:lumMod val="65000"/>
                  </a:schemeClr>
                </a:gs>
                <a:gs pos="46000">
                  <a:srgbClr val="85C2FF"/>
                </a:gs>
                <a:gs pos="46000">
                  <a:srgbClr val="C4D6EB"/>
                </a:gs>
                <a:gs pos="75000">
                  <a:schemeClr val="accent1">
                    <a:lumMod val="60000"/>
                    <a:lumOff val="4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178468" y="2777767"/>
            <a:ext cx="692209" cy="0"/>
          </a:xfrm>
          <a:prstGeom prst="straightConnector1">
            <a:avLst/>
          </a:prstGeom>
          <a:ln w="66675">
            <a:solidFill>
              <a:schemeClr val="accent5"/>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588630">
            <a:off x="6770787" y="4877907"/>
            <a:ext cx="780871"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114153" y="4484021"/>
            <a:ext cx="1030288"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Straight Arrow Connector 27"/>
          <p:cNvCxnSpPr>
            <a:stCxn id="8" idx="2"/>
            <a:endCxn id="5" idx="0"/>
          </p:cNvCxnSpPr>
          <p:nvPr/>
        </p:nvCxnSpPr>
        <p:spPr>
          <a:xfrm>
            <a:off x="6678538" y="1880073"/>
            <a:ext cx="1" cy="195271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83270" y="179206"/>
            <a:ext cx="4261828" cy="1969770"/>
          </a:xfrm>
          <a:prstGeom prst="rect">
            <a:avLst/>
          </a:prstGeom>
          <a:noFill/>
        </p:spPr>
        <p:txBody>
          <a:bodyPr wrap="square" rtlCol="0">
            <a:spAutoFit/>
          </a:bodyPr>
          <a:lstStyle/>
          <a:p>
            <a:endParaRPr lang="en-US" dirty="0"/>
          </a:p>
          <a:p>
            <a:pPr algn="ctr"/>
            <a:r>
              <a:rPr lang="en-US" sz="2800" dirty="0"/>
              <a:t>Multimodal Analgesia</a:t>
            </a:r>
          </a:p>
          <a:p>
            <a:pPr algn="ctr"/>
            <a:r>
              <a:rPr lang="en-US" sz="2800" dirty="0"/>
              <a:t>“Rational Polypharmacy”</a:t>
            </a:r>
          </a:p>
          <a:p>
            <a:pPr algn="ctr"/>
            <a:r>
              <a:rPr lang="en-US" sz="2400" dirty="0"/>
              <a:t>Mechanism specific treating many targets</a:t>
            </a:r>
          </a:p>
        </p:txBody>
      </p:sp>
    </p:spTree>
    <p:extLst>
      <p:ext uri="{BB962C8B-B14F-4D97-AF65-F5344CB8AC3E}">
        <p14:creationId xmlns:p14="http://schemas.microsoft.com/office/powerpoint/2010/main" val="28752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56066-BF3B-489A-9F82-F08BBA4D232E}"/>
              </a:ext>
            </a:extLst>
          </p:cNvPr>
          <p:cNvSpPr>
            <a:spLocks noGrp="1"/>
          </p:cNvSpPr>
          <p:nvPr>
            <p:ph type="title"/>
          </p:nvPr>
        </p:nvSpPr>
        <p:spPr/>
        <p:txBody>
          <a:bodyPr/>
          <a:lstStyle/>
          <a:p>
            <a:r>
              <a:rPr lang="en-US" dirty="0"/>
              <a:t>Assessment -HPI</a:t>
            </a:r>
          </a:p>
        </p:txBody>
      </p:sp>
      <p:sp>
        <p:nvSpPr>
          <p:cNvPr id="3" name="Content Placeholder 2">
            <a:extLst>
              <a:ext uri="{FF2B5EF4-FFF2-40B4-BE49-F238E27FC236}">
                <a16:creationId xmlns:a16="http://schemas.microsoft.com/office/drawing/2014/main" id="{8F874A75-0373-4AD3-B244-03512D2D06EF}"/>
              </a:ext>
            </a:extLst>
          </p:cNvPr>
          <p:cNvSpPr>
            <a:spLocks noGrp="1"/>
          </p:cNvSpPr>
          <p:nvPr>
            <p:ph sz="half" idx="1"/>
          </p:nvPr>
        </p:nvSpPr>
        <p:spPr>
          <a:xfrm>
            <a:off x="913795" y="2076450"/>
            <a:ext cx="4856841" cy="4486910"/>
          </a:xfrm>
        </p:spPr>
        <p:txBody>
          <a:bodyPr>
            <a:normAutofit fontScale="85000" lnSpcReduction="10000"/>
          </a:bodyPr>
          <a:lstStyle/>
          <a:p>
            <a:r>
              <a:rPr lang="en-US" sz="2600" b="1" dirty="0"/>
              <a:t>What happened? </a:t>
            </a:r>
            <a:r>
              <a:rPr lang="en-US" sz="1800" dirty="0"/>
              <a:t>Get the story, keep a differential diagnosis even if diagnosis already made.</a:t>
            </a:r>
          </a:p>
          <a:p>
            <a:r>
              <a:rPr lang="en-US" b="1" dirty="0"/>
              <a:t>O</a:t>
            </a:r>
            <a:r>
              <a:rPr lang="en-US" dirty="0"/>
              <a:t>nset – when did pain begin?</a:t>
            </a:r>
          </a:p>
          <a:p>
            <a:r>
              <a:rPr lang="en-US" sz="2400" b="1" dirty="0"/>
              <a:t>L</a:t>
            </a:r>
            <a:r>
              <a:rPr lang="en-US" dirty="0"/>
              <a:t>ocation – where is pain, where does it go?</a:t>
            </a:r>
          </a:p>
          <a:p>
            <a:r>
              <a:rPr lang="en-US" sz="2400" b="1" dirty="0"/>
              <a:t>D</a:t>
            </a:r>
            <a:r>
              <a:rPr lang="en-US" dirty="0"/>
              <a:t>uration – How long does it last?</a:t>
            </a:r>
          </a:p>
          <a:p>
            <a:r>
              <a:rPr lang="en-US" sz="2400" b="1" dirty="0"/>
              <a:t>C</a:t>
            </a:r>
            <a:r>
              <a:rPr lang="en-US" dirty="0"/>
              <a:t>haracteristics – What does it feel like?</a:t>
            </a:r>
          </a:p>
          <a:p>
            <a:r>
              <a:rPr lang="en-US" sz="2400" b="1" dirty="0"/>
              <a:t>A</a:t>
            </a:r>
            <a:r>
              <a:rPr lang="en-US" dirty="0"/>
              <a:t>ggravation factors – What makes it worse?</a:t>
            </a:r>
          </a:p>
          <a:p>
            <a:r>
              <a:rPr lang="en-US" sz="2400" b="1" dirty="0"/>
              <a:t>R</a:t>
            </a:r>
            <a:r>
              <a:rPr lang="en-US" dirty="0"/>
              <a:t>elieving factors – What makes it better?</a:t>
            </a:r>
          </a:p>
          <a:p>
            <a:r>
              <a:rPr lang="en-US" sz="2400" b="1" dirty="0"/>
              <a:t>T</a:t>
            </a:r>
            <a:r>
              <a:rPr lang="en-US" dirty="0"/>
              <a:t>reatments – What have you tried? How does it work?</a:t>
            </a:r>
          </a:p>
          <a:p>
            <a:r>
              <a:rPr lang="en-US" sz="2600" b="1" dirty="0"/>
              <a:t>S</a:t>
            </a:r>
            <a:r>
              <a:rPr lang="en-US" dirty="0"/>
              <a:t>everity-Numeric scale, change in function</a:t>
            </a:r>
          </a:p>
        </p:txBody>
      </p:sp>
      <p:sp>
        <p:nvSpPr>
          <p:cNvPr id="4" name="Content Placeholder 3">
            <a:extLst>
              <a:ext uri="{FF2B5EF4-FFF2-40B4-BE49-F238E27FC236}">
                <a16:creationId xmlns:a16="http://schemas.microsoft.com/office/drawing/2014/main" id="{8CB62376-65F6-42F6-B6DC-368A63CD56D9}"/>
              </a:ext>
            </a:extLst>
          </p:cNvPr>
          <p:cNvSpPr>
            <a:spLocks noGrp="1"/>
          </p:cNvSpPr>
          <p:nvPr>
            <p:ph sz="half" idx="2"/>
          </p:nvPr>
        </p:nvSpPr>
        <p:spPr/>
        <p:txBody>
          <a:bodyPr>
            <a:normAutofit fontScale="85000" lnSpcReduction="10000"/>
          </a:bodyPr>
          <a:lstStyle/>
          <a:p>
            <a:r>
              <a:rPr lang="en-US" dirty="0"/>
              <a:t>OLDCARTS for chronic pain</a:t>
            </a:r>
          </a:p>
          <a:p>
            <a:r>
              <a:rPr lang="en-US" dirty="0"/>
              <a:t>Tell me about what you live with every day?</a:t>
            </a:r>
          </a:p>
          <a:p>
            <a:pPr lvl="1"/>
            <a:r>
              <a:rPr lang="en-US" dirty="0"/>
              <a:t>Assess for function</a:t>
            </a:r>
          </a:p>
          <a:p>
            <a:pPr lvl="1"/>
            <a:r>
              <a:rPr lang="en-US" dirty="0"/>
              <a:t>Assess for severity</a:t>
            </a:r>
          </a:p>
          <a:p>
            <a:r>
              <a:rPr lang="en-US" dirty="0"/>
              <a:t>How do you get through hard days?</a:t>
            </a:r>
          </a:p>
          <a:p>
            <a:pPr lvl="1"/>
            <a:r>
              <a:rPr lang="en-US" dirty="0"/>
              <a:t>How many days a week do you spend in bed?</a:t>
            </a:r>
          </a:p>
          <a:p>
            <a:pPr lvl="1"/>
            <a:r>
              <a:rPr lang="en-US" dirty="0"/>
              <a:t>Engage in what works at home in addition to the plan you will make here.</a:t>
            </a:r>
          </a:p>
        </p:txBody>
      </p:sp>
    </p:spTree>
    <p:extLst>
      <p:ext uri="{BB962C8B-B14F-4D97-AF65-F5344CB8AC3E}">
        <p14:creationId xmlns:p14="http://schemas.microsoft.com/office/powerpoint/2010/main" val="724805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ADF12-6AD1-4D42-BD96-2201A3206D48}"/>
              </a:ext>
            </a:extLst>
          </p:cNvPr>
          <p:cNvSpPr>
            <a:spLocks noGrp="1"/>
          </p:cNvSpPr>
          <p:nvPr>
            <p:ph type="title"/>
          </p:nvPr>
        </p:nvSpPr>
        <p:spPr/>
        <p:txBody>
          <a:bodyPr/>
          <a:lstStyle/>
          <a:p>
            <a:r>
              <a:rPr lang="en-US" dirty="0"/>
              <a:t>Assessment</a:t>
            </a:r>
          </a:p>
        </p:txBody>
      </p:sp>
      <p:sp>
        <p:nvSpPr>
          <p:cNvPr id="8" name="Text Placeholder 7">
            <a:extLst>
              <a:ext uri="{FF2B5EF4-FFF2-40B4-BE49-F238E27FC236}">
                <a16:creationId xmlns:a16="http://schemas.microsoft.com/office/drawing/2014/main" id="{9C642985-5743-415A-9133-D9489FFC4557}"/>
              </a:ext>
            </a:extLst>
          </p:cNvPr>
          <p:cNvSpPr>
            <a:spLocks noGrp="1"/>
          </p:cNvSpPr>
          <p:nvPr>
            <p:ph type="body" idx="1"/>
          </p:nvPr>
        </p:nvSpPr>
        <p:spPr>
          <a:xfrm>
            <a:off x="913795" y="1580050"/>
            <a:ext cx="3300984" cy="576262"/>
          </a:xfrm>
        </p:spPr>
        <p:txBody>
          <a:bodyPr/>
          <a:lstStyle/>
          <a:p>
            <a:r>
              <a:rPr lang="en-US" dirty="0"/>
              <a:t>Medical/Surgical</a:t>
            </a:r>
          </a:p>
        </p:txBody>
      </p:sp>
      <p:sp>
        <p:nvSpPr>
          <p:cNvPr id="12" name="Text Placeholder 11">
            <a:extLst>
              <a:ext uri="{FF2B5EF4-FFF2-40B4-BE49-F238E27FC236}">
                <a16:creationId xmlns:a16="http://schemas.microsoft.com/office/drawing/2014/main" id="{AC434441-743F-4094-8D17-DB89809DF7D8}"/>
              </a:ext>
            </a:extLst>
          </p:cNvPr>
          <p:cNvSpPr>
            <a:spLocks noGrp="1"/>
          </p:cNvSpPr>
          <p:nvPr>
            <p:ph type="body" sz="half" idx="18"/>
          </p:nvPr>
        </p:nvSpPr>
        <p:spPr>
          <a:xfrm>
            <a:off x="913794" y="2388042"/>
            <a:ext cx="3300984" cy="4469958"/>
          </a:xfrm>
        </p:spPr>
        <p:txBody>
          <a:bodyPr>
            <a:normAutofit fontScale="92500" lnSpcReduction="10000"/>
          </a:bodyPr>
          <a:lstStyle/>
          <a:p>
            <a:pPr algn="l"/>
            <a:r>
              <a:rPr lang="en-US" sz="1600" dirty="0"/>
              <a:t>Anxiety/Depression/PTSD</a:t>
            </a:r>
          </a:p>
          <a:p>
            <a:pPr algn="l"/>
            <a:r>
              <a:rPr lang="en-US" sz="1600" dirty="0"/>
              <a:t>Insomnia</a:t>
            </a:r>
          </a:p>
          <a:p>
            <a:pPr algn="l"/>
            <a:r>
              <a:rPr lang="en-US" sz="1600" dirty="0"/>
              <a:t>Sleep  apnea – did you bring your CPAP?</a:t>
            </a:r>
          </a:p>
          <a:p>
            <a:pPr algn="l"/>
            <a:r>
              <a:rPr lang="en-US" sz="1600" dirty="0"/>
              <a:t>COPD or other chronic lung disease</a:t>
            </a:r>
          </a:p>
          <a:p>
            <a:pPr algn="l"/>
            <a:r>
              <a:rPr lang="en-US" sz="1600" dirty="0"/>
              <a:t>Gastric Bypass / Gastric Ulcer</a:t>
            </a:r>
          </a:p>
          <a:p>
            <a:pPr algn="l"/>
            <a:r>
              <a:rPr lang="en-US" sz="1600" dirty="0"/>
              <a:t>Constipation</a:t>
            </a:r>
          </a:p>
          <a:p>
            <a:pPr algn="l"/>
            <a:r>
              <a:rPr lang="en-US" sz="1600" dirty="0"/>
              <a:t>Urinary retention</a:t>
            </a:r>
          </a:p>
          <a:p>
            <a:pPr algn="l"/>
            <a:r>
              <a:rPr lang="en-US" sz="1600" dirty="0"/>
              <a:t>Renal disease</a:t>
            </a:r>
          </a:p>
          <a:p>
            <a:pPr algn="l"/>
            <a:r>
              <a:rPr lang="en-US" sz="1600" dirty="0"/>
              <a:t>Liver disease</a:t>
            </a:r>
          </a:p>
          <a:p>
            <a:pPr algn="l"/>
            <a:r>
              <a:rPr lang="en-US" sz="1600" dirty="0"/>
              <a:t>Recent or planned surgery</a:t>
            </a:r>
          </a:p>
          <a:p>
            <a:pPr algn="l"/>
            <a:r>
              <a:rPr lang="en-US" sz="1600" dirty="0"/>
              <a:t>Clotting disorder or on anticoagulation therapy</a:t>
            </a:r>
          </a:p>
          <a:p>
            <a:pPr algn="l"/>
            <a:r>
              <a:rPr lang="en-US" sz="1600" dirty="0"/>
              <a:t>Allergies – what is the reaction?</a:t>
            </a:r>
          </a:p>
          <a:p>
            <a:pPr algn="l"/>
            <a:endParaRPr lang="en-US" dirty="0"/>
          </a:p>
          <a:p>
            <a:pPr algn="l"/>
            <a:endParaRPr lang="en-US" dirty="0"/>
          </a:p>
        </p:txBody>
      </p:sp>
      <p:sp>
        <p:nvSpPr>
          <p:cNvPr id="9" name="Text Placeholder 8">
            <a:extLst>
              <a:ext uri="{FF2B5EF4-FFF2-40B4-BE49-F238E27FC236}">
                <a16:creationId xmlns:a16="http://schemas.microsoft.com/office/drawing/2014/main" id="{6F60E309-8F22-4E7E-9B43-83FD032F95BD}"/>
              </a:ext>
            </a:extLst>
          </p:cNvPr>
          <p:cNvSpPr>
            <a:spLocks noGrp="1"/>
          </p:cNvSpPr>
          <p:nvPr>
            <p:ph type="body" sz="quarter" idx="3"/>
          </p:nvPr>
        </p:nvSpPr>
        <p:spPr>
          <a:xfrm>
            <a:off x="4389446" y="1580050"/>
            <a:ext cx="3300984" cy="576262"/>
          </a:xfrm>
        </p:spPr>
        <p:txBody>
          <a:bodyPr/>
          <a:lstStyle/>
          <a:p>
            <a:r>
              <a:rPr lang="en-US" dirty="0"/>
              <a:t>Family/Social</a:t>
            </a:r>
          </a:p>
        </p:txBody>
      </p:sp>
      <p:sp>
        <p:nvSpPr>
          <p:cNvPr id="13" name="Text Placeholder 12">
            <a:extLst>
              <a:ext uri="{FF2B5EF4-FFF2-40B4-BE49-F238E27FC236}">
                <a16:creationId xmlns:a16="http://schemas.microsoft.com/office/drawing/2014/main" id="{0C3AF816-965C-4483-9E99-A88CB0E91F46}"/>
              </a:ext>
            </a:extLst>
          </p:cNvPr>
          <p:cNvSpPr>
            <a:spLocks noGrp="1"/>
          </p:cNvSpPr>
          <p:nvPr>
            <p:ph type="body" sz="half" idx="19"/>
          </p:nvPr>
        </p:nvSpPr>
        <p:spPr>
          <a:xfrm>
            <a:off x="4389446" y="2418963"/>
            <a:ext cx="3300984" cy="3372236"/>
          </a:xfrm>
        </p:spPr>
        <p:txBody>
          <a:bodyPr>
            <a:normAutofit lnSpcReduction="10000"/>
          </a:bodyPr>
          <a:lstStyle/>
          <a:p>
            <a:pPr algn="l"/>
            <a:r>
              <a:rPr lang="en-US" sz="1500" dirty="0"/>
              <a:t>Alcohol use</a:t>
            </a:r>
          </a:p>
          <a:p>
            <a:pPr algn="l"/>
            <a:r>
              <a:rPr lang="en-US" sz="1500" dirty="0"/>
              <a:t>Illicit drug use</a:t>
            </a:r>
          </a:p>
          <a:p>
            <a:pPr algn="l"/>
            <a:r>
              <a:rPr lang="en-US" sz="1500" dirty="0"/>
              <a:t>Use of medications not prescribed to you</a:t>
            </a:r>
          </a:p>
          <a:p>
            <a:pPr algn="l"/>
            <a:r>
              <a:rPr lang="en-US" sz="1500" dirty="0"/>
              <a:t>Family history of chemical dependency</a:t>
            </a:r>
          </a:p>
          <a:p>
            <a:pPr algn="l"/>
            <a:r>
              <a:rPr lang="en-US" sz="1500" dirty="0"/>
              <a:t>Hx physical/sexual/emotional abuse</a:t>
            </a:r>
          </a:p>
          <a:p>
            <a:pPr algn="l"/>
            <a:r>
              <a:rPr lang="en-US" sz="1500" dirty="0"/>
              <a:t>Current life stressors</a:t>
            </a:r>
          </a:p>
          <a:p>
            <a:pPr algn="l"/>
            <a:r>
              <a:rPr lang="en-US" sz="1500" dirty="0"/>
              <a:t>Mental health - stable or  flared/shaky</a:t>
            </a:r>
          </a:p>
          <a:p>
            <a:pPr algn="l"/>
            <a:r>
              <a:rPr lang="en-US" sz="1500" dirty="0"/>
              <a:t>“Reinforcers” of pain- compensation or litigation issues</a:t>
            </a:r>
          </a:p>
          <a:p>
            <a:pPr algn="l"/>
            <a:endParaRPr lang="en-US" dirty="0"/>
          </a:p>
        </p:txBody>
      </p:sp>
      <p:sp>
        <p:nvSpPr>
          <p:cNvPr id="10" name="Text Placeholder 9">
            <a:extLst>
              <a:ext uri="{FF2B5EF4-FFF2-40B4-BE49-F238E27FC236}">
                <a16:creationId xmlns:a16="http://schemas.microsoft.com/office/drawing/2014/main" id="{FABF2F8C-6777-451F-BD40-45C50337A31F}"/>
              </a:ext>
            </a:extLst>
          </p:cNvPr>
          <p:cNvSpPr>
            <a:spLocks noGrp="1"/>
          </p:cNvSpPr>
          <p:nvPr>
            <p:ph type="body" sz="quarter" idx="13"/>
          </p:nvPr>
        </p:nvSpPr>
        <p:spPr>
          <a:xfrm>
            <a:off x="7966572" y="1580050"/>
            <a:ext cx="3300984" cy="576262"/>
          </a:xfrm>
        </p:spPr>
        <p:txBody>
          <a:bodyPr/>
          <a:lstStyle/>
          <a:p>
            <a:r>
              <a:rPr lang="en-US" dirty="0"/>
              <a:t>Medications</a:t>
            </a:r>
          </a:p>
        </p:txBody>
      </p:sp>
      <p:sp>
        <p:nvSpPr>
          <p:cNvPr id="14" name="Text Placeholder 13">
            <a:extLst>
              <a:ext uri="{FF2B5EF4-FFF2-40B4-BE49-F238E27FC236}">
                <a16:creationId xmlns:a16="http://schemas.microsoft.com/office/drawing/2014/main" id="{4620415B-289C-4035-A95E-5EA1B39AE3B5}"/>
              </a:ext>
            </a:extLst>
          </p:cNvPr>
          <p:cNvSpPr>
            <a:spLocks noGrp="1"/>
          </p:cNvSpPr>
          <p:nvPr>
            <p:ph type="body" sz="half" idx="20"/>
          </p:nvPr>
        </p:nvSpPr>
        <p:spPr>
          <a:xfrm>
            <a:off x="7966572" y="2418962"/>
            <a:ext cx="3300984" cy="3372235"/>
          </a:xfrm>
        </p:spPr>
        <p:txBody>
          <a:bodyPr/>
          <a:lstStyle/>
          <a:p>
            <a:pPr algn="l"/>
            <a:r>
              <a:rPr lang="en-US" sz="1500" dirty="0"/>
              <a:t>Opioids-</a:t>
            </a:r>
          </a:p>
          <a:p>
            <a:pPr algn="l"/>
            <a:r>
              <a:rPr lang="en-US" sz="1500" dirty="0"/>
              <a:t>	How many a day?</a:t>
            </a:r>
          </a:p>
          <a:p>
            <a:pPr algn="l"/>
            <a:r>
              <a:rPr lang="en-US" sz="1500" dirty="0"/>
              <a:t>	How many at a time?</a:t>
            </a:r>
          </a:p>
          <a:p>
            <a:pPr algn="l"/>
            <a:r>
              <a:rPr lang="en-US" sz="1500" dirty="0"/>
              <a:t>	Medication Contract?</a:t>
            </a:r>
          </a:p>
          <a:p>
            <a:pPr algn="l"/>
            <a:r>
              <a:rPr lang="en-US" sz="1500" dirty="0"/>
              <a:t>	PMP</a:t>
            </a:r>
          </a:p>
          <a:p>
            <a:pPr algn="l"/>
            <a:r>
              <a:rPr lang="en-US" sz="1500" dirty="0"/>
              <a:t>What has worked in the past?</a:t>
            </a:r>
          </a:p>
          <a:p>
            <a:pPr algn="l"/>
            <a:r>
              <a:rPr lang="en-US" sz="1500" dirty="0"/>
              <a:t>Allergies vs adverse effects</a:t>
            </a:r>
          </a:p>
          <a:p>
            <a:pPr algn="l"/>
            <a:endParaRPr lang="en-US" dirty="0"/>
          </a:p>
        </p:txBody>
      </p:sp>
    </p:spTree>
    <p:extLst>
      <p:ext uri="{BB962C8B-B14F-4D97-AF65-F5344CB8AC3E}">
        <p14:creationId xmlns:p14="http://schemas.microsoft.com/office/powerpoint/2010/main" val="270119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418603" y="1047170"/>
            <a:ext cx="9049996" cy="4801314"/>
          </a:xfrm>
          <a:prstGeom prst="rect">
            <a:avLst/>
          </a:prstGeom>
          <a:noFill/>
        </p:spPr>
        <p:txBody>
          <a:bodyPr wrap="square" rtlCol="0">
            <a:spAutoFit/>
          </a:bodyPr>
          <a:lstStyle/>
          <a:p>
            <a:pPr marL="457200" indent="-457200">
              <a:buClr>
                <a:schemeClr val="tx1"/>
              </a:buClr>
              <a:buFont typeface="Wingdings" panose="05000000000000000000" pitchFamily="2" charset="2"/>
              <a:buChar char="Ø"/>
            </a:pPr>
            <a:r>
              <a:rPr lang="en-US" sz="3200" dirty="0"/>
              <a:t>Tramadol  50 mg = Morphine 10 mg ( 1:5 ratio) </a:t>
            </a:r>
          </a:p>
          <a:p>
            <a:pPr marL="457200" indent="-457200">
              <a:buClr>
                <a:schemeClr val="tx1"/>
              </a:buClr>
              <a:buFont typeface="Wingdings" panose="05000000000000000000" pitchFamily="2" charset="2"/>
              <a:buChar char="Ø"/>
            </a:pPr>
            <a:r>
              <a:rPr lang="en-US" sz="3200" dirty="0">
                <a:solidFill>
                  <a:srgbClr val="FFFF00"/>
                </a:solidFill>
              </a:rPr>
              <a:t>Oxycodone 20 mg  = Morphine 30 mg</a:t>
            </a:r>
          </a:p>
          <a:p>
            <a:pPr marL="457200" indent="-457200">
              <a:buClr>
                <a:schemeClr val="tx1"/>
              </a:buClr>
              <a:buFont typeface="Wingdings" panose="05000000000000000000" pitchFamily="2" charset="2"/>
              <a:buChar char="Ø"/>
            </a:pPr>
            <a:r>
              <a:rPr lang="en-US" sz="3200" dirty="0">
                <a:solidFill>
                  <a:srgbClr val="FFFF00"/>
                </a:solidFill>
              </a:rPr>
              <a:t>Hydrocodone 20 mg = Morphine 30 mg</a:t>
            </a:r>
          </a:p>
          <a:p>
            <a:pPr marL="457200" indent="-457200">
              <a:buClr>
                <a:schemeClr val="tx1"/>
              </a:buClr>
              <a:buFont typeface="Wingdings" panose="05000000000000000000" pitchFamily="2" charset="2"/>
              <a:buChar char="Ø"/>
            </a:pPr>
            <a:r>
              <a:rPr lang="en-US" sz="3200" dirty="0">
                <a:solidFill>
                  <a:srgbClr val="FFFF00"/>
                </a:solidFill>
              </a:rPr>
              <a:t>Hydromorphone 7.5mg = Morphine 30 mg</a:t>
            </a:r>
          </a:p>
          <a:p>
            <a:pPr marL="457200" indent="-457200">
              <a:buClr>
                <a:schemeClr val="tx1"/>
              </a:buClr>
              <a:buFont typeface="Wingdings" panose="05000000000000000000" pitchFamily="2" charset="2"/>
              <a:buChar char="Ø"/>
            </a:pPr>
            <a:r>
              <a:rPr lang="en-US" sz="3200" dirty="0"/>
              <a:t>Codeine 200 mg =  Morphine 30 mg (1:8) </a:t>
            </a:r>
          </a:p>
          <a:p>
            <a:pPr marL="457200" indent="-457200">
              <a:buClr>
                <a:schemeClr val="tx1"/>
              </a:buClr>
              <a:buFont typeface="Wingdings" panose="05000000000000000000" pitchFamily="2" charset="2"/>
              <a:buChar char="Ø"/>
            </a:pPr>
            <a:r>
              <a:rPr lang="en-US" sz="3200" dirty="0"/>
              <a:t>Methadone 1 mg = Morphine 6 mg (nonlinear)</a:t>
            </a:r>
          </a:p>
          <a:p>
            <a:pPr marL="457200" indent="-457200">
              <a:buClr>
                <a:schemeClr val="tx1"/>
              </a:buClr>
              <a:buFont typeface="Wingdings" panose="05000000000000000000" pitchFamily="2" charset="2"/>
              <a:buChar char="Ø"/>
            </a:pPr>
            <a:r>
              <a:rPr lang="en-US" sz="3200" dirty="0"/>
              <a:t> Buprenorphine 10 mg/</a:t>
            </a:r>
            <a:r>
              <a:rPr lang="en-US" sz="3200" dirty="0" err="1"/>
              <a:t>hr</a:t>
            </a:r>
            <a:r>
              <a:rPr lang="en-US" sz="3200" dirty="0"/>
              <a:t> = Morphine 24 mg daily </a:t>
            </a:r>
          </a:p>
          <a:p>
            <a:pPr marL="457200" indent="-457200">
              <a:buClr>
                <a:schemeClr val="tx1"/>
              </a:buClr>
              <a:buFont typeface="Wingdings" panose="05000000000000000000" pitchFamily="2" charset="2"/>
              <a:buChar char="Ø"/>
            </a:pPr>
            <a:r>
              <a:rPr lang="en-US" sz="3200" dirty="0">
                <a:solidFill>
                  <a:srgbClr val="FFFF00"/>
                </a:solidFill>
              </a:rPr>
              <a:t>Fentanyl 50 mcg/</a:t>
            </a:r>
            <a:r>
              <a:rPr lang="en-US" sz="3200" dirty="0" err="1">
                <a:solidFill>
                  <a:srgbClr val="FFFF00"/>
                </a:solidFill>
              </a:rPr>
              <a:t>hr</a:t>
            </a:r>
            <a:r>
              <a:rPr lang="en-US" sz="3200" dirty="0">
                <a:solidFill>
                  <a:srgbClr val="FFFF00"/>
                </a:solidFill>
              </a:rPr>
              <a:t>  = Morphine 75 mg daily</a:t>
            </a:r>
          </a:p>
          <a:p>
            <a:endParaRPr lang="en-US" dirty="0"/>
          </a:p>
        </p:txBody>
      </p:sp>
      <p:sp>
        <p:nvSpPr>
          <p:cNvPr id="15" name="TextBox 14"/>
          <p:cNvSpPr txBox="1"/>
          <p:nvPr/>
        </p:nvSpPr>
        <p:spPr>
          <a:xfrm>
            <a:off x="1751888" y="299103"/>
            <a:ext cx="7921951" cy="707886"/>
          </a:xfrm>
          <a:prstGeom prst="rect">
            <a:avLst/>
          </a:prstGeom>
          <a:noFill/>
        </p:spPr>
        <p:txBody>
          <a:bodyPr wrap="square" rtlCol="0">
            <a:spAutoFit/>
          </a:bodyPr>
          <a:lstStyle/>
          <a:p>
            <a:pPr algn="ctr"/>
            <a:r>
              <a:rPr lang="en-US" sz="4000" dirty="0"/>
              <a:t>Oral Morphine Equivalents</a:t>
            </a:r>
          </a:p>
        </p:txBody>
      </p:sp>
      <p:sp>
        <p:nvSpPr>
          <p:cNvPr id="2" name="TextBox 1"/>
          <p:cNvSpPr txBox="1"/>
          <p:nvPr/>
        </p:nvSpPr>
        <p:spPr>
          <a:xfrm>
            <a:off x="192504" y="5659642"/>
            <a:ext cx="11823033" cy="1323439"/>
          </a:xfrm>
          <a:prstGeom prst="rect">
            <a:avLst/>
          </a:prstGeom>
          <a:noFill/>
        </p:spPr>
        <p:txBody>
          <a:bodyPr wrap="square" rtlCol="0">
            <a:spAutoFit/>
          </a:bodyPr>
          <a:lstStyle/>
          <a:p>
            <a:r>
              <a:rPr lang="en-US" sz="4000" dirty="0"/>
              <a:t>Dose 50-80% when rotating opioids to account for incomplete cross tolerance. </a:t>
            </a:r>
          </a:p>
        </p:txBody>
      </p:sp>
    </p:spTree>
    <p:extLst>
      <p:ext uri="{BB962C8B-B14F-4D97-AF65-F5344CB8AC3E}">
        <p14:creationId xmlns:p14="http://schemas.microsoft.com/office/powerpoint/2010/main" val="36451674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242B41"/>
      </a:dk2>
      <a:lt2>
        <a:srgbClr val="E4E8E2"/>
      </a:lt2>
      <a:accent1>
        <a:srgbClr val="AF29E7"/>
      </a:accent1>
      <a:accent2>
        <a:srgbClr val="6333DA"/>
      </a:accent2>
      <a:accent3>
        <a:srgbClr val="2942E7"/>
      </a:accent3>
      <a:accent4>
        <a:srgbClr val="177FD5"/>
      </a:accent4>
      <a:accent5>
        <a:srgbClr val="21B5BB"/>
      </a:accent5>
      <a:accent6>
        <a:srgbClr val="14B87A"/>
      </a:accent6>
      <a:hlink>
        <a:srgbClr val="368DA4"/>
      </a:hlink>
      <a:folHlink>
        <a:srgbClr val="7F7F7F"/>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6403</TotalTime>
  <Words>4800</Words>
  <Application>Microsoft Office PowerPoint</Application>
  <PresentationFormat>Widescreen</PresentationFormat>
  <Paragraphs>615</Paragraphs>
  <Slides>43</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Calibri</vt:lpstr>
      <vt:lpstr>Calisto MT</vt:lpstr>
      <vt:lpstr>Wingdings</vt:lpstr>
      <vt:lpstr>Wingdings 2</vt:lpstr>
      <vt:lpstr>SlateVTI</vt:lpstr>
      <vt:lpstr>Opioid Prescribing in Acute Pain Management</vt:lpstr>
      <vt:lpstr>Objectives</vt:lpstr>
      <vt:lpstr>Acute Pain</vt:lpstr>
      <vt:lpstr>PowerPoint Presentation</vt:lpstr>
      <vt:lpstr>Multimodal Therapy</vt:lpstr>
      <vt:lpstr>PowerPoint Presentation</vt:lpstr>
      <vt:lpstr>Assessment -HPI</vt:lpstr>
      <vt:lpstr>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Acute Pain Management for patients on Medication Assisted Therapy (MAT) </vt:lpstr>
      <vt:lpstr>PowerPoint Presentation</vt:lpstr>
      <vt:lpstr>Acute Pain Management for Patients on Medication Assisted Therapy (MAT)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Prescribing in Acute Pain Management</dc:title>
  <dc:creator>Klopp, Amy</dc:creator>
  <cp:lastModifiedBy> </cp:lastModifiedBy>
  <cp:revision>131</cp:revision>
  <dcterms:created xsi:type="dcterms:W3CDTF">2019-09-15T16:30:06Z</dcterms:created>
  <dcterms:modified xsi:type="dcterms:W3CDTF">2019-10-04T02:35:29Z</dcterms:modified>
</cp:coreProperties>
</file>