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notesMasterIdLst>
    <p:notesMasterId r:id="rId41"/>
  </p:notesMasterIdLst>
  <p:sldIdLst>
    <p:sldId id="582" r:id="rId3"/>
    <p:sldId id="668" r:id="rId4"/>
    <p:sldId id="686" r:id="rId5"/>
    <p:sldId id="595" r:id="rId6"/>
    <p:sldId id="662" r:id="rId7"/>
    <p:sldId id="664" r:id="rId8"/>
    <p:sldId id="603" r:id="rId9"/>
    <p:sldId id="597" r:id="rId10"/>
    <p:sldId id="673" r:id="rId11"/>
    <p:sldId id="692" r:id="rId12"/>
    <p:sldId id="693" r:id="rId13"/>
    <p:sldId id="674" r:id="rId14"/>
    <p:sldId id="691" r:id="rId15"/>
    <p:sldId id="666" r:id="rId16"/>
    <p:sldId id="695" r:id="rId17"/>
    <p:sldId id="696" r:id="rId18"/>
    <p:sldId id="697" r:id="rId19"/>
    <p:sldId id="698" r:id="rId20"/>
    <p:sldId id="699" r:id="rId21"/>
    <p:sldId id="702" r:id="rId22"/>
    <p:sldId id="649" r:id="rId23"/>
    <p:sldId id="650" r:id="rId24"/>
    <p:sldId id="688" r:id="rId25"/>
    <p:sldId id="694" r:id="rId26"/>
    <p:sldId id="605" r:id="rId27"/>
    <p:sldId id="568" r:id="rId28"/>
    <p:sldId id="633" r:id="rId29"/>
    <p:sldId id="634" r:id="rId30"/>
    <p:sldId id="571" r:id="rId31"/>
    <p:sldId id="700" r:id="rId32"/>
    <p:sldId id="572" r:id="rId33"/>
    <p:sldId id="701" r:id="rId34"/>
    <p:sldId id="690" r:id="rId35"/>
    <p:sldId id="703" r:id="rId36"/>
    <p:sldId id="676" r:id="rId37"/>
    <p:sldId id="647" r:id="rId38"/>
    <p:sldId id="667" r:id="rId39"/>
    <p:sldId id="628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804"/>
    <a:srgbClr val="7C532A"/>
    <a:srgbClr val="D5E5FF"/>
    <a:srgbClr val="FFBD29"/>
    <a:srgbClr val="FFFF6D"/>
    <a:srgbClr val="FDABA5"/>
    <a:srgbClr val="D3E028"/>
    <a:srgbClr val="FF6600"/>
    <a:srgbClr val="FFEAD5"/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6" autoAdjust="0"/>
    <p:restoredTop sz="74958" autoAdjust="0"/>
  </p:normalViewPr>
  <p:slideViewPr>
    <p:cSldViewPr>
      <p:cViewPr varScale="1">
        <p:scale>
          <a:sx n="99" d="100"/>
          <a:sy n="99" d="100"/>
        </p:scale>
        <p:origin x="-21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E472E-423C-4837-894D-64DCEC69C15B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5B29B-A0F2-4955-8832-4EE0D46CD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6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dirty="0" smtClean="0"/>
              <a:t>How RN will be impacted</a:t>
            </a:r>
          </a:p>
          <a:p>
            <a:pPr marL="685800" lvl="1" indent="-228600">
              <a:buAutoNum type="arabicParenR"/>
            </a:pPr>
            <a:r>
              <a:rPr lang="en-US" dirty="0" err="1" smtClean="0"/>
              <a:t>Responseible</a:t>
            </a:r>
            <a:r>
              <a:rPr lang="en-US" dirty="0" smtClean="0"/>
              <a:t> for safe</a:t>
            </a:r>
            <a:r>
              <a:rPr lang="en-US" baseline="0" dirty="0" smtClean="0"/>
              <a:t> </a:t>
            </a:r>
          </a:p>
          <a:p>
            <a:pPr marL="685800" lvl="1" indent="-228600">
              <a:buAutoNum type="arabicParenR"/>
            </a:pPr>
            <a:r>
              <a:rPr lang="en-US" baseline="0" dirty="0" smtClean="0"/>
              <a:t>Expected action and outcome. Look at ANA competencies.</a:t>
            </a:r>
          </a:p>
          <a:p>
            <a:pPr marL="685800" lvl="1" indent="-228600">
              <a:buAutoNum type="arabicParenR"/>
            </a:pPr>
            <a:r>
              <a:rPr lang="en-US" baseline="0" dirty="0" smtClean="0"/>
              <a:t>Monitoring medication response</a:t>
            </a:r>
          </a:p>
          <a:p>
            <a:pPr marL="685800" lvl="1" indent="-228600">
              <a:buAutoNum type="arabicParenR"/>
            </a:pPr>
            <a:r>
              <a:rPr lang="en-US" baseline="0" dirty="0" smtClean="0"/>
              <a:t>Pt education</a:t>
            </a:r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Why </a:t>
            </a:r>
            <a:r>
              <a:rPr lang="en-US" dirty="0" err="1" smtClean="0"/>
              <a:t>doeds</a:t>
            </a:r>
            <a:r>
              <a:rPr lang="en-US" dirty="0" smtClean="0"/>
              <a:t> it matter” 23and me will have it. </a:t>
            </a:r>
          </a:p>
          <a:p>
            <a:pPr marL="228600" indent="-228600">
              <a:buAutoNum type="arabicParenR"/>
            </a:pPr>
            <a:r>
              <a:rPr lang="en-US" dirty="0" smtClean="0"/>
              <a:t>Prodrug vs </a:t>
            </a:r>
            <a:r>
              <a:rPr lang="en-US" dirty="0" err="1" smtClean="0"/>
              <a:t>acive</a:t>
            </a:r>
            <a:r>
              <a:rPr lang="en-US" dirty="0" smtClean="0"/>
              <a:t> drug.</a:t>
            </a:r>
            <a:r>
              <a:rPr lang="en-US" baseline="0" dirty="0" smtClean="0"/>
              <a:t> How metabolic status is reported.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Audience participation.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Show common meds in everyday practice metabolized by CYP2D6.</a:t>
            </a:r>
          </a:p>
          <a:p>
            <a:pPr marL="228600" indent="-228600">
              <a:buAutoNum type="arabicParenR"/>
            </a:pPr>
            <a:r>
              <a:rPr lang="en-US" dirty="0" smtClean="0"/>
              <a:t>Try not to overwhelm RN-</a:t>
            </a:r>
            <a:r>
              <a:rPr lang="en-US" baseline="0" dirty="0" smtClean="0"/>
              <a:t> how to ID issues and bring to </a:t>
            </a:r>
            <a:r>
              <a:rPr lang="en-US" baseline="0" dirty="0" err="1" smtClean="0"/>
              <a:t>attn</a:t>
            </a:r>
            <a:r>
              <a:rPr lang="en-US" baseline="0" dirty="0" smtClean="0"/>
              <a:t> of expert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Show conditions that PGX can impact- see </a:t>
            </a:r>
            <a:r>
              <a:rPr lang="en-US" baseline="0" dirty="0" err="1" smtClean="0"/>
              <a:t>ONeOME</a:t>
            </a:r>
            <a:endParaRPr lang="en-US" baseline="0" dirty="0" smtClean="0"/>
          </a:p>
          <a:p>
            <a:pPr marL="685800" lvl="1" indent="-228600">
              <a:buAutoNum type="arabicParenR"/>
            </a:pPr>
            <a:r>
              <a:rPr lang="en-US" baseline="0" dirty="0" smtClean="0"/>
              <a:t>Tamoxifen for oncology RN</a:t>
            </a:r>
          </a:p>
          <a:p>
            <a:pPr marL="685800" lvl="1" indent="-228600">
              <a:buAutoNum type="arabicParenR"/>
            </a:pPr>
            <a:r>
              <a:rPr lang="en-US" baseline="0" dirty="0" err="1" smtClean="0"/>
              <a:t>Succal</a:t>
            </a:r>
            <a:r>
              <a:rPr lang="en-US" baseline="0" dirty="0" smtClean="0"/>
              <a:t> swab in RN </a:t>
            </a:r>
            <a:r>
              <a:rPr lang="en-US" baseline="0" dirty="0" err="1" smtClean="0"/>
              <a:t>inpt</a:t>
            </a:r>
            <a:r>
              <a:rPr lang="en-US" baseline="0" dirty="0" smtClean="0"/>
              <a:t> area</a:t>
            </a:r>
          </a:p>
          <a:p>
            <a:pPr marL="685800" lvl="1" indent="-228600">
              <a:buAutoNum type="arabicParenR"/>
            </a:pPr>
            <a:r>
              <a:rPr lang="en-US" baseline="0" dirty="0" smtClean="0"/>
              <a:t>Outside </a:t>
            </a:r>
          </a:p>
          <a:p>
            <a:pPr marL="457200" lvl="1" indent="0">
              <a:buNone/>
            </a:pPr>
            <a:endParaRPr lang="en-US" baseline="0" dirty="0" smtClean="0"/>
          </a:p>
          <a:p>
            <a:pPr marL="685800" lvl="1" indent="-228600">
              <a:buAutoNum type="arabicParenR"/>
            </a:pPr>
            <a:r>
              <a:rPr lang="en-US" baseline="0" dirty="0" smtClean="0"/>
              <a:t>ID, support, Edu, refer.</a:t>
            </a:r>
          </a:p>
          <a:p>
            <a:pPr marL="685800" lvl="1" indent="-228600">
              <a:buAutoNum type="arabicParenR"/>
            </a:pPr>
            <a:r>
              <a:rPr lang="en-US" baseline="0" dirty="0" smtClean="0"/>
              <a:t>Suzanne Mahon, Clinical </a:t>
            </a:r>
            <a:r>
              <a:rPr lang="en-US" baseline="0" dirty="0" err="1" smtClean="0"/>
              <a:t>Journa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Onoclogy</a:t>
            </a:r>
            <a:r>
              <a:rPr lang="en-US" baseline="0" dirty="0" smtClean="0"/>
              <a:t> Nursing 2017, 21(1), 34-38. </a:t>
            </a:r>
            <a:r>
              <a:rPr lang="en-US" baseline="0" dirty="0" smtClean="0">
                <a:sym typeface="Wingdings" panose="05000000000000000000" pitchFamily="2" charset="2"/>
              </a:rPr>
              <a:t> talks about </a:t>
            </a:r>
            <a:r>
              <a:rPr lang="en-US" baseline="0" dirty="0" err="1" smtClean="0">
                <a:sym typeface="Wingdings" panose="05000000000000000000" pitchFamily="2" charset="2"/>
              </a:rPr>
              <a:t>Pgx</a:t>
            </a:r>
            <a:endParaRPr lang="en-US" baseline="0" dirty="0" smtClean="0"/>
          </a:p>
          <a:p>
            <a:pPr marL="228600" indent="-228600">
              <a:buAutoNum type="arabicParenR"/>
            </a:pPr>
            <a:endParaRPr lang="en-US" baseline="0" dirty="0" smtClean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B29B-A0F2-4955-8832-4EE0D46CD83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09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B29B-A0F2-4955-8832-4EE0D46CD8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8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CDCC67-A70D-4061-B5CD-2C77640F89C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audience members</a:t>
            </a:r>
            <a:r>
              <a:rPr lang="en-US" baseline="0" dirty="0" smtClean="0"/>
              <a:t> were aware of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B29B-A0F2-4955-8832-4EE0D46CD8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25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chemeClr val="accent2"/>
              </a:buClr>
              <a:buSzPct val="80000"/>
            </a:pP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43A4-076B-4A02-88B4-000E5CAC3E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10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quickly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B29B-A0F2-4955-8832-4EE0D46CD8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00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quickly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B29B-A0F2-4955-8832-4EE0D46CD8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98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Sertraline – intermediate - normal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what activity level is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B29B-A0F2-4955-8832-4EE0D46CD83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21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6414205-C096-F546-9AF5-79BDE516B202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</a:t>
            </a:r>
            <a:r>
              <a:rPr lang="en-US" baseline="0" dirty="0" smtClean="0"/>
              <a:t>Mayo Clinic </a:t>
            </a:r>
            <a:r>
              <a:rPr lang="en-US" baseline="0" dirty="0" err="1" smtClean="0"/>
              <a:t>GeneGuide</a:t>
            </a:r>
            <a:r>
              <a:rPr lang="en-US" baseline="0" dirty="0" smtClean="0"/>
              <a:t> has pharmacogenomic genes included in their reporting.</a:t>
            </a:r>
            <a:r>
              <a:rPr lang="en-US" dirty="0" smtClean="0"/>
              <a:t>  23&amp;Me</a:t>
            </a:r>
            <a:r>
              <a:rPr lang="en-US" baseline="0" dirty="0" smtClean="0"/>
              <a:t> will soon have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B29B-A0F2-4955-8832-4EE0D46CD8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1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dirty="0" smtClean="0"/>
          </a:p>
          <a:p>
            <a:r>
              <a:rPr lang="en-US" sz="1200" dirty="0" smtClean="0"/>
              <a:t>Explain importance for a staff nurse to understand pharmacogenomics basic concepts</a:t>
            </a:r>
          </a:p>
          <a:p>
            <a:r>
              <a:rPr lang="en-US" sz="1200" dirty="0" smtClean="0"/>
              <a:t>Provide examples when pharmacogenomics test results can and cannot be used</a:t>
            </a:r>
          </a:p>
          <a:p>
            <a:r>
              <a:rPr lang="en-US" sz="1200" dirty="0" smtClean="0"/>
              <a:t>Identify common medications and disease states in which pharmacogenomic testing may be of benefit</a:t>
            </a:r>
          </a:p>
          <a:p>
            <a:r>
              <a:rPr lang="en-US" sz="1200" dirty="0" smtClean="0"/>
              <a:t>List key patient education points for pharmacogenomic testing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B29B-A0F2-4955-8832-4EE0D46CD8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40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B29B-A0F2-4955-8832-4EE0D46CD8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62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Change</a:t>
            </a:r>
            <a:r>
              <a:rPr lang="en-US" baseline="0" smtClean="0"/>
              <a:t> to 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0237-F78C-408F-8D67-D41026643FF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58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43A4-076B-4A02-88B4-000E5CAC3E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86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universal icons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12B4E-5AB9-468C-B593-52B35B3D74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0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“The registered nurse collects pertinent data and information relative to the healthcare consumer's health or the situation”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Nurse can ask pt about prior PGx testing.</a:t>
            </a:r>
          </a:p>
          <a:p>
            <a:pPr lvl="1"/>
            <a:r>
              <a:rPr lang="en-US" dirty="0" smtClean="0"/>
              <a:t>Responsible for safe medication administration</a:t>
            </a:r>
          </a:p>
          <a:p>
            <a:pPr lvl="1"/>
            <a:r>
              <a:rPr lang="en-US" dirty="0" smtClean="0"/>
              <a:t>Understand expected action and outcome of medications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Patient education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B29B-A0F2-4955-8832-4EE0D46CD8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48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5B29B-A0F2-4955-8832-4EE0D46CD8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4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2743200"/>
            <a:ext cx="9144000" cy="2743200"/>
          </a:xfrm>
          <a:prstGeom prst="rect">
            <a:avLst/>
          </a:prstGeom>
          <a:gradFill>
            <a:gsLst>
              <a:gs pos="89000">
                <a:schemeClr val="bg1"/>
              </a:gs>
              <a:gs pos="0">
                <a:schemeClr val="accent2"/>
              </a:gs>
              <a:gs pos="52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4320" y="-7374"/>
            <a:ext cx="5197373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58368" y="4651385"/>
            <a:ext cx="3640787" cy="685800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AC11B9B-776F-4EBA-AB3F-C5781EB5CB65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grpSp>
        <p:nvGrpSpPr>
          <p:cNvPr id="20" name="Group 30"/>
          <p:cNvGrpSpPr>
            <a:grpSpLocks/>
          </p:cNvGrpSpPr>
          <p:nvPr userDrawn="1"/>
        </p:nvGrpSpPr>
        <p:grpSpPr bwMode="auto">
          <a:xfrm>
            <a:off x="658813" y="684213"/>
            <a:ext cx="1263650" cy="1379537"/>
            <a:chOff x="3293" y="737"/>
            <a:chExt cx="796" cy="867"/>
          </a:xfrm>
          <a:solidFill>
            <a:schemeClr val="tx1"/>
          </a:solidFill>
        </p:grpSpPr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3413" y="1159"/>
              <a:ext cx="556" cy="445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456" y="939"/>
              <a:ext cx="118" cy="149"/>
            </a:xfrm>
            <a:custGeom>
              <a:avLst/>
              <a:gdLst>
                <a:gd name="T0" fmla="*/ 6 w 76"/>
                <a:gd name="T1" fmla="*/ 96 h 96"/>
                <a:gd name="T2" fmla="*/ 6 w 76"/>
                <a:gd name="T3" fmla="*/ 92 h 96"/>
                <a:gd name="T4" fmla="*/ 12 w 76"/>
                <a:gd name="T5" fmla="*/ 89 h 96"/>
                <a:gd name="T6" fmla="*/ 13 w 76"/>
                <a:gd name="T7" fmla="*/ 88 h 96"/>
                <a:gd name="T8" fmla="*/ 13 w 76"/>
                <a:gd name="T9" fmla="*/ 80 h 96"/>
                <a:gd name="T10" fmla="*/ 14 w 76"/>
                <a:gd name="T11" fmla="*/ 68 h 96"/>
                <a:gd name="T12" fmla="*/ 14 w 76"/>
                <a:gd name="T13" fmla="*/ 32 h 96"/>
                <a:gd name="T14" fmla="*/ 13 w 76"/>
                <a:gd name="T15" fmla="*/ 14 h 96"/>
                <a:gd name="T16" fmla="*/ 12 w 76"/>
                <a:gd name="T17" fmla="*/ 6 h 96"/>
                <a:gd name="T18" fmla="*/ 10 w 76"/>
                <a:gd name="T19" fmla="*/ 5 h 96"/>
                <a:gd name="T20" fmla="*/ 0 w 76"/>
                <a:gd name="T21" fmla="*/ 4 h 96"/>
                <a:gd name="T22" fmla="*/ 0 w 76"/>
                <a:gd name="T23" fmla="*/ 0 h 96"/>
                <a:gd name="T24" fmla="*/ 21 w 76"/>
                <a:gd name="T25" fmla="*/ 0 h 96"/>
                <a:gd name="T26" fmla="*/ 41 w 76"/>
                <a:gd name="T27" fmla="*/ 0 h 96"/>
                <a:gd name="T28" fmla="*/ 41 w 76"/>
                <a:gd name="T29" fmla="*/ 4 h 96"/>
                <a:gd name="T30" fmla="*/ 31 w 76"/>
                <a:gd name="T31" fmla="*/ 5 h 96"/>
                <a:gd name="T32" fmla="*/ 29 w 76"/>
                <a:gd name="T33" fmla="*/ 6 h 96"/>
                <a:gd name="T34" fmla="*/ 28 w 76"/>
                <a:gd name="T35" fmla="*/ 13 h 96"/>
                <a:gd name="T36" fmla="*/ 27 w 76"/>
                <a:gd name="T37" fmla="*/ 32 h 96"/>
                <a:gd name="T38" fmla="*/ 27 w 76"/>
                <a:gd name="T39" fmla="*/ 78 h 96"/>
                <a:gd name="T40" fmla="*/ 28 w 76"/>
                <a:gd name="T41" fmla="*/ 89 h 96"/>
                <a:gd name="T42" fmla="*/ 39 w 76"/>
                <a:gd name="T43" fmla="*/ 90 h 96"/>
                <a:gd name="T44" fmla="*/ 67 w 76"/>
                <a:gd name="T45" fmla="*/ 87 h 96"/>
                <a:gd name="T46" fmla="*/ 69 w 76"/>
                <a:gd name="T47" fmla="*/ 82 h 96"/>
                <a:gd name="T48" fmla="*/ 72 w 76"/>
                <a:gd name="T49" fmla="*/ 71 h 96"/>
                <a:gd name="T50" fmla="*/ 76 w 76"/>
                <a:gd name="T51" fmla="*/ 71 h 96"/>
                <a:gd name="T52" fmla="*/ 73 w 76"/>
                <a:gd name="T53" fmla="*/ 95 h 96"/>
                <a:gd name="T54" fmla="*/ 69 w 76"/>
                <a:gd name="T55" fmla="*/ 96 h 96"/>
                <a:gd name="T56" fmla="*/ 57 w 76"/>
                <a:gd name="T57" fmla="*/ 96 h 96"/>
                <a:gd name="T58" fmla="*/ 20 w 76"/>
                <a:gd name="T59" fmla="*/ 95 h 96"/>
                <a:gd name="T60" fmla="*/ 6 w 76"/>
                <a:gd name="T6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96">
                  <a:moveTo>
                    <a:pt x="6" y="96"/>
                  </a:moveTo>
                  <a:cubicBezTo>
                    <a:pt x="6" y="92"/>
                    <a:pt x="6" y="92"/>
                    <a:pt x="6" y="92"/>
                  </a:cubicBezTo>
                  <a:cubicBezTo>
                    <a:pt x="9" y="91"/>
                    <a:pt x="11" y="90"/>
                    <a:pt x="12" y="89"/>
                  </a:cubicBezTo>
                  <a:cubicBezTo>
                    <a:pt x="12" y="89"/>
                    <a:pt x="12" y="88"/>
                    <a:pt x="13" y="88"/>
                  </a:cubicBezTo>
                  <a:cubicBezTo>
                    <a:pt x="13" y="86"/>
                    <a:pt x="13" y="84"/>
                    <a:pt x="13" y="80"/>
                  </a:cubicBezTo>
                  <a:cubicBezTo>
                    <a:pt x="14" y="73"/>
                    <a:pt x="14" y="70"/>
                    <a:pt x="14" y="6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8" y="0"/>
                    <a:pt x="21" y="0"/>
                  </a:cubicBezTo>
                  <a:cubicBezTo>
                    <a:pt x="24" y="0"/>
                    <a:pt x="3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4"/>
                    <a:pt x="32" y="4"/>
                    <a:pt x="31" y="5"/>
                  </a:cubicBezTo>
                  <a:cubicBezTo>
                    <a:pt x="30" y="5"/>
                    <a:pt x="29" y="6"/>
                    <a:pt x="29" y="6"/>
                  </a:cubicBezTo>
                  <a:cubicBezTo>
                    <a:pt x="28" y="7"/>
                    <a:pt x="28" y="9"/>
                    <a:pt x="28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82"/>
                    <a:pt x="27" y="86"/>
                    <a:pt x="28" y="89"/>
                  </a:cubicBezTo>
                  <a:cubicBezTo>
                    <a:pt x="33" y="89"/>
                    <a:pt x="33" y="90"/>
                    <a:pt x="39" y="90"/>
                  </a:cubicBezTo>
                  <a:cubicBezTo>
                    <a:pt x="52" y="90"/>
                    <a:pt x="62" y="89"/>
                    <a:pt x="67" y="87"/>
                  </a:cubicBezTo>
                  <a:cubicBezTo>
                    <a:pt x="68" y="86"/>
                    <a:pt x="68" y="84"/>
                    <a:pt x="69" y="82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5" y="78"/>
                    <a:pt x="74" y="86"/>
                    <a:pt x="73" y="95"/>
                  </a:cubicBezTo>
                  <a:cubicBezTo>
                    <a:pt x="71" y="95"/>
                    <a:pt x="70" y="95"/>
                    <a:pt x="69" y="96"/>
                  </a:cubicBezTo>
                  <a:cubicBezTo>
                    <a:pt x="66" y="96"/>
                    <a:pt x="63" y="96"/>
                    <a:pt x="57" y="96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15" y="95"/>
                    <a:pt x="11" y="95"/>
                    <a:pt x="6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588" y="939"/>
              <a:ext cx="65" cy="149"/>
            </a:xfrm>
            <a:custGeom>
              <a:avLst/>
              <a:gdLst>
                <a:gd name="T0" fmla="*/ 42 w 42"/>
                <a:gd name="T1" fmla="*/ 91 h 96"/>
                <a:gd name="T2" fmla="*/ 42 w 42"/>
                <a:gd name="T3" fmla="*/ 96 h 96"/>
                <a:gd name="T4" fmla="*/ 22 w 42"/>
                <a:gd name="T5" fmla="*/ 95 h 96"/>
                <a:gd name="T6" fmla="*/ 0 w 42"/>
                <a:gd name="T7" fmla="*/ 96 h 96"/>
                <a:gd name="T8" fmla="*/ 0 w 42"/>
                <a:gd name="T9" fmla="*/ 91 h 96"/>
                <a:gd name="T10" fmla="*/ 10 w 42"/>
                <a:gd name="T11" fmla="*/ 91 h 96"/>
                <a:gd name="T12" fmla="*/ 13 w 42"/>
                <a:gd name="T13" fmla="*/ 89 h 96"/>
                <a:gd name="T14" fmla="*/ 14 w 42"/>
                <a:gd name="T15" fmla="*/ 83 h 96"/>
                <a:gd name="T16" fmla="*/ 14 w 42"/>
                <a:gd name="T17" fmla="*/ 63 h 96"/>
                <a:gd name="T18" fmla="*/ 14 w 42"/>
                <a:gd name="T19" fmla="*/ 32 h 96"/>
                <a:gd name="T20" fmla="*/ 14 w 42"/>
                <a:gd name="T21" fmla="*/ 14 h 96"/>
                <a:gd name="T22" fmla="*/ 13 w 42"/>
                <a:gd name="T23" fmla="*/ 6 h 96"/>
                <a:gd name="T24" fmla="*/ 10 w 42"/>
                <a:gd name="T25" fmla="*/ 5 h 96"/>
                <a:gd name="T26" fmla="*/ 0 w 42"/>
                <a:gd name="T27" fmla="*/ 4 h 96"/>
                <a:gd name="T28" fmla="*/ 0 w 42"/>
                <a:gd name="T29" fmla="*/ 0 h 96"/>
                <a:gd name="T30" fmla="*/ 21 w 42"/>
                <a:gd name="T31" fmla="*/ 0 h 96"/>
                <a:gd name="T32" fmla="*/ 42 w 42"/>
                <a:gd name="T33" fmla="*/ 0 h 96"/>
                <a:gd name="T34" fmla="*/ 42 w 42"/>
                <a:gd name="T35" fmla="*/ 4 h 96"/>
                <a:gd name="T36" fmla="*/ 32 w 42"/>
                <a:gd name="T37" fmla="*/ 5 h 96"/>
                <a:gd name="T38" fmla="*/ 29 w 42"/>
                <a:gd name="T39" fmla="*/ 6 h 96"/>
                <a:gd name="T40" fmla="*/ 28 w 42"/>
                <a:gd name="T41" fmla="*/ 13 h 96"/>
                <a:gd name="T42" fmla="*/ 28 w 42"/>
                <a:gd name="T43" fmla="*/ 32 h 96"/>
                <a:gd name="T44" fmla="*/ 28 w 42"/>
                <a:gd name="T45" fmla="*/ 63 h 96"/>
                <a:gd name="T46" fmla="*/ 28 w 42"/>
                <a:gd name="T47" fmla="*/ 81 h 96"/>
                <a:gd name="T48" fmla="*/ 29 w 42"/>
                <a:gd name="T49" fmla="*/ 89 h 96"/>
                <a:gd name="T50" fmla="*/ 32 w 42"/>
                <a:gd name="T51" fmla="*/ 91 h 96"/>
                <a:gd name="T52" fmla="*/ 42 w 42"/>
                <a:gd name="T53" fmla="*/ 91 h 96"/>
                <a:gd name="T54" fmla="*/ 28 w 42"/>
                <a:gd name="T55" fmla="*/ 13 h 96"/>
                <a:gd name="T56" fmla="*/ 28 w 42"/>
                <a:gd name="T57" fmla="*/ 32 h 96"/>
                <a:gd name="T58" fmla="*/ 28 w 42"/>
                <a:gd name="T59" fmla="*/ 6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42" y="91"/>
                  </a:moveTo>
                  <a:cubicBezTo>
                    <a:pt x="42" y="96"/>
                    <a:pt x="42" y="96"/>
                    <a:pt x="42" y="96"/>
                  </a:cubicBezTo>
                  <a:cubicBezTo>
                    <a:pt x="32" y="95"/>
                    <a:pt x="25" y="95"/>
                    <a:pt x="2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" y="91"/>
                    <a:pt x="9" y="91"/>
                    <a:pt x="10" y="91"/>
                  </a:cubicBezTo>
                  <a:cubicBezTo>
                    <a:pt x="12" y="90"/>
                    <a:pt x="12" y="90"/>
                    <a:pt x="13" y="89"/>
                  </a:cubicBezTo>
                  <a:cubicBezTo>
                    <a:pt x="13" y="88"/>
                    <a:pt x="14" y="86"/>
                    <a:pt x="14" y="83"/>
                  </a:cubicBezTo>
                  <a:cubicBezTo>
                    <a:pt x="14" y="82"/>
                    <a:pt x="14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4" y="14"/>
                  </a:cubicBezTo>
                  <a:cubicBezTo>
                    <a:pt x="14" y="10"/>
                    <a:pt x="13" y="7"/>
                    <a:pt x="13" y="6"/>
                  </a:cubicBezTo>
                  <a:cubicBezTo>
                    <a:pt x="12" y="6"/>
                    <a:pt x="12" y="5"/>
                    <a:pt x="10" y="5"/>
                  </a:cubicBezTo>
                  <a:cubicBezTo>
                    <a:pt x="9" y="4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6" y="0"/>
                    <a:pt x="21" y="0"/>
                  </a:cubicBezTo>
                  <a:cubicBezTo>
                    <a:pt x="26" y="0"/>
                    <a:pt x="33" y="0"/>
                    <a:pt x="42" y="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6" y="4"/>
                    <a:pt x="33" y="4"/>
                    <a:pt x="32" y="5"/>
                  </a:cubicBezTo>
                  <a:cubicBezTo>
                    <a:pt x="30" y="5"/>
                    <a:pt x="30" y="6"/>
                    <a:pt x="29" y="6"/>
                  </a:cubicBezTo>
                  <a:cubicBezTo>
                    <a:pt x="29" y="7"/>
                    <a:pt x="28" y="9"/>
                    <a:pt x="28" y="13"/>
                  </a:cubicBez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9"/>
                    <a:pt x="28" y="75"/>
                    <a:pt x="28" y="81"/>
                  </a:cubicBezTo>
                  <a:cubicBezTo>
                    <a:pt x="28" y="86"/>
                    <a:pt x="28" y="88"/>
                    <a:pt x="29" y="89"/>
                  </a:cubicBezTo>
                  <a:cubicBezTo>
                    <a:pt x="29" y="90"/>
                    <a:pt x="30" y="90"/>
                    <a:pt x="32" y="91"/>
                  </a:cubicBezTo>
                  <a:cubicBezTo>
                    <a:pt x="33" y="91"/>
                    <a:pt x="36" y="91"/>
                    <a:pt x="42" y="91"/>
                  </a:cubicBezTo>
                  <a:close/>
                  <a:moveTo>
                    <a:pt x="28" y="13"/>
                  </a:move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677" y="939"/>
              <a:ext cx="172" cy="152"/>
            </a:xfrm>
            <a:custGeom>
              <a:avLst/>
              <a:gdLst>
                <a:gd name="T0" fmla="*/ 0 w 111"/>
                <a:gd name="T1" fmla="*/ 96 h 98"/>
                <a:gd name="T2" fmla="*/ 0 w 111"/>
                <a:gd name="T3" fmla="*/ 91 h 98"/>
                <a:gd name="T4" fmla="*/ 10 w 111"/>
                <a:gd name="T5" fmla="*/ 90 h 98"/>
                <a:gd name="T6" fmla="*/ 11 w 111"/>
                <a:gd name="T7" fmla="*/ 89 h 98"/>
                <a:gd name="T8" fmla="*/ 12 w 111"/>
                <a:gd name="T9" fmla="*/ 82 h 98"/>
                <a:gd name="T10" fmla="*/ 13 w 111"/>
                <a:gd name="T11" fmla="*/ 67 h 98"/>
                <a:gd name="T12" fmla="*/ 13 w 111"/>
                <a:gd name="T13" fmla="*/ 12 h 98"/>
                <a:gd name="T14" fmla="*/ 13 w 111"/>
                <a:gd name="T15" fmla="*/ 9 h 98"/>
                <a:gd name="T16" fmla="*/ 10 w 111"/>
                <a:gd name="T17" fmla="*/ 6 h 98"/>
                <a:gd name="T18" fmla="*/ 7 w 111"/>
                <a:gd name="T19" fmla="*/ 4 h 98"/>
                <a:gd name="T20" fmla="*/ 0 w 111"/>
                <a:gd name="T21" fmla="*/ 4 h 98"/>
                <a:gd name="T22" fmla="*/ 0 w 111"/>
                <a:gd name="T23" fmla="*/ 0 h 98"/>
                <a:gd name="T24" fmla="*/ 15 w 111"/>
                <a:gd name="T25" fmla="*/ 0 h 98"/>
                <a:gd name="T26" fmla="*/ 26 w 111"/>
                <a:gd name="T27" fmla="*/ 0 h 98"/>
                <a:gd name="T28" fmla="*/ 34 w 111"/>
                <a:gd name="T29" fmla="*/ 11 h 98"/>
                <a:gd name="T30" fmla="*/ 49 w 111"/>
                <a:gd name="T31" fmla="*/ 28 h 98"/>
                <a:gd name="T32" fmla="*/ 70 w 111"/>
                <a:gd name="T33" fmla="*/ 52 h 98"/>
                <a:gd name="T34" fmla="*/ 86 w 111"/>
                <a:gd name="T35" fmla="*/ 71 h 98"/>
                <a:gd name="T36" fmla="*/ 92 w 111"/>
                <a:gd name="T37" fmla="*/ 78 h 98"/>
                <a:gd name="T38" fmla="*/ 92 w 111"/>
                <a:gd name="T39" fmla="*/ 29 h 98"/>
                <a:gd name="T40" fmla="*/ 92 w 111"/>
                <a:gd name="T41" fmla="*/ 13 h 98"/>
                <a:gd name="T42" fmla="*/ 91 w 111"/>
                <a:gd name="T43" fmla="*/ 6 h 98"/>
                <a:gd name="T44" fmla="*/ 90 w 111"/>
                <a:gd name="T45" fmla="*/ 5 h 98"/>
                <a:gd name="T46" fmla="*/ 80 w 111"/>
                <a:gd name="T47" fmla="*/ 4 h 98"/>
                <a:gd name="T48" fmla="*/ 80 w 111"/>
                <a:gd name="T49" fmla="*/ 0 h 98"/>
                <a:gd name="T50" fmla="*/ 97 w 111"/>
                <a:gd name="T51" fmla="*/ 0 h 98"/>
                <a:gd name="T52" fmla="*/ 111 w 111"/>
                <a:gd name="T53" fmla="*/ 0 h 98"/>
                <a:gd name="T54" fmla="*/ 111 w 111"/>
                <a:gd name="T55" fmla="*/ 4 h 98"/>
                <a:gd name="T56" fmla="*/ 102 w 111"/>
                <a:gd name="T57" fmla="*/ 5 h 98"/>
                <a:gd name="T58" fmla="*/ 100 w 111"/>
                <a:gd name="T59" fmla="*/ 6 h 98"/>
                <a:gd name="T60" fmla="*/ 99 w 111"/>
                <a:gd name="T61" fmla="*/ 13 h 98"/>
                <a:gd name="T62" fmla="*/ 99 w 111"/>
                <a:gd name="T63" fmla="*/ 29 h 98"/>
                <a:gd name="T64" fmla="*/ 99 w 111"/>
                <a:gd name="T65" fmla="*/ 61 h 98"/>
                <a:gd name="T66" fmla="*/ 99 w 111"/>
                <a:gd name="T67" fmla="*/ 98 h 98"/>
                <a:gd name="T68" fmla="*/ 92 w 111"/>
                <a:gd name="T69" fmla="*/ 98 h 98"/>
                <a:gd name="T70" fmla="*/ 91 w 111"/>
                <a:gd name="T71" fmla="*/ 96 h 98"/>
                <a:gd name="T72" fmla="*/ 89 w 111"/>
                <a:gd name="T73" fmla="*/ 95 h 98"/>
                <a:gd name="T74" fmla="*/ 87 w 111"/>
                <a:gd name="T75" fmla="*/ 93 h 98"/>
                <a:gd name="T76" fmla="*/ 78 w 111"/>
                <a:gd name="T77" fmla="*/ 83 h 98"/>
                <a:gd name="T78" fmla="*/ 69 w 111"/>
                <a:gd name="T79" fmla="*/ 72 h 98"/>
                <a:gd name="T80" fmla="*/ 19 w 111"/>
                <a:gd name="T81" fmla="*/ 14 h 98"/>
                <a:gd name="T82" fmla="*/ 19 w 111"/>
                <a:gd name="T83" fmla="*/ 66 h 98"/>
                <a:gd name="T84" fmla="*/ 20 w 111"/>
                <a:gd name="T85" fmla="*/ 82 h 98"/>
                <a:gd name="T86" fmla="*/ 20 w 111"/>
                <a:gd name="T87" fmla="*/ 89 h 98"/>
                <a:gd name="T88" fmla="*/ 22 w 111"/>
                <a:gd name="T89" fmla="*/ 90 h 98"/>
                <a:gd name="T90" fmla="*/ 32 w 111"/>
                <a:gd name="T91" fmla="*/ 91 h 98"/>
                <a:gd name="T92" fmla="*/ 32 w 111"/>
                <a:gd name="T93" fmla="*/ 96 h 98"/>
                <a:gd name="T94" fmla="*/ 18 w 111"/>
                <a:gd name="T95" fmla="*/ 95 h 98"/>
                <a:gd name="T96" fmla="*/ 0 w 111"/>
                <a:gd name="T97" fmla="*/ 9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98">
                  <a:moveTo>
                    <a:pt x="0" y="96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1" y="90"/>
                    <a:pt x="11" y="89"/>
                  </a:cubicBezTo>
                  <a:cubicBezTo>
                    <a:pt x="12" y="88"/>
                    <a:pt x="12" y="86"/>
                    <a:pt x="12" y="82"/>
                  </a:cubicBezTo>
                  <a:cubicBezTo>
                    <a:pt x="13" y="76"/>
                    <a:pt x="13" y="71"/>
                    <a:pt x="13" y="6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6" y="4"/>
                    <a:pt x="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3" y="0"/>
                    <a:pt x="15" y="0"/>
                  </a:cubicBezTo>
                  <a:cubicBezTo>
                    <a:pt x="19" y="0"/>
                    <a:pt x="22" y="0"/>
                    <a:pt x="26" y="0"/>
                  </a:cubicBezTo>
                  <a:cubicBezTo>
                    <a:pt x="30" y="5"/>
                    <a:pt x="32" y="8"/>
                    <a:pt x="34" y="11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6" y="60"/>
                    <a:pt x="82" y="66"/>
                    <a:pt x="86" y="71"/>
                  </a:cubicBezTo>
                  <a:cubicBezTo>
                    <a:pt x="88" y="74"/>
                    <a:pt x="91" y="76"/>
                    <a:pt x="92" y="7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4"/>
                    <a:pt x="92" y="19"/>
                    <a:pt x="92" y="13"/>
                  </a:cubicBezTo>
                  <a:cubicBezTo>
                    <a:pt x="92" y="9"/>
                    <a:pt x="91" y="7"/>
                    <a:pt x="91" y="6"/>
                  </a:cubicBezTo>
                  <a:cubicBezTo>
                    <a:pt x="91" y="6"/>
                    <a:pt x="90" y="5"/>
                    <a:pt x="90" y="5"/>
                  </a:cubicBezTo>
                  <a:cubicBezTo>
                    <a:pt x="88" y="4"/>
                    <a:pt x="85" y="4"/>
                    <a:pt x="80" y="4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91" y="0"/>
                    <a:pt x="97" y="0"/>
                  </a:cubicBezTo>
                  <a:cubicBezTo>
                    <a:pt x="102" y="0"/>
                    <a:pt x="107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06" y="4"/>
                    <a:pt x="103" y="4"/>
                    <a:pt x="102" y="5"/>
                  </a:cubicBezTo>
                  <a:cubicBezTo>
                    <a:pt x="101" y="5"/>
                    <a:pt x="101" y="6"/>
                    <a:pt x="100" y="6"/>
                  </a:cubicBezTo>
                  <a:cubicBezTo>
                    <a:pt x="100" y="7"/>
                    <a:pt x="99" y="10"/>
                    <a:pt x="99" y="13"/>
                  </a:cubicBezTo>
                  <a:cubicBezTo>
                    <a:pt x="99" y="19"/>
                    <a:pt x="99" y="24"/>
                    <a:pt x="99" y="29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9" y="68"/>
                    <a:pt x="99" y="80"/>
                    <a:pt x="99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0" y="96"/>
                    <a:pt x="90" y="95"/>
                    <a:pt x="89" y="95"/>
                  </a:cubicBezTo>
                  <a:cubicBezTo>
                    <a:pt x="89" y="95"/>
                    <a:pt x="88" y="94"/>
                    <a:pt x="87" y="93"/>
                  </a:cubicBezTo>
                  <a:cubicBezTo>
                    <a:pt x="83" y="88"/>
                    <a:pt x="80" y="85"/>
                    <a:pt x="78" y="8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71"/>
                    <a:pt x="19" y="76"/>
                    <a:pt x="20" y="82"/>
                  </a:cubicBezTo>
                  <a:cubicBezTo>
                    <a:pt x="20" y="86"/>
                    <a:pt x="20" y="88"/>
                    <a:pt x="20" y="89"/>
                  </a:cubicBezTo>
                  <a:cubicBezTo>
                    <a:pt x="21" y="90"/>
                    <a:pt x="21" y="90"/>
                    <a:pt x="22" y="90"/>
                  </a:cubicBezTo>
                  <a:cubicBezTo>
                    <a:pt x="23" y="91"/>
                    <a:pt x="27" y="91"/>
                    <a:pt x="32" y="91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8" y="95"/>
                    <a:pt x="23" y="95"/>
                    <a:pt x="18" y="95"/>
                  </a:cubicBezTo>
                  <a:cubicBezTo>
                    <a:pt x="13" y="95"/>
                    <a:pt x="7" y="95"/>
                    <a:pt x="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869" y="939"/>
              <a:ext cx="64" cy="149"/>
            </a:xfrm>
            <a:custGeom>
              <a:avLst/>
              <a:gdLst>
                <a:gd name="T0" fmla="*/ 41 w 41"/>
                <a:gd name="T1" fmla="*/ 91 h 96"/>
                <a:gd name="T2" fmla="*/ 41 w 41"/>
                <a:gd name="T3" fmla="*/ 96 h 96"/>
                <a:gd name="T4" fmla="*/ 21 w 41"/>
                <a:gd name="T5" fmla="*/ 95 h 96"/>
                <a:gd name="T6" fmla="*/ 0 w 41"/>
                <a:gd name="T7" fmla="*/ 96 h 96"/>
                <a:gd name="T8" fmla="*/ 0 w 41"/>
                <a:gd name="T9" fmla="*/ 91 h 96"/>
                <a:gd name="T10" fmla="*/ 10 w 41"/>
                <a:gd name="T11" fmla="*/ 91 h 96"/>
                <a:gd name="T12" fmla="*/ 12 w 41"/>
                <a:gd name="T13" fmla="*/ 89 h 96"/>
                <a:gd name="T14" fmla="*/ 13 w 41"/>
                <a:gd name="T15" fmla="*/ 83 h 96"/>
                <a:gd name="T16" fmla="*/ 14 w 41"/>
                <a:gd name="T17" fmla="*/ 63 h 96"/>
                <a:gd name="T18" fmla="*/ 14 w 41"/>
                <a:gd name="T19" fmla="*/ 32 h 96"/>
                <a:gd name="T20" fmla="*/ 13 w 41"/>
                <a:gd name="T21" fmla="*/ 14 h 96"/>
                <a:gd name="T22" fmla="*/ 12 w 41"/>
                <a:gd name="T23" fmla="*/ 6 h 96"/>
                <a:gd name="T24" fmla="*/ 10 w 41"/>
                <a:gd name="T25" fmla="*/ 5 h 96"/>
                <a:gd name="T26" fmla="*/ 0 w 41"/>
                <a:gd name="T27" fmla="*/ 4 h 96"/>
                <a:gd name="T28" fmla="*/ 0 w 41"/>
                <a:gd name="T29" fmla="*/ 0 h 96"/>
                <a:gd name="T30" fmla="*/ 20 w 41"/>
                <a:gd name="T31" fmla="*/ 0 h 96"/>
                <a:gd name="T32" fmla="*/ 41 w 41"/>
                <a:gd name="T33" fmla="*/ 0 h 96"/>
                <a:gd name="T34" fmla="*/ 41 w 41"/>
                <a:gd name="T35" fmla="*/ 4 h 96"/>
                <a:gd name="T36" fmla="*/ 31 w 41"/>
                <a:gd name="T37" fmla="*/ 5 h 96"/>
                <a:gd name="T38" fmla="*/ 28 w 41"/>
                <a:gd name="T39" fmla="*/ 6 h 96"/>
                <a:gd name="T40" fmla="*/ 27 w 41"/>
                <a:gd name="T41" fmla="*/ 13 h 96"/>
                <a:gd name="T42" fmla="*/ 27 w 41"/>
                <a:gd name="T43" fmla="*/ 32 h 96"/>
                <a:gd name="T44" fmla="*/ 27 w 41"/>
                <a:gd name="T45" fmla="*/ 63 h 96"/>
                <a:gd name="T46" fmla="*/ 27 w 41"/>
                <a:gd name="T47" fmla="*/ 81 h 96"/>
                <a:gd name="T48" fmla="*/ 28 w 41"/>
                <a:gd name="T49" fmla="*/ 89 h 96"/>
                <a:gd name="T50" fmla="*/ 31 w 41"/>
                <a:gd name="T51" fmla="*/ 91 h 96"/>
                <a:gd name="T52" fmla="*/ 41 w 41"/>
                <a:gd name="T53" fmla="*/ 9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96">
                  <a:moveTo>
                    <a:pt x="41" y="91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31" y="95"/>
                    <a:pt x="24" y="95"/>
                    <a:pt x="21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1"/>
                  </a:cubicBezTo>
                  <a:cubicBezTo>
                    <a:pt x="11" y="90"/>
                    <a:pt x="12" y="90"/>
                    <a:pt x="12" y="89"/>
                  </a:cubicBezTo>
                  <a:cubicBezTo>
                    <a:pt x="13" y="88"/>
                    <a:pt x="13" y="86"/>
                    <a:pt x="13" y="83"/>
                  </a:cubicBezTo>
                  <a:cubicBezTo>
                    <a:pt x="13" y="82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5" y="0"/>
                    <a:pt x="20" y="0"/>
                  </a:cubicBezTo>
                  <a:cubicBezTo>
                    <a:pt x="25" y="0"/>
                    <a:pt x="32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4"/>
                    <a:pt x="32" y="4"/>
                    <a:pt x="31" y="5"/>
                  </a:cubicBezTo>
                  <a:cubicBezTo>
                    <a:pt x="30" y="5"/>
                    <a:pt x="29" y="6"/>
                    <a:pt x="28" y="6"/>
                  </a:cubicBezTo>
                  <a:cubicBezTo>
                    <a:pt x="28" y="7"/>
                    <a:pt x="27" y="9"/>
                    <a:pt x="27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9"/>
                    <a:pt x="27" y="75"/>
                    <a:pt x="27" y="81"/>
                  </a:cubicBezTo>
                  <a:cubicBezTo>
                    <a:pt x="27" y="86"/>
                    <a:pt x="28" y="88"/>
                    <a:pt x="28" y="89"/>
                  </a:cubicBezTo>
                  <a:cubicBezTo>
                    <a:pt x="29" y="90"/>
                    <a:pt x="30" y="90"/>
                    <a:pt x="31" y="91"/>
                  </a:cubicBezTo>
                  <a:cubicBezTo>
                    <a:pt x="32" y="91"/>
                    <a:pt x="35" y="91"/>
                    <a:pt x="4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94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5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29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6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357" y="740"/>
              <a:ext cx="201" cy="151"/>
            </a:xfrm>
            <a:custGeom>
              <a:avLst/>
              <a:gdLst>
                <a:gd name="T0" fmla="*/ 0 w 130"/>
                <a:gd name="T1" fmla="*/ 4 h 97"/>
                <a:gd name="T2" fmla="*/ 0 w 130"/>
                <a:gd name="T3" fmla="*/ 0 h 97"/>
                <a:gd name="T4" fmla="*/ 14 w 130"/>
                <a:gd name="T5" fmla="*/ 0 h 97"/>
                <a:gd name="T6" fmla="*/ 27 w 130"/>
                <a:gd name="T7" fmla="*/ 0 h 97"/>
                <a:gd name="T8" fmla="*/ 38 w 130"/>
                <a:gd name="T9" fmla="*/ 24 h 97"/>
                <a:gd name="T10" fmla="*/ 65 w 130"/>
                <a:gd name="T11" fmla="*/ 76 h 97"/>
                <a:gd name="T12" fmla="*/ 89 w 130"/>
                <a:gd name="T13" fmla="*/ 28 h 97"/>
                <a:gd name="T14" fmla="*/ 102 w 130"/>
                <a:gd name="T15" fmla="*/ 0 h 97"/>
                <a:gd name="T16" fmla="*/ 115 w 130"/>
                <a:gd name="T17" fmla="*/ 0 h 97"/>
                <a:gd name="T18" fmla="*/ 130 w 130"/>
                <a:gd name="T19" fmla="*/ 0 h 97"/>
                <a:gd name="T20" fmla="*/ 130 w 130"/>
                <a:gd name="T21" fmla="*/ 4 h 97"/>
                <a:gd name="T22" fmla="*/ 120 w 130"/>
                <a:gd name="T23" fmla="*/ 5 h 97"/>
                <a:gd name="T24" fmla="*/ 118 w 130"/>
                <a:gd name="T25" fmla="*/ 7 h 97"/>
                <a:gd name="T26" fmla="*/ 117 w 130"/>
                <a:gd name="T27" fmla="*/ 13 h 97"/>
                <a:gd name="T28" fmla="*/ 116 w 130"/>
                <a:gd name="T29" fmla="*/ 32 h 97"/>
                <a:gd name="T30" fmla="*/ 116 w 130"/>
                <a:gd name="T31" fmla="*/ 63 h 97"/>
                <a:gd name="T32" fmla="*/ 117 w 130"/>
                <a:gd name="T33" fmla="*/ 81 h 97"/>
                <a:gd name="T34" fmla="*/ 118 w 130"/>
                <a:gd name="T35" fmla="*/ 89 h 97"/>
                <a:gd name="T36" fmla="*/ 120 w 130"/>
                <a:gd name="T37" fmla="*/ 90 h 97"/>
                <a:gd name="T38" fmla="*/ 130 w 130"/>
                <a:gd name="T39" fmla="*/ 91 h 97"/>
                <a:gd name="T40" fmla="*/ 130 w 130"/>
                <a:gd name="T41" fmla="*/ 95 h 97"/>
                <a:gd name="T42" fmla="*/ 110 w 130"/>
                <a:gd name="T43" fmla="*/ 95 h 97"/>
                <a:gd name="T44" fmla="*/ 89 w 130"/>
                <a:gd name="T45" fmla="*/ 95 h 97"/>
                <a:gd name="T46" fmla="*/ 89 w 130"/>
                <a:gd name="T47" fmla="*/ 91 h 97"/>
                <a:gd name="T48" fmla="*/ 100 w 130"/>
                <a:gd name="T49" fmla="*/ 90 h 97"/>
                <a:gd name="T50" fmla="*/ 102 w 130"/>
                <a:gd name="T51" fmla="*/ 89 h 97"/>
                <a:gd name="T52" fmla="*/ 103 w 130"/>
                <a:gd name="T53" fmla="*/ 82 h 97"/>
                <a:gd name="T54" fmla="*/ 103 w 130"/>
                <a:gd name="T55" fmla="*/ 63 h 97"/>
                <a:gd name="T56" fmla="*/ 103 w 130"/>
                <a:gd name="T57" fmla="*/ 14 h 97"/>
                <a:gd name="T58" fmla="*/ 79 w 130"/>
                <a:gd name="T59" fmla="*/ 62 h 97"/>
                <a:gd name="T60" fmla="*/ 70 w 130"/>
                <a:gd name="T61" fmla="*/ 81 h 97"/>
                <a:gd name="T62" fmla="*/ 63 w 130"/>
                <a:gd name="T63" fmla="*/ 97 h 97"/>
                <a:gd name="T64" fmla="*/ 60 w 130"/>
                <a:gd name="T65" fmla="*/ 97 h 97"/>
                <a:gd name="T66" fmla="*/ 59 w 130"/>
                <a:gd name="T67" fmla="*/ 93 h 97"/>
                <a:gd name="T68" fmla="*/ 54 w 130"/>
                <a:gd name="T69" fmla="*/ 83 h 97"/>
                <a:gd name="T70" fmla="*/ 20 w 130"/>
                <a:gd name="T71" fmla="*/ 16 h 97"/>
                <a:gd name="T72" fmla="*/ 20 w 130"/>
                <a:gd name="T73" fmla="*/ 63 h 97"/>
                <a:gd name="T74" fmla="*/ 20 w 130"/>
                <a:gd name="T75" fmla="*/ 81 h 97"/>
                <a:gd name="T76" fmla="*/ 22 w 130"/>
                <a:gd name="T77" fmla="*/ 89 h 97"/>
                <a:gd name="T78" fmla="*/ 24 w 130"/>
                <a:gd name="T79" fmla="*/ 90 h 97"/>
                <a:gd name="T80" fmla="*/ 34 w 130"/>
                <a:gd name="T81" fmla="*/ 91 h 97"/>
                <a:gd name="T82" fmla="*/ 34 w 130"/>
                <a:gd name="T83" fmla="*/ 95 h 97"/>
                <a:gd name="T84" fmla="*/ 17 w 130"/>
                <a:gd name="T85" fmla="*/ 95 h 97"/>
                <a:gd name="T86" fmla="*/ 0 w 130"/>
                <a:gd name="T87" fmla="*/ 95 h 97"/>
                <a:gd name="T88" fmla="*/ 0 w 130"/>
                <a:gd name="T89" fmla="*/ 91 h 97"/>
                <a:gd name="T90" fmla="*/ 10 w 130"/>
                <a:gd name="T91" fmla="*/ 90 h 97"/>
                <a:gd name="T92" fmla="*/ 12 w 130"/>
                <a:gd name="T93" fmla="*/ 89 h 97"/>
                <a:gd name="T94" fmla="*/ 13 w 130"/>
                <a:gd name="T95" fmla="*/ 82 h 97"/>
                <a:gd name="T96" fmla="*/ 14 w 130"/>
                <a:gd name="T97" fmla="*/ 63 h 97"/>
                <a:gd name="T98" fmla="*/ 14 w 130"/>
                <a:gd name="T99" fmla="*/ 32 h 97"/>
                <a:gd name="T100" fmla="*/ 13 w 130"/>
                <a:gd name="T101" fmla="*/ 14 h 97"/>
                <a:gd name="T102" fmla="*/ 12 w 130"/>
                <a:gd name="T103" fmla="*/ 7 h 97"/>
                <a:gd name="T104" fmla="*/ 10 w 130"/>
                <a:gd name="T105" fmla="*/ 5 h 97"/>
                <a:gd name="T106" fmla="*/ 0 w 130"/>
                <a:gd name="T107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97">
                  <a:moveTo>
                    <a:pt x="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ubicBezTo>
                    <a:pt x="18" y="0"/>
                    <a:pt x="23" y="0"/>
                    <a:pt x="27" y="0"/>
                  </a:cubicBezTo>
                  <a:cubicBezTo>
                    <a:pt x="31" y="9"/>
                    <a:pt x="35" y="17"/>
                    <a:pt x="38" y="2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96" y="15"/>
                    <a:pt x="100" y="5"/>
                    <a:pt x="102" y="0"/>
                  </a:cubicBezTo>
                  <a:cubicBezTo>
                    <a:pt x="107" y="0"/>
                    <a:pt x="112" y="0"/>
                    <a:pt x="115" y="0"/>
                  </a:cubicBezTo>
                  <a:cubicBezTo>
                    <a:pt x="118" y="0"/>
                    <a:pt x="123" y="0"/>
                    <a:pt x="130" y="0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4"/>
                    <a:pt x="121" y="5"/>
                    <a:pt x="120" y="5"/>
                  </a:cubicBezTo>
                  <a:cubicBezTo>
                    <a:pt x="119" y="5"/>
                    <a:pt x="118" y="6"/>
                    <a:pt x="118" y="7"/>
                  </a:cubicBezTo>
                  <a:cubicBezTo>
                    <a:pt x="117" y="8"/>
                    <a:pt x="117" y="10"/>
                    <a:pt x="117" y="13"/>
                  </a:cubicBezTo>
                  <a:cubicBezTo>
                    <a:pt x="116" y="14"/>
                    <a:pt x="116" y="20"/>
                    <a:pt x="116" y="3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9"/>
                    <a:pt x="116" y="75"/>
                    <a:pt x="117" y="81"/>
                  </a:cubicBezTo>
                  <a:cubicBezTo>
                    <a:pt x="117" y="85"/>
                    <a:pt x="117" y="88"/>
                    <a:pt x="118" y="89"/>
                  </a:cubicBezTo>
                  <a:cubicBezTo>
                    <a:pt x="118" y="89"/>
                    <a:pt x="119" y="90"/>
                    <a:pt x="120" y="90"/>
                  </a:cubicBezTo>
                  <a:cubicBezTo>
                    <a:pt x="121" y="91"/>
                    <a:pt x="125" y="91"/>
                    <a:pt x="130" y="9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1" y="95"/>
                    <a:pt x="114" y="95"/>
                    <a:pt x="110" y="95"/>
                  </a:cubicBezTo>
                  <a:cubicBezTo>
                    <a:pt x="107" y="95"/>
                    <a:pt x="100" y="95"/>
                    <a:pt x="89" y="9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5" y="91"/>
                    <a:pt x="98" y="91"/>
                    <a:pt x="100" y="90"/>
                  </a:cubicBezTo>
                  <a:cubicBezTo>
                    <a:pt x="101" y="90"/>
                    <a:pt x="102" y="89"/>
                    <a:pt x="102" y="89"/>
                  </a:cubicBezTo>
                  <a:cubicBezTo>
                    <a:pt x="103" y="88"/>
                    <a:pt x="103" y="86"/>
                    <a:pt x="103" y="82"/>
                  </a:cubicBezTo>
                  <a:cubicBezTo>
                    <a:pt x="103" y="81"/>
                    <a:pt x="103" y="75"/>
                    <a:pt x="103" y="63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5" y="70"/>
                    <a:pt x="72" y="76"/>
                    <a:pt x="70" y="81"/>
                  </a:cubicBezTo>
                  <a:cubicBezTo>
                    <a:pt x="69" y="84"/>
                    <a:pt x="66" y="89"/>
                    <a:pt x="63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5"/>
                    <a:pt x="59" y="94"/>
                    <a:pt x="59" y="9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9"/>
                    <a:pt x="20" y="75"/>
                    <a:pt x="20" y="81"/>
                  </a:cubicBezTo>
                  <a:cubicBezTo>
                    <a:pt x="21" y="85"/>
                    <a:pt x="21" y="88"/>
                    <a:pt x="22" y="89"/>
                  </a:cubicBezTo>
                  <a:cubicBezTo>
                    <a:pt x="22" y="89"/>
                    <a:pt x="23" y="90"/>
                    <a:pt x="24" y="90"/>
                  </a:cubicBezTo>
                  <a:cubicBezTo>
                    <a:pt x="25" y="91"/>
                    <a:pt x="29" y="91"/>
                    <a:pt x="34" y="91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2" y="89"/>
                    <a:pt x="12" y="89"/>
                  </a:cubicBezTo>
                  <a:cubicBezTo>
                    <a:pt x="13" y="88"/>
                    <a:pt x="13" y="86"/>
                    <a:pt x="13" y="82"/>
                  </a:cubicBezTo>
                  <a:cubicBezTo>
                    <a:pt x="13" y="81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8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5"/>
                    <a:pt x="5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3566" y="738"/>
              <a:ext cx="166" cy="149"/>
            </a:xfrm>
            <a:custGeom>
              <a:avLst/>
              <a:gdLst>
                <a:gd name="T0" fmla="*/ 15 w 107"/>
                <a:gd name="T1" fmla="*/ 96 h 96"/>
                <a:gd name="T2" fmla="*/ 33 w 107"/>
                <a:gd name="T3" fmla="*/ 96 h 96"/>
                <a:gd name="T4" fmla="*/ 33 w 107"/>
                <a:gd name="T5" fmla="*/ 92 h 96"/>
                <a:gd name="T6" fmla="*/ 24 w 107"/>
                <a:gd name="T7" fmla="*/ 92 h 96"/>
                <a:gd name="T8" fmla="*/ 21 w 107"/>
                <a:gd name="T9" fmla="*/ 90 h 96"/>
                <a:gd name="T10" fmla="*/ 21 w 107"/>
                <a:gd name="T11" fmla="*/ 89 h 96"/>
                <a:gd name="T12" fmla="*/ 23 w 107"/>
                <a:gd name="T13" fmla="*/ 82 h 96"/>
                <a:gd name="T14" fmla="*/ 30 w 107"/>
                <a:gd name="T15" fmla="*/ 65 h 96"/>
                <a:gd name="T16" fmla="*/ 71 w 107"/>
                <a:gd name="T17" fmla="*/ 65 h 96"/>
                <a:gd name="T18" fmla="*/ 80 w 107"/>
                <a:gd name="T19" fmla="*/ 85 h 96"/>
                <a:gd name="T20" fmla="*/ 81 w 107"/>
                <a:gd name="T21" fmla="*/ 89 h 96"/>
                <a:gd name="T22" fmla="*/ 80 w 107"/>
                <a:gd name="T23" fmla="*/ 91 h 96"/>
                <a:gd name="T24" fmla="*/ 78 w 107"/>
                <a:gd name="T25" fmla="*/ 92 h 96"/>
                <a:gd name="T26" fmla="*/ 68 w 107"/>
                <a:gd name="T27" fmla="*/ 92 h 96"/>
                <a:gd name="T28" fmla="*/ 68 w 107"/>
                <a:gd name="T29" fmla="*/ 96 h 96"/>
                <a:gd name="T30" fmla="*/ 91 w 107"/>
                <a:gd name="T31" fmla="*/ 96 h 96"/>
                <a:gd name="T32" fmla="*/ 107 w 107"/>
                <a:gd name="T33" fmla="*/ 96 h 96"/>
                <a:gd name="T34" fmla="*/ 107 w 107"/>
                <a:gd name="T35" fmla="*/ 92 h 96"/>
                <a:gd name="T36" fmla="*/ 99 w 107"/>
                <a:gd name="T37" fmla="*/ 91 h 96"/>
                <a:gd name="T38" fmla="*/ 96 w 107"/>
                <a:gd name="T39" fmla="*/ 88 h 96"/>
                <a:gd name="T40" fmla="*/ 87 w 107"/>
                <a:gd name="T41" fmla="*/ 68 h 96"/>
                <a:gd name="T42" fmla="*/ 56 w 107"/>
                <a:gd name="T43" fmla="*/ 0 h 96"/>
                <a:gd name="T44" fmla="*/ 52 w 107"/>
                <a:gd name="T45" fmla="*/ 0 h 96"/>
                <a:gd name="T46" fmla="*/ 40 w 107"/>
                <a:gd name="T47" fmla="*/ 28 h 96"/>
                <a:gd name="T48" fmla="*/ 22 w 107"/>
                <a:gd name="T49" fmla="*/ 66 h 96"/>
                <a:gd name="T50" fmla="*/ 13 w 107"/>
                <a:gd name="T51" fmla="*/ 85 h 96"/>
                <a:gd name="T52" fmla="*/ 9 w 107"/>
                <a:gd name="T53" fmla="*/ 90 h 96"/>
                <a:gd name="T54" fmla="*/ 7 w 107"/>
                <a:gd name="T55" fmla="*/ 92 h 96"/>
                <a:gd name="T56" fmla="*/ 0 w 107"/>
                <a:gd name="T57" fmla="*/ 92 h 96"/>
                <a:gd name="T58" fmla="*/ 0 w 107"/>
                <a:gd name="T59" fmla="*/ 96 h 96"/>
                <a:gd name="T60" fmla="*/ 15 w 107"/>
                <a:gd name="T61" fmla="*/ 96 h 96"/>
                <a:gd name="T62" fmla="*/ 51 w 107"/>
                <a:gd name="T63" fmla="*/ 18 h 96"/>
                <a:gd name="T64" fmla="*/ 68 w 107"/>
                <a:gd name="T65" fmla="*/ 59 h 96"/>
                <a:gd name="T66" fmla="*/ 33 w 107"/>
                <a:gd name="T67" fmla="*/ 59 h 96"/>
                <a:gd name="T68" fmla="*/ 51 w 107"/>
                <a:gd name="T6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6">
                  <a:moveTo>
                    <a:pt x="15" y="96"/>
                  </a:moveTo>
                  <a:cubicBezTo>
                    <a:pt x="19" y="96"/>
                    <a:pt x="25" y="96"/>
                    <a:pt x="33" y="96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8" y="92"/>
                    <a:pt x="25" y="92"/>
                    <a:pt x="24" y="92"/>
                  </a:cubicBezTo>
                  <a:cubicBezTo>
                    <a:pt x="22" y="91"/>
                    <a:pt x="22" y="91"/>
                    <a:pt x="21" y="90"/>
                  </a:cubicBezTo>
                  <a:cubicBezTo>
                    <a:pt x="21" y="90"/>
                    <a:pt x="21" y="89"/>
                    <a:pt x="21" y="89"/>
                  </a:cubicBezTo>
                  <a:cubicBezTo>
                    <a:pt x="21" y="87"/>
                    <a:pt x="21" y="85"/>
                    <a:pt x="23" y="82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1" y="87"/>
                    <a:pt x="81" y="88"/>
                    <a:pt x="81" y="89"/>
                  </a:cubicBezTo>
                  <a:cubicBezTo>
                    <a:pt x="81" y="90"/>
                    <a:pt x="81" y="90"/>
                    <a:pt x="80" y="91"/>
                  </a:cubicBezTo>
                  <a:cubicBezTo>
                    <a:pt x="80" y="91"/>
                    <a:pt x="79" y="91"/>
                    <a:pt x="78" y="92"/>
                  </a:cubicBezTo>
                  <a:cubicBezTo>
                    <a:pt x="77" y="92"/>
                    <a:pt x="74" y="92"/>
                    <a:pt x="68" y="92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4" y="96"/>
                    <a:pt x="99" y="96"/>
                    <a:pt x="107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3" y="92"/>
                    <a:pt x="100" y="92"/>
                    <a:pt x="99" y="91"/>
                  </a:cubicBezTo>
                  <a:cubicBezTo>
                    <a:pt x="98" y="91"/>
                    <a:pt x="97" y="90"/>
                    <a:pt x="96" y="88"/>
                  </a:cubicBezTo>
                  <a:cubicBezTo>
                    <a:pt x="95" y="85"/>
                    <a:pt x="92" y="79"/>
                    <a:pt x="87" y="6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14"/>
                    <a:pt x="42" y="24"/>
                    <a:pt x="40" y="28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7" y="77"/>
                    <a:pt x="13" y="83"/>
                    <a:pt x="13" y="85"/>
                  </a:cubicBezTo>
                  <a:cubicBezTo>
                    <a:pt x="11" y="88"/>
                    <a:pt x="10" y="90"/>
                    <a:pt x="9" y="90"/>
                  </a:cubicBezTo>
                  <a:cubicBezTo>
                    <a:pt x="8" y="91"/>
                    <a:pt x="8" y="91"/>
                    <a:pt x="7" y="92"/>
                  </a:cubicBezTo>
                  <a:cubicBezTo>
                    <a:pt x="6" y="92"/>
                    <a:pt x="3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" y="96"/>
                    <a:pt x="10" y="96"/>
                    <a:pt x="15" y="96"/>
                  </a:cubicBezTo>
                  <a:close/>
                  <a:moveTo>
                    <a:pt x="51" y="18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33" y="59"/>
                    <a:pt x="33" y="59"/>
                    <a:pt x="33" y="59"/>
                  </a:cubicBezTo>
                  <a:lnTo>
                    <a:pt x="5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703" y="740"/>
              <a:ext cx="163" cy="147"/>
            </a:xfrm>
            <a:custGeom>
              <a:avLst/>
              <a:gdLst>
                <a:gd name="T0" fmla="*/ 77 w 105"/>
                <a:gd name="T1" fmla="*/ 14 h 95"/>
                <a:gd name="T2" fmla="*/ 82 w 105"/>
                <a:gd name="T3" fmla="*/ 7 h 95"/>
                <a:gd name="T4" fmla="*/ 80 w 105"/>
                <a:gd name="T5" fmla="*/ 5 h 95"/>
                <a:gd name="T6" fmla="*/ 70 w 105"/>
                <a:gd name="T7" fmla="*/ 4 h 95"/>
                <a:gd name="T8" fmla="*/ 70 w 105"/>
                <a:gd name="T9" fmla="*/ 0 h 95"/>
                <a:gd name="T10" fmla="*/ 89 w 105"/>
                <a:gd name="T11" fmla="*/ 0 h 95"/>
                <a:gd name="T12" fmla="*/ 105 w 105"/>
                <a:gd name="T13" fmla="*/ 0 h 95"/>
                <a:gd name="T14" fmla="*/ 105 w 105"/>
                <a:gd name="T15" fmla="*/ 4 h 95"/>
                <a:gd name="T16" fmla="*/ 96 w 105"/>
                <a:gd name="T17" fmla="*/ 5 h 95"/>
                <a:gd name="T18" fmla="*/ 92 w 105"/>
                <a:gd name="T19" fmla="*/ 7 h 95"/>
                <a:gd name="T20" fmla="*/ 87 w 105"/>
                <a:gd name="T21" fmla="*/ 13 h 95"/>
                <a:gd name="T22" fmla="*/ 66 w 105"/>
                <a:gd name="T23" fmla="*/ 43 h 95"/>
                <a:gd name="T24" fmla="*/ 59 w 105"/>
                <a:gd name="T25" fmla="*/ 54 h 95"/>
                <a:gd name="T26" fmla="*/ 59 w 105"/>
                <a:gd name="T27" fmla="*/ 58 h 95"/>
                <a:gd name="T28" fmla="*/ 59 w 105"/>
                <a:gd name="T29" fmla="*/ 63 h 95"/>
                <a:gd name="T30" fmla="*/ 59 w 105"/>
                <a:gd name="T31" fmla="*/ 81 h 95"/>
                <a:gd name="T32" fmla="*/ 60 w 105"/>
                <a:gd name="T33" fmla="*/ 89 h 95"/>
                <a:gd name="T34" fmla="*/ 63 w 105"/>
                <a:gd name="T35" fmla="*/ 90 h 95"/>
                <a:gd name="T36" fmla="*/ 73 w 105"/>
                <a:gd name="T37" fmla="*/ 91 h 95"/>
                <a:gd name="T38" fmla="*/ 73 w 105"/>
                <a:gd name="T39" fmla="*/ 95 h 95"/>
                <a:gd name="T40" fmla="*/ 53 w 105"/>
                <a:gd name="T41" fmla="*/ 95 h 95"/>
                <a:gd name="T42" fmla="*/ 32 w 105"/>
                <a:gd name="T43" fmla="*/ 95 h 95"/>
                <a:gd name="T44" fmla="*/ 32 w 105"/>
                <a:gd name="T45" fmla="*/ 91 h 95"/>
                <a:gd name="T46" fmla="*/ 42 w 105"/>
                <a:gd name="T47" fmla="*/ 90 h 95"/>
                <a:gd name="T48" fmla="*/ 44 w 105"/>
                <a:gd name="T49" fmla="*/ 89 h 95"/>
                <a:gd name="T50" fmla="*/ 45 w 105"/>
                <a:gd name="T51" fmla="*/ 82 h 95"/>
                <a:gd name="T52" fmla="*/ 46 w 105"/>
                <a:gd name="T53" fmla="*/ 63 h 95"/>
                <a:gd name="T54" fmla="*/ 46 w 105"/>
                <a:gd name="T55" fmla="*/ 56 h 95"/>
                <a:gd name="T56" fmla="*/ 43 w 105"/>
                <a:gd name="T57" fmla="*/ 50 h 95"/>
                <a:gd name="T58" fmla="*/ 35 w 105"/>
                <a:gd name="T59" fmla="*/ 39 h 95"/>
                <a:gd name="T60" fmla="*/ 17 w 105"/>
                <a:gd name="T61" fmla="*/ 13 h 95"/>
                <a:gd name="T62" fmla="*/ 13 w 105"/>
                <a:gd name="T63" fmla="*/ 7 h 95"/>
                <a:gd name="T64" fmla="*/ 9 w 105"/>
                <a:gd name="T65" fmla="*/ 5 h 95"/>
                <a:gd name="T66" fmla="*/ 0 w 105"/>
                <a:gd name="T67" fmla="*/ 4 h 95"/>
                <a:gd name="T68" fmla="*/ 0 w 105"/>
                <a:gd name="T69" fmla="*/ 0 h 95"/>
                <a:gd name="T70" fmla="*/ 17 w 105"/>
                <a:gd name="T71" fmla="*/ 0 h 95"/>
                <a:gd name="T72" fmla="*/ 43 w 105"/>
                <a:gd name="T73" fmla="*/ 0 h 95"/>
                <a:gd name="T74" fmla="*/ 43 w 105"/>
                <a:gd name="T75" fmla="*/ 4 h 95"/>
                <a:gd name="T76" fmla="*/ 32 w 105"/>
                <a:gd name="T77" fmla="*/ 5 h 95"/>
                <a:gd name="T78" fmla="*/ 30 w 105"/>
                <a:gd name="T79" fmla="*/ 7 h 95"/>
                <a:gd name="T80" fmla="*/ 34 w 105"/>
                <a:gd name="T81" fmla="*/ 14 h 95"/>
                <a:gd name="T82" fmla="*/ 55 w 105"/>
                <a:gd name="T83" fmla="*/ 48 h 95"/>
                <a:gd name="T84" fmla="*/ 77 w 105"/>
                <a:gd name="T8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95">
                  <a:moveTo>
                    <a:pt x="77" y="14"/>
                  </a:moveTo>
                  <a:cubicBezTo>
                    <a:pt x="80" y="10"/>
                    <a:pt x="82" y="7"/>
                    <a:pt x="82" y="7"/>
                  </a:cubicBezTo>
                  <a:cubicBezTo>
                    <a:pt x="82" y="6"/>
                    <a:pt x="81" y="5"/>
                    <a:pt x="80" y="5"/>
                  </a:cubicBezTo>
                  <a:cubicBezTo>
                    <a:pt x="79" y="5"/>
                    <a:pt x="75" y="4"/>
                    <a:pt x="70" y="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0"/>
                    <a:pt x="84" y="0"/>
                    <a:pt x="89" y="0"/>
                  </a:cubicBezTo>
                  <a:cubicBezTo>
                    <a:pt x="93" y="0"/>
                    <a:pt x="96" y="0"/>
                    <a:pt x="105" y="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0" y="4"/>
                    <a:pt x="97" y="5"/>
                    <a:pt x="96" y="5"/>
                  </a:cubicBezTo>
                  <a:cubicBezTo>
                    <a:pt x="95" y="5"/>
                    <a:pt x="93" y="6"/>
                    <a:pt x="92" y="7"/>
                  </a:cubicBezTo>
                  <a:cubicBezTo>
                    <a:pt x="91" y="7"/>
                    <a:pt x="89" y="10"/>
                    <a:pt x="87" y="1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2" y="49"/>
                    <a:pt x="60" y="53"/>
                    <a:pt x="59" y="54"/>
                  </a:cubicBezTo>
                  <a:cubicBezTo>
                    <a:pt x="59" y="56"/>
                    <a:pt x="59" y="57"/>
                    <a:pt x="59" y="58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9"/>
                    <a:pt x="59" y="75"/>
                    <a:pt x="59" y="81"/>
                  </a:cubicBezTo>
                  <a:cubicBezTo>
                    <a:pt x="59" y="85"/>
                    <a:pt x="60" y="88"/>
                    <a:pt x="60" y="89"/>
                  </a:cubicBezTo>
                  <a:cubicBezTo>
                    <a:pt x="61" y="89"/>
                    <a:pt x="61" y="90"/>
                    <a:pt x="63" y="90"/>
                  </a:cubicBezTo>
                  <a:cubicBezTo>
                    <a:pt x="64" y="91"/>
                    <a:pt x="67" y="91"/>
                    <a:pt x="73" y="91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65" y="95"/>
                    <a:pt x="58" y="95"/>
                    <a:pt x="53" y="95"/>
                  </a:cubicBezTo>
                  <a:cubicBezTo>
                    <a:pt x="47" y="95"/>
                    <a:pt x="40" y="95"/>
                    <a:pt x="32" y="9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7" y="91"/>
                    <a:pt x="40" y="91"/>
                    <a:pt x="42" y="90"/>
                  </a:cubicBezTo>
                  <a:cubicBezTo>
                    <a:pt x="43" y="90"/>
                    <a:pt x="44" y="90"/>
                    <a:pt x="44" y="89"/>
                  </a:cubicBezTo>
                  <a:cubicBezTo>
                    <a:pt x="45" y="88"/>
                    <a:pt x="45" y="86"/>
                    <a:pt x="45" y="82"/>
                  </a:cubicBezTo>
                  <a:cubicBezTo>
                    <a:pt x="45" y="81"/>
                    <a:pt x="45" y="75"/>
                    <a:pt x="46" y="63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4"/>
                    <a:pt x="44" y="52"/>
                    <a:pt x="43" y="50"/>
                  </a:cubicBezTo>
                  <a:cubicBezTo>
                    <a:pt x="42" y="49"/>
                    <a:pt x="40" y="45"/>
                    <a:pt x="35" y="3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0"/>
                    <a:pt x="14" y="7"/>
                    <a:pt x="13" y="7"/>
                  </a:cubicBezTo>
                  <a:cubicBezTo>
                    <a:pt x="12" y="6"/>
                    <a:pt x="10" y="5"/>
                    <a:pt x="9" y="5"/>
                  </a:cubicBezTo>
                  <a:cubicBezTo>
                    <a:pt x="8" y="5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2" y="0"/>
                    <a:pt x="17" y="0"/>
                  </a:cubicBezTo>
                  <a:cubicBezTo>
                    <a:pt x="22" y="0"/>
                    <a:pt x="34" y="0"/>
                    <a:pt x="43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8" y="4"/>
                    <a:pt x="33" y="5"/>
                    <a:pt x="32" y="5"/>
                  </a:cubicBezTo>
                  <a:cubicBezTo>
                    <a:pt x="31" y="5"/>
                    <a:pt x="30" y="6"/>
                    <a:pt x="30" y="7"/>
                  </a:cubicBezTo>
                  <a:cubicBezTo>
                    <a:pt x="30" y="7"/>
                    <a:pt x="31" y="10"/>
                    <a:pt x="34" y="14"/>
                  </a:cubicBezTo>
                  <a:cubicBezTo>
                    <a:pt x="55" y="48"/>
                    <a:pt x="55" y="48"/>
                    <a:pt x="55" y="48"/>
                  </a:cubicBezTo>
                  <a:lnTo>
                    <a:pt x="7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3860" y="737"/>
              <a:ext cx="164" cy="154"/>
            </a:xfrm>
            <a:custGeom>
              <a:avLst/>
              <a:gdLst>
                <a:gd name="T0" fmla="*/ 19 w 106"/>
                <a:gd name="T1" fmla="*/ 24 h 99"/>
                <a:gd name="T2" fmla="*/ 31 w 106"/>
                <a:gd name="T3" fmla="*/ 10 h 99"/>
                <a:gd name="T4" fmla="*/ 51 w 106"/>
                <a:gd name="T5" fmla="*/ 5 h 99"/>
                <a:gd name="T6" fmla="*/ 66 w 106"/>
                <a:gd name="T7" fmla="*/ 8 h 99"/>
                <a:gd name="T8" fmla="*/ 76 w 106"/>
                <a:gd name="T9" fmla="*/ 13 h 99"/>
                <a:gd name="T10" fmla="*/ 84 w 106"/>
                <a:gd name="T11" fmla="*/ 21 h 99"/>
                <a:gd name="T12" fmla="*/ 88 w 106"/>
                <a:gd name="T13" fmla="*/ 31 h 99"/>
                <a:gd name="T14" fmla="*/ 91 w 106"/>
                <a:gd name="T15" fmla="*/ 51 h 99"/>
                <a:gd name="T16" fmla="*/ 87 w 106"/>
                <a:gd name="T17" fmla="*/ 73 h 99"/>
                <a:gd name="T18" fmla="*/ 75 w 106"/>
                <a:gd name="T19" fmla="*/ 88 h 99"/>
                <a:gd name="T20" fmla="*/ 55 w 106"/>
                <a:gd name="T21" fmla="*/ 93 h 99"/>
                <a:gd name="T22" fmla="*/ 40 w 106"/>
                <a:gd name="T23" fmla="*/ 91 h 99"/>
                <a:gd name="T24" fmla="*/ 28 w 106"/>
                <a:gd name="T25" fmla="*/ 82 h 99"/>
                <a:gd name="T26" fmla="*/ 19 w 106"/>
                <a:gd name="T27" fmla="*/ 69 h 99"/>
                <a:gd name="T28" fmla="*/ 16 w 106"/>
                <a:gd name="T29" fmla="*/ 57 h 99"/>
                <a:gd name="T30" fmla="*/ 14 w 106"/>
                <a:gd name="T31" fmla="*/ 45 h 99"/>
                <a:gd name="T32" fmla="*/ 19 w 106"/>
                <a:gd name="T33" fmla="*/ 24 h 99"/>
                <a:gd name="T34" fmla="*/ 3 w 106"/>
                <a:gd name="T35" fmla="*/ 69 h 99"/>
                <a:gd name="T36" fmla="*/ 13 w 106"/>
                <a:gd name="T37" fmla="*/ 86 h 99"/>
                <a:gd name="T38" fmla="*/ 29 w 106"/>
                <a:gd name="T39" fmla="*/ 96 h 99"/>
                <a:gd name="T40" fmla="*/ 50 w 106"/>
                <a:gd name="T41" fmla="*/ 99 h 99"/>
                <a:gd name="T42" fmla="*/ 90 w 106"/>
                <a:gd name="T43" fmla="*/ 84 h 99"/>
                <a:gd name="T44" fmla="*/ 106 w 106"/>
                <a:gd name="T45" fmla="*/ 46 h 99"/>
                <a:gd name="T46" fmla="*/ 105 w 106"/>
                <a:gd name="T47" fmla="*/ 33 h 99"/>
                <a:gd name="T48" fmla="*/ 101 w 106"/>
                <a:gd name="T49" fmla="*/ 22 h 99"/>
                <a:gd name="T50" fmla="*/ 91 w 106"/>
                <a:gd name="T51" fmla="*/ 11 h 99"/>
                <a:gd name="T52" fmla="*/ 75 w 106"/>
                <a:gd name="T53" fmla="*/ 3 h 99"/>
                <a:gd name="T54" fmla="*/ 54 w 106"/>
                <a:gd name="T55" fmla="*/ 0 h 99"/>
                <a:gd name="T56" fmla="*/ 32 w 106"/>
                <a:gd name="T57" fmla="*/ 3 h 99"/>
                <a:gd name="T58" fmla="*/ 14 w 106"/>
                <a:gd name="T59" fmla="*/ 14 h 99"/>
                <a:gd name="T60" fmla="*/ 3 w 106"/>
                <a:gd name="T61" fmla="*/ 30 h 99"/>
                <a:gd name="T62" fmla="*/ 0 w 106"/>
                <a:gd name="T63" fmla="*/ 50 h 99"/>
                <a:gd name="T64" fmla="*/ 3 w 106"/>
                <a:gd name="T65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99">
                  <a:moveTo>
                    <a:pt x="19" y="24"/>
                  </a:moveTo>
                  <a:cubicBezTo>
                    <a:pt x="22" y="18"/>
                    <a:pt x="26" y="13"/>
                    <a:pt x="31" y="10"/>
                  </a:cubicBezTo>
                  <a:cubicBezTo>
                    <a:pt x="37" y="7"/>
                    <a:pt x="44" y="5"/>
                    <a:pt x="51" y="5"/>
                  </a:cubicBezTo>
                  <a:cubicBezTo>
                    <a:pt x="56" y="5"/>
                    <a:pt x="61" y="6"/>
                    <a:pt x="66" y="8"/>
                  </a:cubicBezTo>
                  <a:cubicBezTo>
                    <a:pt x="70" y="9"/>
                    <a:pt x="74" y="11"/>
                    <a:pt x="76" y="13"/>
                  </a:cubicBezTo>
                  <a:cubicBezTo>
                    <a:pt x="79" y="16"/>
                    <a:pt x="82" y="18"/>
                    <a:pt x="84" y="21"/>
                  </a:cubicBezTo>
                  <a:cubicBezTo>
                    <a:pt x="86" y="24"/>
                    <a:pt x="87" y="27"/>
                    <a:pt x="88" y="31"/>
                  </a:cubicBezTo>
                  <a:cubicBezTo>
                    <a:pt x="90" y="37"/>
                    <a:pt x="91" y="44"/>
                    <a:pt x="91" y="51"/>
                  </a:cubicBezTo>
                  <a:cubicBezTo>
                    <a:pt x="91" y="59"/>
                    <a:pt x="90" y="67"/>
                    <a:pt x="87" y="73"/>
                  </a:cubicBezTo>
                  <a:cubicBezTo>
                    <a:pt x="85" y="79"/>
                    <a:pt x="80" y="84"/>
                    <a:pt x="75" y="88"/>
                  </a:cubicBezTo>
                  <a:cubicBezTo>
                    <a:pt x="69" y="91"/>
                    <a:pt x="63" y="93"/>
                    <a:pt x="55" y="93"/>
                  </a:cubicBezTo>
                  <a:cubicBezTo>
                    <a:pt x="50" y="93"/>
                    <a:pt x="45" y="92"/>
                    <a:pt x="40" y="91"/>
                  </a:cubicBezTo>
                  <a:cubicBezTo>
                    <a:pt x="36" y="89"/>
                    <a:pt x="32" y="86"/>
                    <a:pt x="28" y="82"/>
                  </a:cubicBezTo>
                  <a:cubicBezTo>
                    <a:pt x="24" y="79"/>
                    <a:pt x="21" y="74"/>
                    <a:pt x="19" y="69"/>
                  </a:cubicBezTo>
                  <a:cubicBezTo>
                    <a:pt x="18" y="66"/>
                    <a:pt x="17" y="62"/>
                    <a:pt x="16" y="57"/>
                  </a:cubicBezTo>
                  <a:cubicBezTo>
                    <a:pt x="15" y="53"/>
                    <a:pt x="14" y="49"/>
                    <a:pt x="14" y="45"/>
                  </a:cubicBezTo>
                  <a:cubicBezTo>
                    <a:pt x="14" y="37"/>
                    <a:pt x="16" y="30"/>
                    <a:pt x="19" y="24"/>
                  </a:cubicBezTo>
                  <a:close/>
                  <a:moveTo>
                    <a:pt x="3" y="69"/>
                  </a:moveTo>
                  <a:cubicBezTo>
                    <a:pt x="5" y="76"/>
                    <a:pt x="9" y="81"/>
                    <a:pt x="13" y="86"/>
                  </a:cubicBezTo>
                  <a:cubicBezTo>
                    <a:pt x="18" y="90"/>
                    <a:pt x="23" y="94"/>
                    <a:pt x="29" y="96"/>
                  </a:cubicBezTo>
                  <a:cubicBezTo>
                    <a:pt x="36" y="98"/>
                    <a:pt x="43" y="99"/>
                    <a:pt x="50" y="99"/>
                  </a:cubicBezTo>
                  <a:cubicBezTo>
                    <a:pt x="66" y="99"/>
                    <a:pt x="80" y="94"/>
                    <a:pt x="90" y="84"/>
                  </a:cubicBezTo>
                  <a:cubicBezTo>
                    <a:pt x="101" y="74"/>
                    <a:pt x="106" y="62"/>
                    <a:pt x="106" y="46"/>
                  </a:cubicBezTo>
                  <a:cubicBezTo>
                    <a:pt x="106" y="42"/>
                    <a:pt x="106" y="37"/>
                    <a:pt x="105" y="33"/>
                  </a:cubicBezTo>
                  <a:cubicBezTo>
                    <a:pt x="104" y="29"/>
                    <a:pt x="102" y="25"/>
                    <a:pt x="101" y="22"/>
                  </a:cubicBezTo>
                  <a:cubicBezTo>
                    <a:pt x="98" y="18"/>
                    <a:pt x="95" y="15"/>
                    <a:pt x="91" y="11"/>
                  </a:cubicBezTo>
                  <a:cubicBezTo>
                    <a:pt x="87" y="8"/>
                    <a:pt x="82" y="5"/>
                    <a:pt x="75" y="3"/>
                  </a:cubicBezTo>
                  <a:cubicBezTo>
                    <a:pt x="69" y="1"/>
                    <a:pt x="62" y="0"/>
                    <a:pt x="54" y="0"/>
                  </a:cubicBezTo>
                  <a:cubicBezTo>
                    <a:pt x="46" y="0"/>
                    <a:pt x="38" y="1"/>
                    <a:pt x="32" y="3"/>
                  </a:cubicBezTo>
                  <a:cubicBezTo>
                    <a:pt x="25" y="6"/>
                    <a:pt x="19" y="9"/>
                    <a:pt x="14" y="14"/>
                  </a:cubicBezTo>
                  <a:cubicBezTo>
                    <a:pt x="9" y="19"/>
                    <a:pt x="5" y="24"/>
                    <a:pt x="3" y="30"/>
                  </a:cubicBezTo>
                  <a:cubicBezTo>
                    <a:pt x="1" y="36"/>
                    <a:pt x="0" y="43"/>
                    <a:pt x="0" y="50"/>
                  </a:cubicBezTo>
                  <a:cubicBezTo>
                    <a:pt x="0" y="56"/>
                    <a:pt x="1" y="63"/>
                    <a:pt x="3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2" name="TextBox 31"/>
          <p:cNvSpPr txBox="1"/>
          <p:nvPr userDrawn="1"/>
        </p:nvSpPr>
        <p:spPr>
          <a:xfrm>
            <a:off x="7010400" y="6657945"/>
            <a:ext cx="2133600" cy="200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700" dirty="0" smtClean="0">
                <a:solidFill>
                  <a:prstClr val="white">
                    <a:lumMod val="75000"/>
                  </a:prstClr>
                </a:solidFill>
              </a:rPr>
              <a:t>©2012 MFMER  |  slide-</a:t>
            </a:r>
            <a:fld id="{D445C29B-035B-48ED-941F-A66A11A8A322}" type="slidenum">
              <a:rPr lang="en-US" sz="700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sz="700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 userDrawn="1"/>
        </p:nvSpPr>
        <p:spPr bwMode="auto">
          <a:xfrm>
            <a:off x="639866" y="3046513"/>
            <a:ext cx="3563424" cy="108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CENTER </a:t>
            </a:r>
            <a:r>
              <a:rPr lang="en-US" sz="2400" dirty="0" smtClean="0">
                <a:solidFill>
                  <a:prstClr val="white"/>
                </a:solidFill>
                <a:latin typeface="Arial"/>
              </a:rPr>
              <a:t>FOR</a:t>
            </a:r>
          </a:p>
          <a:p>
            <a:pPr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Arial"/>
              </a:rPr>
              <a:t>INDIVIDUALIZED</a:t>
            </a:r>
          </a:p>
          <a:p>
            <a:pPr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Arial"/>
              </a:rPr>
              <a:t>MEDICINE</a:t>
            </a:r>
            <a:endParaRPr lang="en-US" sz="3200" b="1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444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- No bottom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D126-F161-4926-91C4-91B37ACB92E6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010400" y="6657945"/>
            <a:ext cx="2133600" cy="200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700" dirty="0" smtClean="0">
                <a:solidFill>
                  <a:prstClr val="white">
                    <a:lumMod val="85000"/>
                  </a:prstClr>
                </a:solidFill>
              </a:rPr>
              <a:t>©2012 MFMER  |  slide-</a:t>
            </a:r>
            <a:fld id="{D445C29B-035B-48ED-941F-A66A11A8A322}" type="slidenum">
              <a:rPr lang="en-US" sz="700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sz="700" dirty="0" smtClean="0">
              <a:solidFill>
                <a:prstClr val="white">
                  <a:lumMod val="85000"/>
                </a:prst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0650" y="6299200"/>
            <a:ext cx="420688" cy="458788"/>
            <a:chOff x="120650" y="6299200"/>
            <a:chExt cx="420688" cy="458788"/>
          </a:xfrm>
          <a:solidFill>
            <a:schemeClr val="tx1"/>
          </a:solidFill>
        </p:grpSpPr>
        <p:sp>
          <p:nvSpPr>
            <p:cNvPr id="7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8" name="Group 7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9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76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2807208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4910328" cy="5715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1371600"/>
            <a:ext cx="2807208" cy="4800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5F96-5AE7-4250-A83B-306AAB0C2C4C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5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368" y="1444752"/>
            <a:ext cx="7827264" cy="42702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5788152"/>
            <a:ext cx="7827264" cy="384048"/>
          </a:xfrm>
        </p:spPr>
        <p:txBody>
          <a:bodyPr tIns="45720" anchor="ctr" anchorCtr="0"/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0308-B32A-41C7-A2BC-25AF7F931F8F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2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yo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3675"/>
            <a:ext cx="9144000" cy="13716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2782-84DC-4FFA-8240-4A1092D11BAB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3940175" y="684213"/>
            <a:ext cx="1263650" cy="1379537"/>
            <a:chOff x="3293" y="737"/>
            <a:chExt cx="796" cy="867"/>
          </a:xfrm>
          <a:solidFill>
            <a:schemeClr val="tx1"/>
          </a:solidFill>
        </p:grpSpPr>
        <p:sp>
          <p:nvSpPr>
            <p:cNvPr id="33" name="Freeform 19"/>
            <p:cNvSpPr>
              <a:spLocks noEditPoints="1"/>
            </p:cNvSpPr>
            <p:nvPr/>
          </p:nvSpPr>
          <p:spPr bwMode="auto">
            <a:xfrm>
              <a:off x="3413" y="1159"/>
              <a:ext cx="556" cy="445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3456" y="939"/>
              <a:ext cx="118" cy="149"/>
            </a:xfrm>
            <a:custGeom>
              <a:avLst/>
              <a:gdLst>
                <a:gd name="T0" fmla="*/ 6 w 76"/>
                <a:gd name="T1" fmla="*/ 96 h 96"/>
                <a:gd name="T2" fmla="*/ 6 w 76"/>
                <a:gd name="T3" fmla="*/ 92 h 96"/>
                <a:gd name="T4" fmla="*/ 12 w 76"/>
                <a:gd name="T5" fmla="*/ 89 h 96"/>
                <a:gd name="T6" fmla="*/ 13 w 76"/>
                <a:gd name="T7" fmla="*/ 88 h 96"/>
                <a:gd name="T8" fmla="*/ 13 w 76"/>
                <a:gd name="T9" fmla="*/ 80 h 96"/>
                <a:gd name="T10" fmla="*/ 14 w 76"/>
                <a:gd name="T11" fmla="*/ 68 h 96"/>
                <a:gd name="T12" fmla="*/ 14 w 76"/>
                <a:gd name="T13" fmla="*/ 32 h 96"/>
                <a:gd name="T14" fmla="*/ 13 w 76"/>
                <a:gd name="T15" fmla="*/ 14 h 96"/>
                <a:gd name="T16" fmla="*/ 12 w 76"/>
                <a:gd name="T17" fmla="*/ 6 h 96"/>
                <a:gd name="T18" fmla="*/ 10 w 76"/>
                <a:gd name="T19" fmla="*/ 5 h 96"/>
                <a:gd name="T20" fmla="*/ 0 w 76"/>
                <a:gd name="T21" fmla="*/ 4 h 96"/>
                <a:gd name="T22" fmla="*/ 0 w 76"/>
                <a:gd name="T23" fmla="*/ 0 h 96"/>
                <a:gd name="T24" fmla="*/ 21 w 76"/>
                <a:gd name="T25" fmla="*/ 0 h 96"/>
                <a:gd name="T26" fmla="*/ 41 w 76"/>
                <a:gd name="T27" fmla="*/ 0 h 96"/>
                <a:gd name="T28" fmla="*/ 41 w 76"/>
                <a:gd name="T29" fmla="*/ 4 h 96"/>
                <a:gd name="T30" fmla="*/ 31 w 76"/>
                <a:gd name="T31" fmla="*/ 5 h 96"/>
                <a:gd name="T32" fmla="*/ 29 w 76"/>
                <a:gd name="T33" fmla="*/ 6 h 96"/>
                <a:gd name="T34" fmla="*/ 28 w 76"/>
                <a:gd name="T35" fmla="*/ 13 h 96"/>
                <a:gd name="T36" fmla="*/ 27 w 76"/>
                <a:gd name="T37" fmla="*/ 32 h 96"/>
                <a:gd name="T38" fmla="*/ 27 w 76"/>
                <a:gd name="T39" fmla="*/ 78 h 96"/>
                <a:gd name="T40" fmla="*/ 28 w 76"/>
                <a:gd name="T41" fmla="*/ 89 h 96"/>
                <a:gd name="T42" fmla="*/ 39 w 76"/>
                <a:gd name="T43" fmla="*/ 90 h 96"/>
                <a:gd name="T44" fmla="*/ 67 w 76"/>
                <a:gd name="T45" fmla="*/ 87 h 96"/>
                <a:gd name="T46" fmla="*/ 69 w 76"/>
                <a:gd name="T47" fmla="*/ 82 h 96"/>
                <a:gd name="T48" fmla="*/ 72 w 76"/>
                <a:gd name="T49" fmla="*/ 71 h 96"/>
                <a:gd name="T50" fmla="*/ 76 w 76"/>
                <a:gd name="T51" fmla="*/ 71 h 96"/>
                <a:gd name="T52" fmla="*/ 73 w 76"/>
                <a:gd name="T53" fmla="*/ 95 h 96"/>
                <a:gd name="T54" fmla="*/ 69 w 76"/>
                <a:gd name="T55" fmla="*/ 96 h 96"/>
                <a:gd name="T56" fmla="*/ 57 w 76"/>
                <a:gd name="T57" fmla="*/ 96 h 96"/>
                <a:gd name="T58" fmla="*/ 20 w 76"/>
                <a:gd name="T59" fmla="*/ 95 h 96"/>
                <a:gd name="T60" fmla="*/ 6 w 76"/>
                <a:gd name="T6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96">
                  <a:moveTo>
                    <a:pt x="6" y="96"/>
                  </a:moveTo>
                  <a:cubicBezTo>
                    <a:pt x="6" y="92"/>
                    <a:pt x="6" y="92"/>
                    <a:pt x="6" y="92"/>
                  </a:cubicBezTo>
                  <a:cubicBezTo>
                    <a:pt x="9" y="91"/>
                    <a:pt x="11" y="90"/>
                    <a:pt x="12" y="89"/>
                  </a:cubicBezTo>
                  <a:cubicBezTo>
                    <a:pt x="12" y="89"/>
                    <a:pt x="12" y="88"/>
                    <a:pt x="13" y="88"/>
                  </a:cubicBezTo>
                  <a:cubicBezTo>
                    <a:pt x="13" y="86"/>
                    <a:pt x="13" y="84"/>
                    <a:pt x="13" y="80"/>
                  </a:cubicBezTo>
                  <a:cubicBezTo>
                    <a:pt x="14" y="73"/>
                    <a:pt x="14" y="70"/>
                    <a:pt x="14" y="6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8" y="0"/>
                    <a:pt x="21" y="0"/>
                  </a:cubicBezTo>
                  <a:cubicBezTo>
                    <a:pt x="24" y="0"/>
                    <a:pt x="3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4"/>
                    <a:pt x="32" y="4"/>
                    <a:pt x="31" y="5"/>
                  </a:cubicBezTo>
                  <a:cubicBezTo>
                    <a:pt x="30" y="5"/>
                    <a:pt x="29" y="6"/>
                    <a:pt x="29" y="6"/>
                  </a:cubicBezTo>
                  <a:cubicBezTo>
                    <a:pt x="28" y="7"/>
                    <a:pt x="28" y="9"/>
                    <a:pt x="28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82"/>
                    <a:pt x="27" y="86"/>
                    <a:pt x="28" y="89"/>
                  </a:cubicBezTo>
                  <a:cubicBezTo>
                    <a:pt x="33" y="89"/>
                    <a:pt x="33" y="90"/>
                    <a:pt x="39" y="90"/>
                  </a:cubicBezTo>
                  <a:cubicBezTo>
                    <a:pt x="52" y="90"/>
                    <a:pt x="62" y="89"/>
                    <a:pt x="67" y="87"/>
                  </a:cubicBezTo>
                  <a:cubicBezTo>
                    <a:pt x="68" y="86"/>
                    <a:pt x="68" y="84"/>
                    <a:pt x="69" y="82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5" y="78"/>
                    <a:pt x="74" y="86"/>
                    <a:pt x="73" y="95"/>
                  </a:cubicBezTo>
                  <a:cubicBezTo>
                    <a:pt x="71" y="95"/>
                    <a:pt x="70" y="95"/>
                    <a:pt x="69" y="96"/>
                  </a:cubicBezTo>
                  <a:cubicBezTo>
                    <a:pt x="66" y="96"/>
                    <a:pt x="63" y="96"/>
                    <a:pt x="57" y="96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15" y="95"/>
                    <a:pt x="11" y="95"/>
                    <a:pt x="6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3588" y="939"/>
              <a:ext cx="65" cy="149"/>
            </a:xfrm>
            <a:custGeom>
              <a:avLst/>
              <a:gdLst>
                <a:gd name="T0" fmla="*/ 42 w 42"/>
                <a:gd name="T1" fmla="*/ 91 h 96"/>
                <a:gd name="T2" fmla="*/ 42 w 42"/>
                <a:gd name="T3" fmla="*/ 96 h 96"/>
                <a:gd name="T4" fmla="*/ 22 w 42"/>
                <a:gd name="T5" fmla="*/ 95 h 96"/>
                <a:gd name="T6" fmla="*/ 0 w 42"/>
                <a:gd name="T7" fmla="*/ 96 h 96"/>
                <a:gd name="T8" fmla="*/ 0 w 42"/>
                <a:gd name="T9" fmla="*/ 91 h 96"/>
                <a:gd name="T10" fmla="*/ 10 w 42"/>
                <a:gd name="T11" fmla="*/ 91 h 96"/>
                <a:gd name="T12" fmla="*/ 13 w 42"/>
                <a:gd name="T13" fmla="*/ 89 h 96"/>
                <a:gd name="T14" fmla="*/ 14 w 42"/>
                <a:gd name="T15" fmla="*/ 83 h 96"/>
                <a:gd name="T16" fmla="*/ 14 w 42"/>
                <a:gd name="T17" fmla="*/ 63 h 96"/>
                <a:gd name="T18" fmla="*/ 14 w 42"/>
                <a:gd name="T19" fmla="*/ 32 h 96"/>
                <a:gd name="T20" fmla="*/ 14 w 42"/>
                <a:gd name="T21" fmla="*/ 14 h 96"/>
                <a:gd name="T22" fmla="*/ 13 w 42"/>
                <a:gd name="T23" fmla="*/ 6 h 96"/>
                <a:gd name="T24" fmla="*/ 10 w 42"/>
                <a:gd name="T25" fmla="*/ 5 h 96"/>
                <a:gd name="T26" fmla="*/ 0 w 42"/>
                <a:gd name="T27" fmla="*/ 4 h 96"/>
                <a:gd name="T28" fmla="*/ 0 w 42"/>
                <a:gd name="T29" fmla="*/ 0 h 96"/>
                <a:gd name="T30" fmla="*/ 21 w 42"/>
                <a:gd name="T31" fmla="*/ 0 h 96"/>
                <a:gd name="T32" fmla="*/ 42 w 42"/>
                <a:gd name="T33" fmla="*/ 0 h 96"/>
                <a:gd name="T34" fmla="*/ 42 w 42"/>
                <a:gd name="T35" fmla="*/ 4 h 96"/>
                <a:gd name="T36" fmla="*/ 32 w 42"/>
                <a:gd name="T37" fmla="*/ 5 h 96"/>
                <a:gd name="T38" fmla="*/ 29 w 42"/>
                <a:gd name="T39" fmla="*/ 6 h 96"/>
                <a:gd name="T40" fmla="*/ 28 w 42"/>
                <a:gd name="T41" fmla="*/ 13 h 96"/>
                <a:gd name="T42" fmla="*/ 28 w 42"/>
                <a:gd name="T43" fmla="*/ 32 h 96"/>
                <a:gd name="T44" fmla="*/ 28 w 42"/>
                <a:gd name="T45" fmla="*/ 63 h 96"/>
                <a:gd name="T46" fmla="*/ 28 w 42"/>
                <a:gd name="T47" fmla="*/ 81 h 96"/>
                <a:gd name="T48" fmla="*/ 29 w 42"/>
                <a:gd name="T49" fmla="*/ 89 h 96"/>
                <a:gd name="T50" fmla="*/ 32 w 42"/>
                <a:gd name="T51" fmla="*/ 91 h 96"/>
                <a:gd name="T52" fmla="*/ 42 w 42"/>
                <a:gd name="T53" fmla="*/ 91 h 96"/>
                <a:gd name="T54" fmla="*/ 28 w 42"/>
                <a:gd name="T55" fmla="*/ 13 h 96"/>
                <a:gd name="T56" fmla="*/ 28 w 42"/>
                <a:gd name="T57" fmla="*/ 32 h 96"/>
                <a:gd name="T58" fmla="*/ 28 w 42"/>
                <a:gd name="T59" fmla="*/ 6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42" y="91"/>
                  </a:moveTo>
                  <a:cubicBezTo>
                    <a:pt x="42" y="96"/>
                    <a:pt x="42" y="96"/>
                    <a:pt x="42" y="96"/>
                  </a:cubicBezTo>
                  <a:cubicBezTo>
                    <a:pt x="32" y="95"/>
                    <a:pt x="25" y="95"/>
                    <a:pt x="2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" y="91"/>
                    <a:pt x="9" y="91"/>
                    <a:pt x="10" y="91"/>
                  </a:cubicBezTo>
                  <a:cubicBezTo>
                    <a:pt x="12" y="90"/>
                    <a:pt x="12" y="90"/>
                    <a:pt x="13" y="89"/>
                  </a:cubicBezTo>
                  <a:cubicBezTo>
                    <a:pt x="13" y="88"/>
                    <a:pt x="14" y="86"/>
                    <a:pt x="14" y="83"/>
                  </a:cubicBezTo>
                  <a:cubicBezTo>
                    <a:pt x="14" y="82"/>
                    <a:pt x="14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4" y="14"/>
                  </a:cubicBezTo>
                  <a:cubicBezTo>
                    <a:pt x="14" y="10"/>
                    <a:pt x="13" y="7"/>
                    <a:pt x="13" y="6"/>
                  </a:cubicBezTo>
                  <a:cubicBezTo>
                    <a:pt x="12" y="6"/>
                    <a:pt x="12" y="5"/>
                    <a:pt x="10" y="5"/>
                  </a:cubicBezTo>
                  <a:cubicBezTo>
                    <a:pt x="9" y="4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6" y="0"/>
                    <a:pt x="21" y="0"/>
                  </a:cubicBezTo>
                  <a:cubicBezTo>
                    <a:pt x="26" y="0"/>
                    <a:pt x="33" y="0"/>
                    <a:pt x="42" y="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6" y="4"/>
                    <a:pt x="33" y="4"/>
                    <a:pt x="32" y="5"/>
                  </a:cubicBezTo>
                  <a:cubicBezTo>
                    <a:pt x="30" y="5"/>
                    <a:pt x="30" y="6"/>
                    <a:pt x="29" y="6"/>
                  </a:cubicBezTo>
                  <a:cubicBezTo>
                    <a:pt x="29" y="7"/>
                    <a:pt x="28" y="9"/>
                    <a:pt x="28" y="13"/>
                  </a:cubicBez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9"/>
                    <a:pt x="28" y="75"/>
                    <a:pt x="28" y="81"/>
                  </a:cubicBezTo>
                  <a:cubicBezTo>
                    <a:pt x="28" y="86"/>
                    <a:pt x="28" y="88"/>
                    <a:pt x="29" y="89"/>
                  </a:cubicBezTo>
                  <a:cubicBezTo>
                    <a:pt x="29" y="90"/>
                    <a:pt x="30" y="90"/>
                    <a:pt x="32" y="91"/>
                  </a:cubicBezTo>
                  <a:cubicBezTo>
                    <a:pt x="33" y="91"/>
                    <a:pt x="36" y="91"/>
                    <a:pt x="42" y="91"/>
                  </a:cubicBezTo>
                  <a:close/>
                  <a:moveTo>
                    <a:pt x="28" y="13"/>
                  </a:move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3677" y="939"/>
              <a:ext cx="172" cy="152"/>
            </a:xfrm>
            <a:custGeom>
              <a:avLst/>
              <a:gdLst>
                <a:gd name="T0" fmla="*/ 0 w 111"/>
                <a:gd name="T1" fmla="*/ 96 h 98"/>
                <a:gd name="T2" fmla="*/ 0 w 111"/>
                <a:gd name="T3" fmla="*/ 91 h 98"/>
                <a:gd name="T4" fmla="*/ 10 w 111"/>
                <a:gd name="T5" fmla="*/ 90 h 98"/>
                <a:gd name="T6" fmla="*/ 11 w 111"/>
                <a:gd name="T7" fmla="*/ 89 h 98"/>
                <a:gd name="T8" fmla="*/ 12 w 111"/>
                <a:gd name="T9" fmla="*/ 82 h 98"/>
                <a:gd name="T10" fmla="*/ 13 w 111"/>
                <a:gd name="T11" fmla="*/ 67 h 98"/>
                <a:gd name="T12" fmla="*/ 13 w 111"/>
                <a:gd name="T13" fmla="*/ 12 h 98"/>
                <a:gd name="T14" fmla="*/ 13 w 111"/>
                <a:gd name="T15" fmla="*/ 9 h 98"/>
                <a:gd name="T16" fmla="*/ 10 w 111"/>
                <a:gd name="T17" fmla="*/ 6 h 98"/>
                <a:gd name="T18" fmla="*/ 7 w 111"/>
                <a:gd name="T19" fmla="*/ 4 h 98"/>
                <a:gd name="T20" fmla="*/ 0 w 111"/>
                <a:gd name="T21" fmla="*/ 4 h 98"/>
                <a:gd name="T22" fmla="*/ 0 w 111"/>
                <a:gd name="T23" fmla="*/ 0 h 98"/>
                <a:gd name="T24" fmla="*/ 15 w 111"/>
                <a:gd name="T25" fmla="*/ 0 h 98"/>
                <a:gd name="T26" fmla="*/ 26 w 111"/>
                <a:gd name="T27" fmla="*/ 0 h 98"/>
                <a:gd name="T28" fmla="*/ 34 w 111"/>
                <a:gd name="T29" fmla="*/ 11 h 98"/>
                <a:gd name="T30" fmla="*/ 49 w 111"/>
                <a:gd name="T31" fmla="*/ 28 h 98"/>
                <a:gd name="T32" fmla="*/ 70 w 111"/>
                <a:gd name="T33" fmla="*/ 52 h 98"/>
                <a:gd name="T34" fmla="*/ 86 w 111"/>
                <a:gd name="T35" fmla="*/ 71 h 98"/>
                <a:gd name="T36" fmla="*/ 92 w 111"/>
                <a:gd name="T37" fmla="*/ 78 h 98"/>
                <a:gd name="T38" fmla="*/ 92 w 111"/>
                <a:gd name="T39" fmla="*/ 29 h 98"/>
                <a:gd name="T40" fmla="*/ 92 w 111"/>
                <a:gd name="T41" fmla="*/ 13 h 98"/>
                <a:gd name="T42" fmla="*/ 91 w 111"/>
                <a:gd name="T43" fmla="*/ 6 h 98"/>
                <a:gd name="T44" fmla="*/ 90 w 111"/>
                <a:gd name="T45" fmla="*/ 5 h 98"/>
                <a:gd name="T46" fmla="*/ 80 w 111"/>
                <a:gd name="T47" fmla="*/ 4 h 98"/>
                <a:gd name="T48" fmla="*/ 80 w 111"/>
                <a:gd name="T49" fmla="*/ 0 h 98"/>
                <a:gd name="T50" fmla="*/ 97 w 111"/>
                <a:gd name="T51" fmla="*/ 0 h 98"/>
                <a:gd name="T52" fmla="*/ 111 w 111"/>
                <a:gd name="T53" fmla="*/ 0 h 98"/>
                <a:gd name="T54" fmla="*/ 111 w 111"/>
                <a:gd name="T55" fmla="*/ 4 h 98"/>
                <a:gd name="T56" fmla="*/ 102 w 111"/>
                <a:gd name="T57" fmla="*/ 5 h 98"/>
                <a:gd name="T58" fmla="*/ 100 w 111"/>
                <a:gd name="T59" fmla="*/ 6 h 98"/>
                <a:gd name="T60" fmla="*/ 99 w 111"/>
                <a:gd name="T61" fmla="*/ 13 h 98"/>
                <a:gd name="T62" fmla="*/ 99 w 111"/>
                <a:gd name="T63" fmla="*/ 29 h 98"/>
                <a:gd name="T64" fmla="*/ 99 w 111"/>
                <a:gd name="T65" fmla="*/ 61 h 98"/>
                <a:gd name="T66" fmla="*/ 99 w 111"/>
                <a:gd name="T67" fmla="*/ 98 h 98"/>
                <a:gd name="T68" fmla="*/ 92 w 111"/>
                <a:gd name="T69" fmla="*/ 98 h 98"/>
                <a:gd name="T70" fmla="*/ 91 w 111"/>
                <a:gd name="T71" fmla="*/ 96 h 98"/>
                <a:gd name="T72" fmla="*/ 89 w 111"/>
                <a:gd name="T73" fmla="*/ 95 h 98"/>
                <a:gd name="T74" fmla="*/ 87 w 111"/>
                <a:gd name="T75" fmla="*/ 93 h 98"/>
                <a:gd name="T76" fmla="*/ 78 w 111"/>
                <a:gd name="T77" fmla="*/ 83 h 98"/>
                <a:gd name="T78" fmla="*/ 69 w 111"/>
                <a:gd name="T79" fmla="*/ 72 h 98"/>
                <a:gd name="T80" fmla="*/ 19 w 111"/>
                <a:gd name="T81" fmla="*/ 14 h 98"/>
                <a:gd name="T82" fmla="*/ 19 w 111"/>
                <a:gd name="T83" fmla="*/ 66 h 98"/>
                <a:gd name="T84" fmla="*/ 20 w 111"/>
                <a:gd name="T85" fmla="*/ 82 h 98"/>
                <a:gd name="T86" fmla="*/ 20 w 111"/>
                <a:gd name="T87" fmla="*/ 89 h 98"/>
                <a:gd name="T88" fmla="*/ 22 w 111"/>
                <a:gd name="T89" fmla="*/ 90 h 98"/>
                <a:gd name="T90" fmla="*/ 32 w 111"/>
                <a:gd name="T91" fmla="*/ 91 h 98"/>
                <a:gd name="T92" fmla="*/ 32 w 111"/>
                <a:gd name="T93" fmla="*/ 96 h 98"/>
                <a:gd name="T94" fmla="*/ 18 w 111"/>
                <a:gd name="T95" fmla="*/ 95 h 98"/>
                <a:gd name="T96" fmla="*/ 0 w 111"/>
                <a:gd name="T97" fmla="*/ 9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98">
                  <a:moveTo>
                    <a:pt x="0" y="96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1" y="90"/>
                    <a:pt x="11" y="89"/>
                  </a:cubicBezTo>
                  <a:cubicBezTo>
                    <a:pt x="12" y="88"/>
                    <a:pt x="12" y="86"/>
                    <a:pt x="12" y="82"/>
                  </a:cubicBezTo>
                  <a:cubicBezTo>
                    <a:pt x="13" y="76"/>
                    <a:pt x="13" y="71"/>
                    <a:pt x="13" y="6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6" y="4"/>
                    <a:pt x="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3" y="0"/>
                    <a:pt x="15" y="0"/>
                  </a:cubicBezTo>
                  <a:cubicBezTo>
                    <a:pt x="19" y="0"/>
                    <a:pt x="22" y="0"/>
                    <a:pt x="26" y="0"/>
                  </a:cubicBezTo>
                  <a:cubicBezTo>
                    <a:pt x="30" y="5"/>
                    <a:pt x="32" y="8"/>
                    <a:pt x="34" y="11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6" y="60"/>
                    <a:pt x="82" y="66"/>
                    <a:pt x="86" y="71"/>
                  </a:cubicBezTo>
                  <a:cubicBezTo>
                    <a:pt x="88" y="74"/>
                    <a:pt x="91" y="76"/>
                    <a:pt x="92" y="7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4"/>
                    <a:pt x="92" y="19"/>
                    <a:pt x="92" y="13"/>
                  </a:cubicBezTo>
                  <a:cubicBezTo>
                    <a:pt x="92" y="9"/>
                    <a:pt x="91" y="7"/>
                    <a:pt x="91" y="6"/>
                  </a:cubicBezTo>
                  <a:cubicBezTo>
                    <a:pt x="91" y="6"/>
                    <a:pt x="90" y="5"/>
                    <a:pt x="90" y="5"/>
                  </a:cubicBezTo>
                  <a:cubicBezTo>
                    <a:pt x="88" y="4"/>
                    <a:pt x="85" y="4"/>
                    <a:pt x="80" y="4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91" y="0"/>
                    <a:pt x="97" y="0"/>
                  </a:cubicBezTo>
                  <a:cubicBezTo>
                    <a:pt x="102" y="0"/>
                    <a:pt x="107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06" y="4"/>
                    <a:pt x="103" y="4"/>
                    <a:pt x="102" y="5"/>
                  </a:cubicBezTo>
                  <a:cubicBezTo>
                    <a:pt x="101" y="5"/>
                    <a:pt x="101" y="6"/>
                    <a:pt x="100" y="6"/>
                  </a:cubicBezTo>
                  <a:cubicBezTo>
                    <a:pt x="100" y="7"/>
                    <a:pt x="99" y="10"/>
                    <a:pt x="99" y="13"/>
                  </a:cubicBezTo>
                  <a:cubicBezTo>
                    <a:pt x="99" y="19"/>
                    <a:pt x="99" y="24"/>
                    <a:pt x="99" y="29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9" y="68"/>
                    <a:pt x="99" y="80"/>
                    <a:pt x="99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0" y="96"/>
                    <a:pt x="90" y="95"/>
                    <a:pt x="89" y="95"/>
                  </a:cubicBezTo>
                  <a:cubicBezTo>
                    <a:pt x="89" y="95"/>
                    <a:pt x="88" y="94"/>
                    <a:pt x="87" y="93"/>
                  </a:cubicBezTo>
                  <a:cubicBezTo>
                    <a:pt x="83" y="88"/>
                    <a:pt x="80" y="85"/>
                    <a:pt x="78" y="8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71"/>
                    <a:pt x="19" y="76"/>
                    <a:pt x="20" y="82"/>
                  </a:cubicBezTo>
                  <a:cubicBezTo>
                    <a:pt x="20" y="86"/>
                    <a:pt x="20" y="88"/>
                    <a:pt x="20" y="89"/>
                  </a:cubicBezTo>
                  <a:cubicBezTo>
                    <a:pt x="21" y="90"/>
                    <a:pt x="21" y="90"/>
                    <a:pt x="22" y="90"/>
                  </a:cubicBezTo>
                  <a:cubicBezTo>
                    <a:pt x="23" y="91"/>
                    <a:pt x="27" y="91"/>
                    <a:pt x="32" y="91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8" y="95"/>
                    <a:pt x="23" y="95"/>
                    <a:pt x="18" y="95"/>
                  </a:cubicBezTo>
                  <a:cubicBezTo>
                    <a:pt x="13" y="95"/>
                    <a:pt x="7" y="95"/>
                    <a:pt x="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3869" y="939"/>
              <a:ext cx="64" cy="149"/>
            </a:xfrm>
            <a:custGeom>
              <a:avLst/>
              <a:gdLst>
                <a:gd name="T0" fmla="*/ 41 w 41"/>
                <a:gd name="T1" fmla="*/ 91 h 96"/>
                <a:gd name="T2" fmla="*/ 41 w 41"/>
                <a:gd name="T3" fmla="*/ 96 h 96"/>
                <a:gd name="T4" fmla="*/ 21 w 41"/>
                <a:gd name="T5" fmla="*/ 95 h 96"/>
                <a:gd name="T6" fmla="*/ 0 w 41"/>
                <a:gd name="T7" fmla="*/ 96 h 96"/>
                <a:gd name="T8" fmla="*/ 0 w 41"/>
                <a:gd name="T9" fmla="*/ 91 h 96"/>
                <a:gd name="T10" fmla="*/ 10 w 41"/>
                <a:gd name="T11" fmla="*/ 91 h 96"/>
                <a:gd name="T12" fmla="*/ 12 w 41"/>
                <a:gd name="T13" fmla="*/ 89 h 96"/>
                <a:gd name="T14" fmla="*/ 13 w 41"/>
                <a:gd name="T15" fmla="*/ 83 h 96"/>
                <a:gd name="T16" fmla="*/ 14 w 41"/>
                <a:gd name="T17" fmla="*/ 63 h 96"/>
                <a:gd name="T18" fmla="*/ 14 w 41"/>
                <a:gd name="T19" fmla="*/ 32 h 96"/>
                <a:gd name="T20" fmla="*/ 13 w 41"/>
                <a:gd name="T21" fmla="*/ 14 h 96"/>
                <a:gd name="T22" fmla="*/ 12 w 41"/>
                <a:gd name="T23" fmla="*/ 6 h 96"/>
                <a:gd name="T24" fmla="*/ 10 w 41"/>
                <a:gd name="T25" fmla="*/ 5 h 96"/>
                <a:gd name="T26" fmla="*/ 0 w 41"/>
                <a:gd name="T27" fmla="*/ 4 h 96"/>
                <a:gd name="T28" fmla="*/ 0 w 41"/>
                <a:gd name="T29" fmla="*/ 0 h 96"/>
                <a:gd name="T30" fmla="*/ 20 w 41"/>
                <a:gd name="T31" fmla="*/ 0 h 96"/>
                <a:gd name="T32" fmla="*/ 41 w 41"/>
                <a:gd name="T33" fmla="*/ 0 h 96"/>
                <a:gd name="T34" fmla="*/ 41 w 41"/>
                <a:gd name="T35" fmla="*/ 4 h 96"/>
                <a:gd name="T36" fmla="*/ 31 w 41"/>
                <a:gd name="T37" fmla="*/ 5 h 96"/>
                <a:gd name="T38" fmla="*/ 28 w 41"/>
                <a:gd name="T39" fmla="*/ 6 h 96"/>
                <a:gd name="T40" fmla="*/ 27 w 41"/>
                <a:gd name="T41" fmla="*/ 13 h 96"/>
                <a:gd name="T42" fmla="*/ 27 w 41"/>
                <a:gd name="T43" fmla="*/ 32 h 96"/>
                <a:gd name="T44" fmla="*/ 27 w 41"/>
                <a:gd name="T45" fmla="*/ 63 h 96"/>
                <a:gd name="T46" fmla="*/ 27 w 41"/>
                <a:gd name="T47" fmla="*/ 81 h 96"/>
                <a:gd name="T48" fmla="*/ 28 w 41"/>
                <a:gd name="T49" fmla="*/ 89 h 96"/>
                <a:gd name="T50" fmla="*/ 31 w 41"/>
                <a:gd name="T51" fmla="*/ 91 h 96"/>
                <a:gd name="T52" fmla="*/ 41 w 41"/>
                <a:gd name="T53" fmla="*/ 9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96">
                  <a:moveTo>
                    <a:pt x="41" y="91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31" y="95"/>
                    <a:pt x="24" y="95"/>
                    <a:pt x="21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1"/>
                  </a:cubicBezTo>
                  <a:cubicBezTo>
                    <a:pt x="11" y="90"/>
                    <a:pt x="12" y="90"/>
                    <a:pt x="12" y="89"/>
                  </a:cubicBezTo>
                  <a:cubicBezTo>
                    <a:pt x="13" y="88"/>
                    <a:pt x="13" y="86"/>
                    <a:pt x="13" y="83"/>
                  </a:cubicBezTo>
                  <a:cubicBezTo>
                    <a:pt x="13" y="82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5" y="0"/>
                    <a:pt x="20" y="0"/>
                  </a:cubicBezTo>
                  <a:cubicBezTo>
                    <a:pt x="25" y="0"/>
                    <a:pt x="32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4"/>
                    <a:pt x="32" y="4"/>
                    <a:pt x="31" y="5"/>
                  </a:cubicBezTo>
                  <a:cubicBezTo>
                    <a:pt x="30" y="5"/>
                    <a:pt x="29" y="6"/>
                    <a:pt x="28" y="6"/>
                  </a:cubicBezTo>
                  <a:cubicBezTo>
                    <a:pt x="28" y="7"/>
                    <a:pt x="27" y="9"/>
                    <a:pt x="27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9"/>
                    <a:pt x="27" y="75"/>
                    <a:pt x="27" y="81"/>
                  </a:cubicBezTo>
                  <a:cubicBezTo>
                    <a:pt x="27" y="86"/>
                    <a:pt x="28" y="88"/>
                    <a:pt x="28" y="89"/>
                  </a:cubicBezTo>
                  <a:cubicBezTo>
                    <a:pt x="29" y="90"/>
                    <a:pt x="30" y="90"/>
                    <a:pt x="31" y="91"/>
                  </a:cubicBezTo>
                  <a:cubicBezTo>
                    <a:pt x="32" y="91"/>
                    <a:pt x="35" y="91"/>
                    <a:pt x="4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394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5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329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6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3357" y="740"/>
              <a:ext cx="201" cy="151"/>
            </a:xfrm>
            <a:custGeom>
              <a:avLst/>
              <a:gdLst>
                <a:gd name="T0" fmla="*/ 0 w 130"/>
                <a:gd name="T1" fmla="*/ 4 h 97"/>
                <a:gd name="T2" fmla="*/ 0 w 130"/>
                <a:gd name="T3" fmla="*/ 0 h 97"/>
                <a:gd name="T4" fmla="*/ 14 w 130"/>
                <a:gd name="T5" fmla="*/ 0 h 97"/>
                <a:gd name="T6" fmla="*/ 27 w 130"/>
                <a:gd name="T7" fmla="*/ 0 h 97"/>
                <a:gd name="T8" fmla="*/ 38 w 130"/>
                <a:gd name="T9" fmla="*/ 24 h 97"/>
                <a:gd name="T10" fmla="*/ 65 w 130"/>
                <a:gd name="T11" fmla="*/ 76 h 97"/>
                <a:gd name="T12" fmla="*/ 89 w 130"/>
                <a:gd name="T13" fmla="*/ 28 h 97"/>
                <a:gd name="T14" fmla="*/ 102 w 130"/>
                <a:gd name="T15" fmla="*/ 0 h 97"/>
                <a:gd name="T16" fmla="*/ 115 w 130"/>
                <a:gd name="T17" fmla="*/ 0 h 97"/>
                <a:gd name="T18" fmla="*/ 130 w 130"/>
                <a:gd name="T19" fmla="*/ 0 h 97"/>
                <a:gd name="T20" fmla="*/ 130 w 130"/>
                <a:gd name="T21" fmla="*/ 4 h 97"/>
                <a:gd name="T22" fmla="*/ 120 w 130"/>
                <a:gd name="T23" fmla="*/ 5 h 97"/>
                <a:gd name="T24" fmla="*/ 118 w 130"/>
                <a:gd name="T25" fmla="*/ 7 h 97"/>
                <a:gd name="T26" fmla="*/ 117 w 130"/>
                <a:gd name="T27" fmla="*/ 13 h 97"/>
                <a:gd name="T28" fmla="*/ 116 w 130"/>
                <a:gd name="T29" fmla="*/ 32 h 97"/>
                <a:gd name="T30" fmla="*/ 116 w 130"/>
                <a:gd name="T31" fmla="*/ 63 h 97"/>
                <a:gd name="T32" fmla="*/ 117 w 130"/>
                <a:gd name="T33" fmla="*/ 81 h 97"/>
                <a:gd name="T34" fmla="*/ 118 w 130"/>
                <a:gd name="T35" fmla="*/ 89 h 97"/>
                <a:gd name="T36" fmla="*/ 120 w 130"/>
                <a:gd name="T37" fmla="*/ 90 h 97"/>
                <a:gd name="T38" fmla="*/ 130 w 130"/>
                <a:gd name="T39" fmla="*/ 91 h 97"/>
                <a:gd name="T40" fmla="*/ 130 w 130"/>
                <a:gd name="T41" fmla="*/ 95 h 97"/>
                <a:gd name="T42" fmla="*/ 110 w 130"/>
                <a:gd name="T43" fmla="*/ 95 h 97"/>
                <a:gd name="T44" fmla="*/ 89 w 130"/>
                <a:gd name="T45" fmla="*/ 95 h 97"/>
                <a:gd name="T46" fmla="*/ 89 w 130"/>
                <a:gd name="T47" fmla="*/ 91 h 97"/>
                <a:gd name="T48" fmla="*/ 100 w 130"/>
                <a:gd name="T49" fmla="*/ 90 h 97"/>
                <a:gd name="T50" fmla="*/ 102 w 130"/>
                <a:gd name="T51" fmla="*/ 89 h 97"/>
                <a:gd name="T52" fmla="*/ 103 w 130"/>
                <a:gd name="T53" fmla="*/ 82 h 97"/>
                <a:gd name="T54" fmla="*/ 103 w 130"/>
                <a:gd name="T55" fmla="*/ 63 h 97"/>
                <a:gd name="T56" fmla="*/ 103 w 130"/>
                <a:gd name="T57" fmla="*/ 14 h 97"/>
                <a:gd name="T58" fmla="*/ 79 w 130"/>
                <a:gd name="T59" fmla="*/ 62 h 97"/>
                <a:gd name="T60" fmla="*/ 70 w 130"/>
                <a:gd name="T61" fmla="*/ 81 h 97"/>
                <a:gd name="T62" fmla="*/ 63 w 130"/>
                <a:gd name="T63" fmla="*/ 97 h 97"/>
                <a:gd name="T64" fmla="*/ 60 w 130"/>
                <a:gd name="T65" fmla="*/ 97 h 97"/>
                <a:gd name="T66" fmla="*/ 59 w 130"/>
                <a:gd name="T67" fmla="*/ 93 h 97"/>
                <a:gd name="T68" fmla="*/ 54 w 130"/>
                <a:gd name="T69" fmla="*/ 83 h 97"/>
                <a:gd name="T70" fmla="*/ 20 w 130"/>
                <a:gd name="T71" fmla="*/ 16 h 97"/>
                <a:gd name="T72" fmla="*/ 20 w 130"/>
                <a:gd name="T73" fmla="*/ 63 h 97"/>
                <a:gd name="T74" fmla="*/ 20 w 130"/>
                <a:gd name="T75" fmla="*/ 81 h 97"/>
                <a:gd name="T76" fmla="*/ 22 w 130"/>
                <a:gd name="T77" fmla="*/ 89 h 97"/>
                <a:gd name="T78" fmla="*/ 24 w 130"/>
                <a:gd name="T79" fmla="*/ 90 h 97"/>
                <a:gd name="T80" fmla="*/ 34 w 130"/>
                <a:gd name="T81" fmla="*/ 91 h 97"/>
                <a:gd name="T82" fmla="*/ 34 w 130"/>
                <a:gd name="T83" fmla="*/ 95 h 97"/>
                <a:gd name="T84" fmla="*/ 17 w 130"/>
                <a:gd name="T85" fmla="*/ 95 h 97"/>
                <a:gd name="T86" fmla="*/ 0 w 130"/>
                <a:gd name="T87" fmla="*/ 95 h 97"/>
                <a:gd name="T88" fmla="*/ 0 w 130"/>
                <a:gd name="T89" fmla="*/ 91 h 97"/>
                <a:gd name="T90" fmla="*/ 10 w 130"/>
                <a:gd name="T91" fmla="*/ 90 h 97"/>
                <a:gd name="T92" fmla="*/ 12 w 130"/>
                <a:gd name="T93" fmla="*/ 89 h 97"/>
                <a:gd name="T94" fmla="*/ 13 w 130"/>
                <a:gd name="T95" fmla="*/ 82 h 97"/>
                <a:gd name="T96" fmla="*/ 14 w 130"/>
                <a:gd name="T97" fmla="*/ 63 h 97"/>
                <a:gd name="T98" fmla="*/ 14 w 130"/>
                <a:gd name="T99" fmla="*/ 32 h 97"/>
                <a:gd name="T100" fmla="*/ 13 w 130"/>
                <a:gd name="T101" fmla="*/ 14 h 97"/>
                <a:gd name="T102" fmla="*/ 12 w 130"/>
                <a:gd name="T103" fmla="*/ 7 h 97"/>
                <a:gd name="T104" fmla="*/ 10 w 130"/>
                <a:gd name="T105" fmla="*/ 5 h 97"/>
                <a:gd name="T106" fmla="*/ 0 w 130"/>
                <a:gd name="T107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97">
                  <a:moveTo>
                    <a:pt x="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ubicBezTo>
                    <a:pt x="18" y="0"/>
                    <a:pt x="23" y="0"/>
                    <a:pt x="27" y="0"/>
                  </a:cubicBezTo>
                  <a:cubicBezTo>
                    <a:pt x="31" y="9"/>
                    <a:pt x="35" y="17"/>
                    <a:pt x="38" y="2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96" y="15"/>
                    <a:pt x="100" y="5"/>
                    <a:pt x="102" y="0"/>
                  </a:cubicBezTo>
                  <a:cubicBezTo>
                    <a:pt x="107" y="0"/>
                    <a:pt x="112" y="0"/>
                    <a:pt x="115" y="0"/>
                  </a:cubicBezTo>
                  <a:cubicBezTo>
                    <a:pt x="118" y="0"/>
                    <a:pt x="123" y="0"/>
                    <a:pt x="130" y="0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4"/>
                    <a:pt x="121" y="5"/>
                    <a:pt x="120" y="5"/>
                  </a:cubicBezTo>
                  <a:cubicBezTo>
                    <a:pt x="119" y="5"/>
                    <a:pt x="118" y="6"/>
                    <a:pt x="118" y="7"/>
                  </a:cubicBezTo>
                  <a:cubicBezTo>
                    <a:pt x="117" y="8"/>
                    <a:pt x="117" y="10"/>
                    <a:pt x="117" y="13"/>
                  </a:cubicBezTo>
                  <a:cubicBezTo>
                    <a:pt x="116" y="14"/>
                    <a:pt x="116" y="20"/>
                    <a:pt x="116" y="3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9"/>
                    <a:pt x="116" y="75"/>
                    <a:pt x="117" y="81"/>
                  </a:cubicBezTo>
                  <a:cubicBezTo>
                    <a:pt x="117" y="85"/>
                    <a:pt x="117" y="88"/>
                    <a:pt x="118" y="89"/>
                  </a:cubicBezTo>
                  <a:cubicBezTo>
                    <a:pt x="118" y="89"/>
                    <a:pt x="119" y="90"/>
                    <a:pt x="120" y="90"/>
                  </a:cubicBezTo>
                  <a:cubicBezTo>
                    <a:pt x="121" y="91"/>
                    <a:pt x="125" y="91"/>
                    <a:pt x="130" y="9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1" y="95"/>
                    <a:pt x="114" y="95"/>
                    <a:pt x="110" y="95"/>
                  </a:cubicBezTo>
                  <a:cubicBezTo>
                    <a:pt x="107" y="95"/>
                    <a:pt x="100" y="95"/>
                    <a:pt x="89" y="9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5" y="91"/>
                    <a:pt x="98" y="91"/>
                    <a:pt x="100" y="90"/>
                  </a:cubicBezTo>
                  <a:cubicBezTo>
                    <a:pt x="101" y="90"/>
                    <a:pt x="102" y="89"/>
                    <a:pt x="102" y="89"/>
                  </a:cubicBezTo>
                  <a:cubicBezTo>
                    <a:pt x="103" y="88"/>
                    <a:pt x="103" y="86"/>
                    <a:pt x="103" y="82"/>
                  </a:cubicBezTo>
                  <a:cubicBezTo>
                    <a:pt x="103" y="81"/>
                    <a:pt x="103" y="75"/>
                    <a:pt x="103" y="63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5" y="70"/>
                    <a:pt x="72" y="76"/>
                    <a:pt x="70" y="81"/>
                  </a:cubicBezTo>
                  <a:cubicBezTo>
                    <a:pt x="69" y="84"/>
                    <a:pt x="66" y="89"/>
                    <a:pt x="63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5"/>
                    <a:pt x="59" y="94"/>
                    <a:pt x="59" y="9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9"/>
                    <a:pt x="20" y="75"/>
                    <a:pt x="20" y="81"/>
                  </a:cubicBezTo>
                  <a:cubicBezTo>
                    <a:pt x="21" y="85"/>
                    <a:pt x="21" y="88"/>
                    <a:pt x="22" y="89"/>
                  </a:cubicBezTo>
                  <a:cubicBezTo>
                    <a:pt x="22" y="89"/>
                    <a:pt x="23" y="90"/>
                    <a:pt x="24" y="90"/>
                  </a:cubicBezTo>
                  <a:cubicBezTo>
                    <a:pt x="25" y="91"/>
                    <a:pt x="29" y="91"/>
                    <a:pt x="34" y="91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2" y="89"/>
                    <a:pt x="12" y="89"/>
                  </a:cubicBezTo>
                  <a:cubicBezTo>
                    <a:pt x="13" y="88"/>
                    <a:pt x="13" y="86"/>
                    <a:pt x="13" y="82"/>
                  </a:cubicBezTo>
                  <a:cubicBezTo>
                    <a:pt x="13" y="81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8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5"/>
                    <a:pt x="5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27"/>
            <p:cNvSpPr>
              <a:spLocks noEditPoints="1"/>
            </p:cNvSpPr>
            <p:nvPr/>
          </p:nvSpPr>
          <p:spPr bwMode="auto">
            <a:xfrm>
              <a:off x="3566" y="738"/>
              <a:ext cx="166" cy="149"/>
            </a:xfrm>
            <a:custGeom>
              <a:avLst/>
              <a:gdLst>
                <a:gd name="T0" fmla="*/ 15 w 107"/>
                <a:gd name="T1" fmla="*/ 96 h 96"/>
                <a:gd name="T2" fmla="*/ 33 w 107"/>
                <a:gd name="T3" fmla="*/ 96 h 96"/>
                <a:gd name="T4" fmla="*/ 33 w 107"/>
                <a:gd name="T5" fmla="*/ 92 h 96"/>
                <a:gd name="T6" fmla="*/ 24 w 107"/>
                <a:gd name="T7" fmla="*/ 92 h 96"/>
                <a:gd name="T8" fmla="*/ 21 w 107"/>
                <a:gd name="T9" fmla="*/ 90 h 96"/>
                <a:gd name="T10" fmla="*/ 21 w 107"/>
                <a:gd name="T11" fmla="*/ 89 h 96"/>
                <a:gd name="T12" fmla="*/ 23 w 107"/>
                <a:gd name="T13" fmla="*/ 82 h 96"/>
                <a:gd name="T14" fmla="*/ 30 w 107"/>
                <a:gd name="T15" fmla="*/ 65 h 96"/>
                <a:gd name="T16" fmla="*/ 71 w 107"/>
                <a:gd name="T17" fmla="*/ 65 h 96"/>
                <a:gd name="T18" fmla="*/ 80 w 107"/>
                <a:gd name="T19" fmla="*/ 85 h 96"/>
                <a:gd name="T20" fmla="*/ 81 w 107"/>
                <a:gd name="T21" fmla="*/ 89 h 96"/>
                <a:gd name="T22" fmla="*/ 80 w 107"/>
                <a:gd name="T23" fmla="*/ 91 h 96"/>
                <a:gd name="T24" fmla="*/ 78 w 107"/>
                <a:gd name="T25" fmla="*/ 92 h 96"/>
                <a:gd name="T26" fmla="*/ 68 w 107"/>
                <a:gd name="T27" fmla="*/ 92 h 96"/>
                <a:gd name="T28" fmla="*/ 68 w 107"/>
                <a:gd name="T29" fmla="*/ 96 h 96"/>
                <a:gd name="T30" fmla="*/ 91 w 107"/>
                <a:gd name="T31" fmla="*/ 96 h 96"/>
                <a:gd name="T32" fmla="*/ 107 w 107"/>
                <a:gd name="T33" fmla="*/ 96 h 96"/>
                <a:gd name="T34" fmla="*/ 107 w 107"/>
                <a:gd name="T35" fmla="*/ 92 h 96"/>
                <a:gd name="T36" fmla="*/ 99 w 107"/>
                <a:gd name="T37" fmla="*/ 91 h 96"/>
                <a:gd name="T38" fmla="*/ 96 w 107"/>
                <a:gd name="T39" fmla="*/ 88 h 96"/>
                <a:gd name="T40" fmla="*/ 87 w 107"/>
                <a:gd name="T41" fmla="*/ 68 h 96"/>
                <a:gd name="T42" fmla="*/ 56 w 107"/>
                <a:gd name="T43" fmla="*/ 0 h 96"/>
                <a:gd name="T44" fmla="*/ 52 w 107"/>
                <a:gd name="T45" fmla="*/ 0 h 96"/>
                <a:gd name="T46" fmla="*/ 40 w 107"/>
                <a:gd name="T47" fmla="*/ 28 h 96"/>
                <a:gd name="T48" fmla="*/ 22 w 107"/>
                <a:gd name="T49" fmla="*/ 66 h 96"/>
                <a:gd name="T50" fmla="*/ 13 w 107"/>
                <a:gd name="T51" fmla="*/ 85 h 96"/>
                <a:gd name="T52" fmla="*/ 9 w 107"/>
                <a:gd name="T53" fmla="*/ 90 h 96"/>
                <a:gd name="T54" fmla="*/ 7 w 107"/>
                <a:gd name="T55" fmla="*/ 92 h 96"/>
                <a:gd name="T56" fmla="*/ 0 w 107"/>
                <a:gd name="T57" fmla="*/ 92 h 96"/>
                <a:gd name="T58" fmla="*/ 0 w 107"/>
                <a:gd name="T59" fmla="*/ 96 h 96"/>
                <a:gd name="T60" fmla="*/ 15 w 107"/>
                <a:gd name="T61" fmla="*/ 96 h 96"/>
                <a:gd name="T62" fmla="*/ 51 w 107"/>
                <a:gd name="T63" fmla="*/ 18 h 96"/>
                <a:gd name="T64" fmla="*/ 68 w 107"/>
                <a:gd name="T65" fmla="*/ 59 h 96"/>
                <a:gd name="T66" fmla="*/ 33 w 107"/>
                <a:gd name="T67" fmla="*/ 59 h 96"/>
                <a:gd name="T68" fmla="*/ 51 w 107"/>
                <a:gd name="T6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6">
                  <a:moveTo>
                    <a:pt x="15" y="96"/>
                  </a:moveTo>
                  <a:cubicBezTo>
                    <a:pt x="19" y="96"/>
                    <a:pt x="25" y="96"/>
                    <a:pt x="33" y="96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8" y="92"/>
                    <a:pt x="25" y="92"/>
                    <a:pt x="24" y="92"/>
                  </a:cubicBezTo>
                  <a:cubicBezTo>
                    <a:pt x="22" y="91"/>
                    <a:pt x="22" y="91"/>
                    <a:pt x="21" y="90"/>
                  </a:cubicBezTo>
                  <a:cubicBezTo>
                    <a:pt x="21" y="90"/>
                    <a:pt x="21" y="89"/>
                    <a:pt x="21" y="89"/>
                  </a:cubicBezTo>
                  <a:cubicBezTo>
                    <a:pt x="21" y="87"/>
                    <a:pt x="21" y="85"/>
                    <a:pt x="23" y="82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1" y="87"/>
                    <a:pt x="81" y="88"/>
                    <a:pt x="81" y="89"/>
                  </a:cubicBezTo>
                  <a:cubicBezTo>
                    <a:pt x="81" y="90"/>
                    <a:pt x="81" y="90"/>
                    <a:pt x="80" y="91"/>
                  </a:cubicBezTo>
                  <a:cubicBezTo>
                    <a:pt x="80" y="91"/>
                    <a:pt x="79" y="91"/>
                    <a:pt x="78" y="92"/>
                  </a:cubicBezTo>
                  <a:cubicBezTo>
                    <a:pt x="77" y="92"/>
                    <a:pt x="74" y="92"/>
                    <a:pt x="68" y="92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4" y="96"/>
                    <a:pt x="99" y="96"/>
                    <a:pt x="107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3" y="92"/>
                    <a:pt x="100" y="92"/>
                    <a:pt x="99" y="91"/>
                  </a:cubicBezTo>
                  <a:cubicBezTo>
                    <a:pt x="98" y="91"/>
                    <a:pt x="97" y="90"/>
                    <a:pt x="96" y="88"/>
                  </a:cubicBezTo>
                  <a:cubicBezTo>
                    <a:pt x="95" y="85"/>
                    <a:pt x="92" y="79"/>
                    <a:pt x="87" y="6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14"/>
                    <a:pt x="42" y="24"/>
                    <a:pt x="40" y="28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7" y="77"/>
                    <a:pt x="13" y="83"/>
                    <a:pt x="13" y="85"/>
                  </a:cubicBezTo>
                  <a:cubicBezTo>
                    <a:pt x="11" y="88"/>
                    <a:pt x="10" y="90"/>
                    <a:pt x="9" y="90"/>
                  </a:cubicBezTo>
                  <a:cubicBezTo>
                    <a:pt x="8" y="91"/>
                    <a:pt x="8" y="91"/>
                    <a:pt x="7" y="92"/>
                  </a:cubicBezTo>
                  <a:cubicBezTo>
                    <a:pt x="6" y="92"/>
                    <a:pt x="3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" y="96"/>
                    <a:pt x="10" y="96"/>
                    <a:pt x="15" y="96"/>
                  </a:cubicBezTo>
                  <a:close/>
                  <a:moveTo>
                    <a:pt x="51" y="18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33" y="59"/>
                    <a:pt x="33" y="59"/>
                    <a:pt x="33" y="59"/>
                  </a:cubicBezTo>
                  <a:lnTo>
                    <a:pt x="5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3703" y="740"/>
              <a:ext cx="163" cy="147"/>
            </a:xfrm>
            <a:custGeom>
              <a:avLst/>
              <a:gdLst>
                <a:gd name="T0" fmla="*/ 77 w 105"/>
                <a:gd name="T1" fmla="*/ 14 h 95"/>
                <a:gd name="T2" fmla="*/ 82 w 105"/>
                <a:gd name="T3" fmla="*/ 7 h 95"/>
                <a:gd name="T4" fmla="*/ 80 w 105"/>
                <a:gd name="T5" fmla="*/ 5 h 95"/>
                <a:gd name="T6" fmla="*/ 70 w 105"/>
                <a:gd name="T7" fmla="*/ 4 h 95"/>
                <a:gd name="T8" fmla="*/ 70 w 105"/>
                <a:gd name="T9" fmla="*/ 0 h 95"/>
                <a:gd name="T10" fmla="*/ 89 w 105"/>
                <a:gd name="T11" fmla="*/ 0 h 95"/>
                <a:gd name="T12" fmla="*/ 105 w 105"/>
                <a:gd name="T13" fmla="*/ 0 h 95"/>
                <a:gd name="T14" fmla="*/ 105 w 105"/>
                <a:gd name="T15" fmla="*/ 4 h 95"/>
                <a:gd name="T16" fmla="*/ 96 w 105"/>
                <a:gd name="T17" fmla="*/ 5 h 95"/>
                <a:gd name="T18" fmla="*/ 92 w 105"/>
                <a:gd name="T19" fmla="*/ 7 h 95"/>
                <a:gd name="T20" fmla="*/ 87 w 105"/>
                <a:gd name="T21" fmla="*/ 13 h 95"/>
                <a:gd name="T22" fmla="*/ 66 w 105"/>
                <a:gd name="T23" fmla="*/ 43 h 95"/>
                <a:gd name="T24" fmla="*/ 59 w 105"/>
                <a:gd name="T25" fmla="*/ 54 h 95"/>
                <a:gd name="T26" fmla="*/ 59 w 105"/>
                <a:gd name="T27" fmla="*/ 58 h 95"/>
                <a:gd name="T28" fmla="*/ 59 w 105"/>
                <a:gd name="T29" fmla="*/ 63 h 95"/>
                <a:gd name="T30" fmla="*/ 59 w 105"/>
                <a:gd name="T31" fmla="*/ 81 h 95"/>
                <a:gd name="T32" fmla="*/ 60 w 105"/>
                <a:gd name="T33" fmla="*/ 89 h 95"/>
                <a:gd name="T34" fmla="*/ 63 w 105"/>
                <a:gd name="T35" fmla="*/ 90 h 95"/>
                <a:gd name="T36" fmla="*/ 73 w 105"/>
                <a:gd name="T37" fmla="*/ 91 h 95"/>
                <a:gd name="T38" fmla="*/ 73 w 105"/>
                <a:gd name="T39" fmla="*/ 95 h 95"/>
                <a:gd name="T40" fmla="*/ 53 w 105"/>
                <a:gd name="T41" fmla="*/ 95 h 95"/>
                <a:gd name="T42" fmla="*/ 32 w 105"/>
                <a:gd name="T43" fmla="*/ 95 h 95"/>
                <a:gd name="T44" fmla="*/ 32 w 105"/>
                <a:gd name="T45" fmla="*/ 91 h 95"/>
                <a:gd name="T46" fmla="*/ 42 w 105"/>
                <a:gd name="T47" fmla="*/ 90 h 95"/>
                <a:gd name="T48" fmla="*/ 44 w 105"/>
                <a:gd name="T49" fmla="*/ 89 h 95"/>
                <a:gd name="T50" fmla="*/ 45 w 105"/>
                <a:gd name="T51" fmla="*/ 82 h 95"/>
                <a:gd name="T52" fmla="*/ 46 w 105"/>
                <a:gd name="T53" fmla="*/ 63 h 95"/>
                <a:gd name="T54" fmla="*/ 46 w 105"/>
                <a:gd name="T55" fmla="*/ 56 h 95"/>
                <a:gd name="T56" fmla="*/ 43 w 105"/>
                <a:gd name="T57" fmla="*/ 50 h 95"/>
                <a:gd name="T58" fmla="*/ 35 w 105"/>
                <a:gd name="T59" fmla="*/ 39 h 95"/>
                <a:gd name="T60" fmla="*/ 17 w 105"/>
                <a:gd name="T61" fmla="*/ 13 h 95"/>
                <a:gd name="T62" fmla="*/ 13 w 105"/>
                <a:gd name="T63" fmla="*/ 7 h 95"/>
                <a:gd name="T64" fmla="*/ 9 w 105"/>
                <a:gd name="T65" fmla="*/ 5 h 95"/>
                <a:gd name="T66" fmla="*/ 0 w 105"/>
                <a:gd name="T67" fmla="*/ 4 h 95"/>
                <a:gd name="T68" fmla="*/ 0 w 105"/>
                <a:gd name="T69" fmla="*/ 0 h 95"/>
                <a:gd name="T70" fmla="*/ 17 w 105"/>
                <a:gd name="T71" fmla="*/ 0 h 95"/>
                <a:gd name="T72" fmla="*/ 43 w 105"/>
                <a:gd name="T73" fmla="*/ 0 h 95"/>
                <a:gd name="T74" fmla="*/ 43 w 105"/>
                <a:gd name="T75" fmla="*/ 4 h 95"/>
                <a:gd name="T76" fmla="*/ 32 w 105"/>
                <a:gd name="T77" fmla="*/ 5 h 95"/>
                <a:gd name="T78" fmla="*/ 30 w 105"/>
                <a:gd name="T79" fmla="*/ 7 h 95"/>
                <a:gd name="T80" fmla="*/ 34 w 105"/>
                <a:gd name="T81" fmla="*/ 14 h 95"/>
                <a:gd name="T82" fmla="*/ 55 w 105"/>
                <a:gd name="T83" fmla="*/ 48 h 95"/>
                <a:gd name="T84" fmla="*/ 77 w 105"/>
                <a:gd name="T8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95">
                  <a:moveTo>
                    <a:pt x="77" y="14"/>
                  </a:moveTo>
                  <a:cubicBezTo>
                    <a:pt x="80" y="10"/>
                    <a:pt x="82" y="7"/>
                    <a:pt x="82" y="7"/>
                  </a:cubicBezTo>
                  <a:cubicBezTo>
                    <a:pt x="82" y="6"/>
                    <a:pt x="81" y="5"/>
                    <a:pt x="80" y="5"/>
                  </a:cubicBezTo>
                  <a:cubicBezTo>
                    <a:pt x="79" y="5"/>
                    <a:pt x="75" y="4"/>
                    <a:pt x="70" y="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0"/>
                    <a:pt x="84" y="0"/>
                    <a:pt x="89" y="0"/>
                  </a:cubicBezTo>
                  <a:cubicBezTo>
                    <a:pt x="93" y="0"/>
                    <a:pt x="96" y="0"/>
                    <a:pt x="105" y="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0" y="4"/>
                    <a:pt x="97" y="5"/>
                    <a:pt x="96" y="5"/>
                  </a:cubicBezTo>
                  <a:cubicBezTo>
                    <a:pt x="95" y="5"/>
                    <a:pt x="93" y="6"/>
                    <a:pt x="92" y="7"/>
                  </a:cubicBezTo>
                  <a:cubicBezTo>
                    <a:pt x="91" y="7"/>
                    <a:pt x="89" y="10"/>
                    <a:pt x="87" y="1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2" y="49"/>
                    <a:pt x="60" y="53"/>
                    <a:pt x="59" y="54"/>
                  </a:cubicBezTo>
                  <a:cubicBezTo>
                    <a:pt x="59" y="56"/>
                    <a:pt x="59" y="57"/>
                    <a:pt x="59" y="58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9"/>
                    <a:pt x="59" y="75"/>
                    <a:pt x="59" y="81"/>
                  </a:cubicBezTo>
                  <a:cubicBezTo>
                    <a:pt x="59" y="85"/>
                    <a:pt x="60" y="88"/>
                    <a:pt x="60" y="89"/>
                  </a:cubicBezTo>
                  <a:cubicBezTo>
                    <a:pt x="61" y="89"/>
                    <a:pt x="61" y="90"/>
                    <a:pt x="63" y="90"/>
                  </a:cubicBezTo>
                  <a:cubicBezTo>
                    <a:pt x="64" y="91"/>
                    <a:pt x="67" y="91"/>
                    <a:pt x="73" y="91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65" y="95"/>
                    <a:pt x="58" y="95"/>
                    <a:pt x="53" y="95"/>
                  </a:cubicBezTo>
                  <a:cubicBezTo>
                    <a:pt x="47" y="95"/>
                    <a:pt x="40" y="95"/>
                    <a:pt x="32" y="9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7" y="91"/>
                    <a:pt x="40" y="91"/>
                    <a:pt x="42" y="90"/>
                  </a:cubicBezTo>
                  <a:cubicBezTo>
                    <a:pt x="43" y="90"/>
                    <a:pt x="44" y="90"/>
                    <a:pt x="44" y="89"/>
                  </a:cubicBezTo>
                  <a:cubicBezTo>
                    <a:pt x="45" y="88"/>
                    <a:pt x="45" y="86"/>
                    <a:pt x="45" y="82"/>
                  </a:cubicBezTo>
                  <a:cubicBezTo>
                    <a:pt x="45" y="81"/>
                    <a:pt x="45" y="75"/>
                    <a:pt x="46" y="63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4"/>
                    <a:pt x="44" y="52"/>
                    <a:pt x="43" y="50"/>
                  </a:cubicBezTo>
                  <a:cubicBezTo>
                    <a:pt x="42" y="49"/>
                    <a:pt x="40" y="45"/>
                    <a:pt x="35" y="3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0"/>
                    <a:pt x="14" y="7"/>
                    <a:pt x="13" y="7"/>
                  </a:cubicBezTo>
                  <a:cubicBezTo>
                    <a:pt x="12" y="6"/>
                    <a:pt x="10" y="5"/>
                    <a:pt x="9" y="5"/>
                  </a:cubicBezTo>
                  <a:cubicBezTo>
                    <a:pt x="8" y="5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2" y="0"/>
                    <a:pt x="17" y="0"/>
                  </a:cubicBezTo>
                  <a:cubicBezTo>
                    <a:pt x="22" y="0"/>
                    <a:pt x="34" y="0"/>
                    <a:pt x="43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8" y="4"/>
                    <a:pt x="33" y="5"/>
                    <a:pt x="32" y="5"/>
                  </a:cubicBezTo>
                  <a:cubicBezTo>
                    <a:pt x="31" y="5"/>
                    <a:pt x="30" y="6"/>
                    <a:pt x="30" y="7"/>
                  </a:cubicBezTo>
                  <a:cubicBezTo>
                    <a:pt x="30" y="7"/>
                    <a:pt x="31" y="10"/>
                    <a:pt x="34" y="14"/>
                  </a:cubicBezTo>
                  <a:cubicBezTo>
                    <a:pt x="55" y="48"/>
                    <a:pt x="55" y="48"/>
                    <a:pt x="55" y="48"/>
                  </a:cubicBezTo>
                  <a:lnTo>
                    <a:pt x="7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3860" y="737"/>
              <a:ext cx="164" cy="154"/>
            </a:xfrm>
            <a:custGeom>
              <a:avLst/>
              <a:gdLst>
                <a:gd name="T0" fmla="*/ 19 w 106"/>
                <a:gd name="T1" fmla="*/ 24 h 99"/>
                <a:gd name="T2" fmla="*/ 31 w 106"/>
                <a:gd name="T3" fmla="*/ 10 h 99"/>
                <a:gd name="T4" fmla="*/ 51 w 106"/>
                <a:gd name="T5" fmla="*/ 5 h 99"/>
                <a:gd name="T6" fmla="*/ 66 w 106"/>
                <a:gd name="T7" fmla="*/ 8 h 99"/>
                <a:gd name="T8" fmla="*/ 76 w 106"/>
                <a:gd name="T9" fmla="*/ 13 h 99"/>
                <a:gd name="T10" fmla="*/ 84 w 106"/>
                <a:gd name="T11" fmla="*/ 21 h 99"/>
                <a:gd name="T12" fmla="*/ 88 w 106"/>
                <a:gd name="T13" fmla="*/ 31 h 99"/>
                <a:gd name="T14" fmla="*/ 91 w 106"/>
                <a:gd name="T15" fmla="*/ 51 h 99"/>
                <a:gd name="T16" fmla="*/ 87 w 106"/>
                <a:gd name="T17" fmla="*/ 73 h 99"/>
                <a:gd name="T18" fmla="*/ 75 w 106"/>
                <a:gd name="T19" fmla="*/ 88 h 99"/>
                <a:gd name="T20" fmla="*/ 55 w 106"/>
                <a:gd name="T21" fmla="*/ 93 h 99"/>
                <a:gd name="T22" fmla="*/ 40 w 106"/>
                <a:gd name="T23" fmla="*/ 91 h 99"/>
                <a:gd name="T24" fmla="*/ 28 w 106"/>
                <a:gd name="T25" fmla="*/ 82 h 99"/>
                <a:gd name="T26" fmla="*/ 19 w 106"/>
                <a:gd name="T27" fmla="*/ 69 h 99"/>
                <a:gd name="T28" fmla="*/ 16 w 106"/>
                <a:gd name="T29" fmla="*/ 57 h 99"/>
                <a:gd name="T30" fmla="*/ 14 w 106"/>
                <a:gd name="T31" fmla="*/ 45 h 99"/>
                <a:gd name="T32" fmla="*/ 19 w 106"/>
                <a:gd name="T33" fmla="*/ 24 h 99"/>
                <a:gd name="T34" fmla="*/ 3 w 106"/>
                <a:gd name="T35" fmla="*/ 69 h 99"/>
                <a:gd name="T36" fmla="*/ 13 w 106"/>
                <a:gd name="T37" fmla="*/ 86 h 99"/>
                <a:gd name="T38" fmla="*/ 29 w 106"/>
                <a:gd name="T39" fmla="*/ 96 h 99"/>
                <a:gd name="T40" fmla="*/ 50 w 106"/>
                <a:gd name="T41" fmla="*/ 99 h 99"/>
                <a:gd name="T42" fmla="*/ 90 w 106"/>
                <a:gd name="T43" fmla="*/ 84 h 99"/>
                <a:gd name="T44" fmla="*/ 106 w 106"/>
                <a:gd name="T45" fmla="*/ 46 h 99"/>
                <a:gd name="T46" fmla="*/ 105 w 106"/>
                <a:gd name="T47" fmla="*/ 33 h 99"/>
                <a:gd name="T48" fmla="*/ 101 w 106"/>
                <a:gd name="T49" fmla="*/ 22 h 99"/>
                <a:gd name="T50" fmla="*/ 91 w 106"/>
                <a:gd name="T51" fmla="*/ 11 h 99"/>
                <a:gd name="T52" fmla="*/ 75 w 106"/>
                <a:gd name="T53" fmla="*/ 3 h 99"/>
                <a:gd name="T54" fmla="*/ 54 w 106"/>
                <a:gd name="T55" fmla="*/ 0 h 99"/>
                <a:gd name="T56" fmla="*/ 32 w 106"/>
                <a:gd name="T57" fmla="*/ 3 h 99"/>
                <a:gd name="T58" fmla="*/ 14 w 106"/>
                <a:gd name="T59" fmla="*/ 14 h 99"/>
                <a:gd name="T60" fmla="*/ 3 w 106"/>
                <a:gd name="T61" fmla="*/ 30 h 99"/>
                <a:gd name="T62" fmla="*/ 0 w 106"/>
                <a:gd name="T63" fmla="*/ 50 h 99"/>
                <a:gd name="T64" fmla="*/ 3 w 106"/>
                <a:gd name="T65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99">
                  <a:moveTo>
                    <a:pt x="19" y="24"/>
                  </a:moveTo>
                  <a:cubicBezTo>
                    <a:pt x="22" y="18"/>
                    <a:pt x="26" y="13"/>
                    <a:pt x="31" y="10"/>
                  </a:cubicBezTo>
                  <a:cubicBezTo>
                    <a:pt x="37" y="7"/>
                    <a:pt x="44" y="5"/>
                    <a:pt x="51" y="5"/>
                  </a:cubicBezTo>
                  <a:cubicBezTo>
                    <a:pt x="56" y="5"/>
                    <a:pt x="61" y="6"/>
                    <a:pt x="66" y="8"/>
                  </a:cubicBezTo>
                  <a:cubicBezTo>
                    <a:pt x="70" y="9"/>
                    <a:pt x="74" y="11"/>
                    <a:pt x="76" y="13"/>
                  </a:cubicBezTo>
                  <a:cubicBezTo>
                    <a:pt x="79" y="16"/>
                    <a:pt x="82" y="18"/>
                    <a:pt x="84" y="21"/>
                  </a:cubicBezTo>
                  <a:cubicBezTo>
                    <a:pt x="86" y="24"/>
                    <a:pt x="87" y="27"/>
                    <a:pt x="88" y="31"/>
                  </a:cubicBezTo>
                  <a:cubicBezTo>
                    <a:pt x="90" y="37"/>
                    <a:pt x="91" y="44"/>
                    <a:pt x="91" y="51"/>
                  </a:cubicBezTo>
                  <a:cubicBezTo>
                    <a:pt x="91" y="59"/>
                    <a:pt x="90" y="67"/>
                    <a:pt x="87" y="73"/>
                  </a:cubicBezTo>
                  <a:cubicBezTo>
                    <a:pt x="85" y="79"/>
                    <a:pt x="80" y="84"/>
                    <a:pt x="75" y="88"/>
                  </a:cubicBezTo>
                  <a:cubicBezTo>
                    <a:pt x="69" y="91"/>
                    <a:pt x="63" y="93"/>
                    <a:pt x="55" y="93"/>
                  </a:cubicBezTo>
                  <a:cubicBezTo>
                    <a:pt x="50" y="93"/>
                    <a:pt x="45" y="92"/>
                    <a:pt x="40" y="91"/>
                  </a:cubicBezTo>
                  <a:cubicBezTo>
                    <a:pt x="36" y="89"/>
                    <a:pt x="32" y="86"/>
                    <a:pt x="28" y="82"/>
                  </a:cubicBezTo>
                  <a:cubicBezTo>
                    <a:pt x="24" y="79"/>
                    <a:pt x="21" y="74"/>
                    <a:pt x="19" y="69"/>
                  </a:cubicBezTo>
                  <a:cubicBezTo>
                    <a:pt x="18" y="66"/>
                    <a:pt x="17" y="62"/>
                    <a:pt x="16" y="57"/>
                  </a:cubicBezTo>
                  <a:cubicBezTo>
                    <a:pt x="15" y="53"/>
                    <a:pt x="14" y="49"/>
                    <a:pt x="14" y="45"/>
                  </a:cubicBezTo>
                  <a:cubicBezTo>
                    <a:pt x="14" y="37"/>
                    <a:pt x="16" y="30"/>
                    <a:pt x="19" y="24"/>
                  </a:cubicBezTo>
                  <a:close/>
                  <a:moveTo>
                    <a:pt x="3" y="69"/>
                  </a:moveTo>
                  <a:cubicBezTo>
                    <a:pt x="5" y="76"/>
                    <a:pt x="9" y="81"/>
                    <a:pt x="13" y="86"/>
                  </a:cubicBezTo>
                  <a:cubicBezTo>
                    <a:pt x="18" y="90"/>
                    <a:pt x="23" y="94"/>
                    <a:pt x="29" y="96"/>
                  </a:cubicBezTo>
                  <a:cubicBezTo>
                    <a:pt x="36" y="98"/>
                    <a:pt x="43" y="99"/>
                    <a:pt x="50" y="99"/>
                  </a:cubicBezTo>
                  <a:cubicBezTo>
                    <a:pt x="66" y="99"/>
                    <a:pt x="80" y="94"/>
                    <a:pt x="90" y="84"/>
                  </a:cubicBezTo>
                  <a:cubicBezTo>
                    <a:pt x="101" y="74"/>
                    <a:pt x="106" y="62"/>
                    <a:pt x="106" y="46"/>
                  </a:cubicBezTo>
                  <a:cubicBezTo>
                    <a:pt x="106" y="42"/>
                    <a:pt x="106" y="37"/>
                    <a:pt x="105" y="33"/>
                  </a:cubicBezTo>
                  <a:cubicBezTo>
                    <a:pt x="104" y="29"/>
                    <a:pt x="102" y="25"/>
                    <a:pt x="101" y="22"/>
                  </a:cubicBezTo>
                  <a:cubicBezTo>
                    <a:pt x="98" y="18"/>
                    <a:pt x="95" y="15"/>
                    <a:pt x="91" y="11"/>
                  </a:cubicBezTo>
                  <a:cubicBezTo>
                    <a:pt x="87" y="8"/>
                    <a:pt x="82" y="5"/>
                    <a:pt x="75" y="3"/>
                  </a:cubicBezTo>
                  <a:cubicBezTo>
                    <a:pt x="69" y="1"/>
                    <a:pt x="62" y="0"/>
                    <a:pt x="54" y="0"/>
                  </a:cubicBezTo>
                  <a:cubicBezTo>
                    <a:pt x="46" y="0"/>
                    <a:pt x="38" y="1"/>
                    <a:pt x="32" y="3"/>
                  </a:cubicBezTo>
                  <a:cubicBezTo>
                    <a:pt x="25" y="6"/>
                    <a:pt x="19" y="9"/>
                    <a:pt x="14" y="14"/>
                  </a:cubicBezTo>
                  <a:cubicBezTo>
                    <a:pt x="9" y="19"/>
                    <a:pt x="5" y="24"/>
                    <a:pt x="3" y="30"/>
                  </a:cubicBezTo>
                  <a:cubicBezTo>
                    <a:pt x="1" y="36"/>
                    <a:pt x="0" y="43"/>
                    <a:pt x="0" y="50"/>
                  </a:cubicBezTo>
                  <a:cubicBezTo>
                    <a:pt x="0" y="56"/>
                    <a:pt x="1" y="63"/>
                    <a:pt x="3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606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5817-B0F9-46B6-89EE-1DEC6A61949A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6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8BDF-74AF-4FD8-99AD-FAD20971CDC1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2743200"/>
            <a:ext cx="9144000" cy="2743200"/>
          </a:xfrm>
          <a:prstGeom prst="rect">
            <a:avLst/>
          </a:prstGeom>
          <a:gradFill>
            <a:gsLst>
              <a:gs pos="89000">
                <a:schemeClr val="bg1"/>
              </a:gs>
              <a:gs pos="0">
                <a:schemeClr val="accent2"/>
              </a:gs>
              <a:gs pos="52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4320" y="-7374"/>
            <a:ext cx="5197373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58368" y="4651385"/>
            <a:ext cx="3640787" cy="685800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AC11B9B-776F-4EBA-AB3F-C5781EB5CB65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grpSp>
        <p:nvGrpSpPr>
          <p:cNvPr id="20" name="Group 30"/>
          <p:cNvGrpSpPr>
            <a:grpSpLocks/>
          </p:cNvGrpSpPr>
          <p:nvPr userDrawn="1"/>
        </p:nvGrpSpPr>
        <p:grpSpPr bwMode="auto">
          <a:xfrm>
            <a:off x="658813" y="684213"/>
            <a:ext cx="1263650" cy="1379537"/>
            <a:chOff x="3293" y="737"/>
            <a:chExt cx="796" cy="867"/>
          </a:xfrm>
          <a:solidFill>
            <a:schemeClr val="tx1"/>
          </a:solidFill>
        </p:grpSpPr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3413" y="1159"/>
              <a:ext cx="556" cy="445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456" y="939"/>
              <a:ext cx="118" cy="149"/>
            </a:xfrm>
            <a:custGeom>
              <a:avLst/>
              <a:gdLst>
                <a:gd name="T0" fmla="*/ 6 w 76"/>
                <a:gd name="T1" fmla="*/ 96 h 96"/>
                <a:gd name="T2" fmla="*/ 6 w 76"/>
                <a:gd name="T3" fmla="*/ 92 h 96"/>
                <a:gd name="T4" fmla="*/ 12 w 76"/>
                <a:gd name="T5" fmla="*/ 89 h 96"/>
                <a:gd name="T6" fmla="*/ 13 w 76"/>
                <a:gd name="T7" fmla="*/ 88 h 96"/>
                <a:gd name="T8" fmla="*/ 13 w 76"/>
                <a:gd name="T9" fmla="*/ 80 h 96"/>
                <a:gd name="T10" fmla="*/ 14 w 76"/>
                <a:gd name="T11" fmla="*/ 68 h 96"/>
                <a:gd name="T12" fmla="*/ 14 w 76"/>
                <a:gd name="T13" fmla="*/ 32 h 96"/>
                <a:gd name="T14" fmla="*/ 13 w 76"/>
                <a:gd name="T15" fmla="*/ 14 h 96"/>
                <a:gd name="T16" fmla="*/ 12 w 76"/>
                <a:gd name="T17" fmla="*/ 6 h 96"/>
                <a:gd name="T18" fmla="*/ 10 w 76"/>
                <a:gd name="T19" fmla="*/ 5 h 96"/>
                <a:gd name="T20" fmla="*/ 0 w 76"/>
                <a:gd name="T21" fmla="*/ 4 h 96"/>
                <a:gd name="T22" fmla="*/ 0 w 76"/>
                <a:gd name="T23" fmla="*/ 0 h 96"/>
                <a:gd name="T24" fmla="*/ 21 w 76"/>
                <a:gd name="T25" fmla="*/ 0 h 96"/>
                <a:gd name="T26" fmla="*/ 41 w 76"/>
                <a:gd name="T27" fmla="*/ 0 h 96"/>
                <a:gd name="T28" fmla="*/ 41 w 76"/>
                <a:gd name="T29" fmla="*/ 4 h 96"/>
                <a:gd name="T30" fmla="*/ 31 w 76"/>
                <a:gd name="T31" fmla="*/ 5 h 96"/>
                <a:gd name="T32" fmla="*/ 29 w 76"/>
                <a:gd name="T33" fmla="*/ 6 h 96"/>
                <a:gd name="T34" fmla="*/ 28 w 76"/>
                <a:gd name="T35" fmla="*/ 13 h 96"/>
                <a:gd name="T36" fmla="*/ 27 w 76"/>
                <a:gd name="T37" fmla="*/ 32 h 96"/>
                <a:gd name="T38" fmla="*/ 27 w 76"/>
                <a:gd name="T39" fmla="*/ 78 h 96"/>
                <a:gd name="T40" fmla="*/ 28 w 76"/>
                <a:gd name="T41" fmla="*/ 89 h 96"/>
                <a:gd name="T42" fmla="*/ 39 w 76"/>
                <a:gd name="T43" fmla="*/ 90 h 96"/>
                <a:gd name="T44" fmla="*/ 67 w 76"/>
                <a:gd name="T45" fmla="*/ 87 h 96"/>
                <a:gd name="T46" fmla="*/ 69 w 76"/>
                <a:gd name="T47" fmla="*/ 82 h 96"/>
                <a:gd name="T48" fmla="*/ 72 w 76"/>
                <a:gd name="T49" fmla="*/ 71 h 96"/>
                <a:gd name="T50" fmla="*/ 76 w 76"/>
                <a:gd name="T51" fmla="*/ 71 h 96"/>
                <a:gd name="T52" fmla="*/ 73 w 76"/>
                <a:gd name="T53" fmla="*/ 95 h 96"/>
                <a:gd name="T54" fmla="*/ 69 w 76"/>
                <a:gd name="T55" fmla="*/ 96 h 96"/>
                <a:gd name="T56" fmla="*/ 57 w 76"/>
                <a:gd name="T57" fmla="*/ 96 h 96"/>
                <a:gd name="T58" fmla="*/ 20 w 76"/>
                <a:gd name="T59" fmla="*/ 95 h 96"/>
                <a:gd name="T60" fmla="*/ 6 w 76"/>
                <a:gd name="T6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96">
                  <a:moveTo>
                    <a:pt x="6" y="96"/>
                  </a:moveTo>
                  <a:cubicBezTo>
                    <a:pt x="6" y="92"/>
                    <a:pt x="6" y="92"/>
                    <a:pt x="6" y="92"/>
                  </a:cubicBezTo>
                  <a:cubicBezTo>
                    <a:pt x="9" y="91"/>
                    <a:pt x="11" y="90"/>
                    <a:pt x="12" y="89"/>
                  </a:cubicBezTo>
                  <a:cubicBezTo>
                    <a:pt x="12" y="89"/>
                    <a:pt x="12" y="88"/>
                    <a:pt x="13" y="88"/>
                  </a:cubicBezTo>
                  <a:cubicBezTo>
                    <a:pt x="13" y="86"/>
                    <a:pt x="13" y="84"/>
                    <a:pt x="13" y="80"/>
                  </a:cubicBezTo>
                  <a:cubicBezTo>
                    <a:pt x="14" y="73"/>
                    <a:pt x="14" y="70"/>
                    <a:pt x="14" y="6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8" y="0"/>
                    <a:pt x="21" y="0"/>
                  </a:cubicBezTo>
                  <a:cubicBezTo>
                    <a:pt x="24" y="0"/>
                    <a:pt x="3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4"/>
                    <a:pt x="32" y="4"/>
                    <a:pt x="31" y="5"/>
                  </a:cubicBezTo>
                  <a:cubicBezTo>
                    <a:pt x="30" y="5"/>
                    <a:pt x="29" y="6"/>
                    <a:pt x="29" y="6"/>
                  </a:cubicBezTo>
                  <a:cubicBezTo>
                    <a:pt x="28" y="7"/>
                    <a:pt x="28" y="9"/>
                    <a:pt x="28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82"/>
                    <a:pt x="27" y="86"/>
                    <a:pt x="28" y="89"/>
                  </a:cubicBezTo>
                  <a:cubicBezTo>
                    <a:pt x="33" y="89"/>
                    <a:pt x="33" y="90"/>
                    <a:pt x="39" y="90"/>
                  </a:cubicBezTo>
                  <a:cubicBezTo>
                    <a:pt x="52" y="90"/>
                    <a:pt x="62" y="89"/>
                    <a:pt x="67" y="87"/>
                  </a:cubicBezTo>
                  <a:cubicBezTo>
                    <a:pt x="68" y="86"/>
                    <a:pt x="68" y="84"/>
                    <a:pt x="69" y="82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5" y="78"/>
                    <a:pt x="74" y="86"/>
                    <a:pt x="73" y="95"/>
                  </a:cubicBezTo>
                  <a:cubicBezTo>
                    <a:pt x="71" y="95"/>
                    <a:pt x="70" y="95"/>
                    <a:pt x="69" y="96"/>
                  </a:cubicBezTo>
                  <a:cubicBezTo>
                    <a:pt x="66" y="96"/>
                    <a:pt x="63" y="96"/>
                    <a:pt x="57" y="96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15" y="95"/>
                    <a:pt x="11" y="95"/>
                    <a:pt x="6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588" y="939"/>
              <a:ext cx="65" cy="149"/>
            </a:xfrm>
            <a:custGeom>
              <a:avLst/>
              <a:gdLst>
                <a:gd name="T0" fmla="*/ 42 w 42"/>
                <a:gd name="T1" fmla="*/ 91 h 96"/>
                <a:gd name="T2" fmla="*/ 42 w 42"/>
                <a:gd name="T3" fmla="*/ 96 h 96"/>
                <a:gd name="T4" fmla="*/ 22 w 42"/>
                <a:gd name="T5" fmla="*/ 95 h 96"/>
                <a:gd name="T6" fmla="*/ 0 w 42"/>
                <a:gd name="T7" fmla="*/ 96 h 96"/>
                <a:gd name="T8" fmla="*/ 0 w 42"/>
                <a:gd name="T9" fmla="*/ 91 h 96"/>
                <a:gd name="T10" fmla="*/ 10 w 42"/>
                <a:gd name="T11" fmla="*/ 91 h 96"/>
                <a:gd name="T12" fmla="*/ 13 w 42"/>
                <a:gd name="T13" fmla="*/ 89 h 96"/>
                <a:gd name="T14" fmla="*/ 14 w 42"/>
                <a:gd name="T15" fmla="*/ 83 h 96"/>
                <a:gd name="T16" fmla="*/ 14 w 42"/>
                <a:gd name="T17" fmla="*/ 63 h 96"/>
                <a:gd name="T18" fmla="*/ 14 w 42"/>
                <a:gd name="T19" fmla="*/ 32 h 96"/>
                <a:gd name="T20" fmla="*/ 14 w 42"/>
                <a:gd name="T21" fmla="*/ 14 h 96"/>
                <a:gd name="T22" fmla="*/ 13 w 42"/>
                <a:gd name="T23" fmla="*/ 6 h 96"/>
                <a:gd name="T24" fmla="*/ 10 w 42"/>
                <a:gd name="T25" fmla="*/ 5 h 96"/>
                <a:gd name="T26" fmla="*/ 0 w 42"/>
                <a:gd name="T27" fmla="*/ 4 h 96"/>
                <a:gd name="T28" fmla="*/ 0 w 42"/>
                <a:gd name="T29" fmla="*/ 0 h 96"/>
                <a:gd name="T30" fmla="*/ 21 w 42"/>
                <a:gd name="T31" fmla="*/ 0 h 96"/>
                <a:gd name="T32" fmla="*/ 42 w 42"/>
                <a:gd name="T33" fmla="*/ 0 h 96"/>
                <a:gd name="T34" fmla="*/ 42 w 42"/>
                <a:gd name="T35" fmla="*/ 4 h 96"/>
                <a:gd name="T36" fmla="*/ 32 w 42"/>
                <a:gd name="T37" fmla="*/ 5 h 96"/>
                <a:gd name="T38" fmla="*/ 29 w 42"/>
                <a:gd name="T39" fmla="*/ 6 h 96"/>
                <a:gd name="T40" fmla="*/ 28 w 42"/>
                <a:gd name="T41" fmla="*/ 13 h 96"/>
                <a:gd name="T42" fmla="*/ 28 w 42"/>
                <a:gd name="T43" fmla="*/ 32 h 96"/>
                <a:gd name="T44" fmla="*/ 28 w 42"/>
                <a:gd name="T45" fmla="*/ 63 h 96"/>
                <a:gd name="T46" fmla="*/ 28 w 42"/>
                <a:gd name="T47" fmla="*/ 81 h 96"/>
                <a:gd name="T48" fmla="*/ 29 w 42"/>
                <a:gd name="T49" fmla="*/ 89 h 96"/>
                <a:gd name="T50" fmla="*/ 32 w 42"/>
                <a:gd name="T51" fmla="*/ 91 h 96"/>
                <a:gd name="T52" fmla="*/ 42 w 42"/>
                <a:gd name="T53" fmla="*/ 91 h 96"/>
                <a:gd name="T54" fmla="*/ 28 w 42"/>
                <a:gd name="T55" fmla="*/ 13 h 96"/>
                <a:gd name="T56" fmla="*/ 28 w 42"/>
                <a:gd name="T57" fmla="*/ 32 h 96"/>
                <a:gd name="T58" fmla="*/ 28 w 42"/>
                <a:gd name="T59" fmla="*/ 6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42" y="91"/>
                  </a:moveTo>
                  <a:cubicBezTo>
                    <a:pt x="42" y="96"/>
                    <a:pt x="42" y="96"/>
                    <a:pt x="42" y="96"/>
                  </a:cubicBezTo>
                  <a:cubicBezTo>
                    <a:pt x="32" y="95"/>
                    <a:pt x="25" y="95"/>
                    <a:pt x="2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" y="91"/>
                    <a:pt x="9" y="91"/>
                    <a:pt x="10" y="91"/>
                  </a:cubicBezTo>
                  <a:cubicBezTo>
                    <a:pt x="12" y="90"/>
                    <a:pt x="12" y="90"/>
                    <a:pt x="13" y="89"/>
                  </a:cubicBezTo>
                  <a:cubicBezTo>
                    <a:pt x="13" y="88"/>
                    <a:pt x="14" y="86"/>
                    <a:pt x="14" y="83"/>
                  </a:cubicBezTo>
                  <a:cubicBezTo>
                    <a:pt x="14" y="82"/>
                    <a:pt x="14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4" y="14"/>
                  </a:cubicBezTo>
                  <a:cubicBezTo>
                    <a:pt x="14" y="10"/>
                    <a:pt x="13" y="7"/>
                    <a:pt x="13" y="6"/>
                  </a:cubicBezTo>
                  <a:cubicBezTo>
                    <a:pt x="12" y="6"/>
                    <a:pt x="12" y="5"/>
                    <a:pt x="10" y="5"/>
                  </a:cubicBezTo>
                  <a:cubicBezTo>
                    <a:pt x="9" y="4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6" y="0"/>
                    <a:pt x="21" y="0"/>
                  </a:cubicBezTo>
                  <a:cubicBezTo>
                    <a:pt x="26" y="0"/>
                    <a:pt x="33" y="0"/>
                    <a:pt x="42" y="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6" y="4"/>
                    <a:pt x="33" y="4"/>
                    <a:pt x="32" y="5"/>
                  </a:cubicBezTo>
                  <a:cubicBezTo>
                    <a:pt x="30" y="5"/>
                    <a:pt x="30" y="6"/>
                    <a:pt x="29" y="6"/>
                  </a:cubicBezTo>
                  <a:cubicBezTo>
                    <a:pt x="29" y="7"/>
                    <a:pt x="28" y="9"/>
                    <a:pt x="28" y="13"/>
                  </a:cubicBez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9"/>
                    <a:pt x="28" y="75"/>
                    <a:pt x="28" y="81"/>
                  </a:cubicBezTo>
                  <a:cubicBezTo>
                    <a:pt x="28" y="86"/>
                    <a:pt x="28" y="88"/>
                    <a:pt x="29" y="89"/>
                  </a:cubicBezTo>
                  <a:cubicBezTo>
                    <a:pt x="29" y="90"/>
                    <a:pt x="30" y="90"/>
                    <a:pt x="32" y="91"/>
                  </a:cubicBezTo>
                  <a:cubicBezTo>
                    <a:pt x="33" y="91"/>
                    <a:pt x="36" y="91"/>
                    <a:pt x="42" y="91"/>
                  </a:cubicBezTo>
                  <a:close/>
                  <a:moveTo>
                    <a:pt x="28" y="13"/>
                  </a:move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677" y="939"/>
              <a:ext cx="172" cy="152"/>
            </a:xfrm>
            <a:custGeom>
              <a:avLst/>
              <a:gdLst>
                <a:gd name="T0" fmla="*/ 0 w 111"/>
                <a:gd name="T1" fmla="*/ 96 h 98"/>
                <a:gd name="T2" fmla="*/ 0 w 111"/>
                <a:gd name="T3" fmla="*/ 91 h 98"/>
                <a:gd name="T4" fmla="*/ 10 w 111"/>
                <a:gd name="T5" fmla="*/ 90 h 98"/>
                <a:gd name="T6" fmla="*/ 11 w 111"/>
                <a:gd name="T7" fmla="*/ 89 h 98"/>
                <a:gd name="T8" fmla="*/ 12 w 111"/>
                <a:gd name="T9" fmla="*/ 82 h 98"/>
                <a:gd name="T10" fmla="*/ 13 w 111"/>
                <a:gd name="T11" fmla="*/ 67 h 98"/>
                <a:gd name="T12" fmla="*/ 13 w 111"/>
                <a:gd name="T13" fmla="*/ 12 h 98"/>
                <a:gd name="T14" fmla="*/ 13 w 111"/>
                <a:gd name="T15" fmla="*/ 9 h 98"/>
                <a:gd name="T16" fmla="*/ 10 w 111"/>
                <a:gd name="T17" fmla="*/ 6 h 98"/>
                <a:gd name="T18" fmla="*/ 7 w 111"/>
                <a:gd name="T19" fmla="*/ 4 h 98"/>
                <a:gd name="T20" fmla="*/ 0 w 111"/>
                <a:gd name="T21" fmla="*/ 4 h 98"/>
                <a:gd name="T22" fmla="*/ 0 w 111"/>
                <a:gd name="T23" fmla="*/ 0 h 98"/>
                <a:gd name="T24" fmla="*/ 15 w 111"/>
                <a:gd name="T25" fmla="*/ 0 h 98"/>
                <a:gd name="T26" fmla="*/ 26 w 111"/>
                <a:gd name="T27" fmla="*/ 0 h 98"/>
                <a:gd name="T28" fmla="*/ 34 w 111"/>
                <a:gd name="T29" fmla="*/ 11 h 98"/>
                <a:gd name="T30" fmla="*/ 49 w 111"/>
                <a:gd name="T31" fmla="*/ 28 h 98"/>
                <a:gd name="T32" fmla="*/ 70 w 111"/>
                <a:gd name="T33" fmla="*/ 52 h 98"/>
                <a:gd name="T34" fmla="*/ 86 w 111"/>
                <a:gd name="T35" fmla="*/ 71 h 98"/>
                <a:gd name="T36" fmla="*/ 92 w 111"/>
                <a:gd name="T37" fmla="*/ 78 h 98"/>
                <a:gd name="T38" fmla="*/ 92 w 111"/>
                <a:gd name="T39" fmla="*/ 29 h 98"/>
                <a:gd name="T40" fmla="*/ 92 w 111"/>
                <a:gd name="T41" fmla="*/ 13 h 98"/>
                <a:gd name="T42" fmla="*/ 91 w 111"/>
                <a:gd name="T43" fmla="*/ 6 h 98"/>
                <a:gd name="T44" fmla="*/ 90 w 111"/>
                <a:gd name="T45" fmla="*/ 5 h 98"/>
                <a:gd name="T46" fmla="*/ 80 w 111"/>
                <a:gd name="T47" fmla="*/ 4 h 98"/>
                <a:gd name="T48" fmla="*/ 80 w 111"/>
                <a:gd name="T49" fmla="*/ 0 h 98"/>
                <a:gd name="T50" fmla="*/ 97 w 111"/>
                <a:gd name="T51" fmla="*/ 0 h 98"/>
                <a:gd name="T52" fmla="*/ 111 w 111"/>
                <a:gd name="T53" fmla="*/ 0 h 98"/>
                <a:gd name="T54" fmla="*/ 111 w 111"/>
                <a:gd name="T55" fmla="*/ 4 h 98"/>
                <a:gd name="T56" fmla="*/ 102 w 111"/>
                <a:gd name="T57" fmla="*/ 5 h 98"/>
                <a:gd name="T58" fmla="*/ 100 w 111"/>
                <a:gd name="T59" fmla="*/ 6 h 98"/>
                <a:gd name="T60" fmla="*/ 99 w 111"/>
                <a:gd name="T61" fmla="*/ 13 h 98"/>
                <a:gd name="T62" fmla="*/ 99 w 111"/>
                <a:gd name="T63" fmla="*/ 29 h 98"/>
                <a:gd name="T64" fmla="*/ 99 w 111"/>
                <a:gd name="T65" fmla="*/ 61 h 98"/>
                <a:gd name="T66" fmla="*/ 99 w 111"/>
                <a:gd name="T67" fmla="*/ 98 h 98"/>
                <a:gd name="T68" fmla="*/ 92 w 111"/>
                <a:gd name="T69" fmla="*/ 98 h 98"/>
                <a:gd name="T70" fmla="*/ 91 w 111"/>
                <a:gd name="T71" fmla="*/ 96 h 98"/>
                <a:gd name="T72" fmla="*/ 89 w 111"/>
                <a:gd name="T73" fmla="*/ 95 h 98"/>
                <a:gd name="T74" fmla="*/ 87 w 111"/>
                <a:gd name="T75" fmla="*/ 93 h 98"/>
                <a:gd name="T76" fmla="*/ 78 w 111"/>
                <a:gd name="T77" fmla="*/ 83 h 98"/>
                <a:gd name="T78" fmla="*/ 69 w 111"/>
                <a:gd name="T79" fmla="*/ 72 h 98"/>
                <a:gd name="T80" fmla="*/ 19 w 111"/>
                <a:gd name="T81" fmla="*/ 14 h 98"/>
                <a:gd name="T82" fmla="*/ 19 w 111"/>
                <a:gd name="T83" fmla="*/ 66 h 98"/>
                <a:gd name="T84" fmla="*/ 20 w 111"/>
                <a:gd name="T85" fmla="*/ 82 h 98"/>
                <a:gd name="T86" fmla="*/ 20 w 111"/>
                <a:gd name="T87" fmla="*/ 89 h 98"/>
                <a:gd name="T88" fmla="*/ 22 w 111"/>
                <a:gd name="T89" fmla="*/ 90 h 98"/>
                <a:gd name="T90" fmla="*/ 32 w 111"/>
                <a:gd name="T91" fmla="*/ 91 h 98"/>
                <a:gd name="T92" fmla="*/ 32 w 111"/>
                <a:gd name="T93" fmla="*/ 96 h 98"/>
                <a:gd name="T94" fmla="*/ 18 w 111"/>
                <a:gd name="T95" fmla="*/ 95 h 98"/>
                <a:gd name="T96" fmla="*/ 0 w 111"/>
                <a:gd name="T97" fmla="*/ 9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98">
                  <a:moveTo>
                    <a:pt x="0" y="96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1" y="90"/>
                    <a:pt x="11" y="89"/>
                  </a:cubicBezTo>
                  <a:cubicBezTo>
                    <a:pt x="12" y="88"/>
                    <a:pt x="12" y="86"/>
                    <a:pt x="12" y="82"/>
                  </a:cubicBezTo>
                  <a:cubicBezTo>
                    <a:pt x="13" y="76"/>
                    <a:pt x="13" y="71"/>
                    <a:pt x="13" y="6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6" y="4"/>
                    <a:pt x="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3" y="0"/>
                    <a:pt x="15" y="0"/>
                  </a:cubicBezTo>
                  <a:cubicBezTo>
                    <a:pt x="19" y="0"/>
                    <a:pt x="22" y="0"/>
                    <a:pt x="26" y="0"/>
                  </a:cubicBezTo>
                  <a:cubicBezTo>
                    <a:pt x="30" y="5"/>
                    <a:pt x="32" y="8"/>
                    <a:pt x="34" y="11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6" y="60"/>
                    <a:pt x="82" y="66"/>
                    <a:pt x="86" y="71"/>
                  </a:cubicBezTo>
                  <a:cubicBezTo>
                    <a:pt x="88" y="74"/>
                    <a:pt x="91" y="76"/>
                    <a:pt x="92" y="7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4"/>
                    <a:pt x="92" y="19"/>
                    <a:pt x="92" y="13"/>
                  </a:cubicBezTo>
                  <a:cubicBezTo>
                    <a:pt x="92" y="9"/>
                    <a:pt x="91" y="7"/>
                    <a:pt x="91" y="6"/>
                  </a:cubicBezTo>
                  <a:cubicBezTo>
                    <a:pt x="91" y="6"/>
                    <a:pt x="90" y="5"/>
                    <a:pt x="90" y="5"/>
                  </a:cubicBezTo>
                  <a:cubicBezTo>
                    <a:pt x="88" y="4"/>
                    <a:pt x="85" y="4"/>
                    <a:pt x="80" y="4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91" y="0"/>
                    <a:pt x="97" y="0"/>
                  </a:cubicBezTo>
                  <a:cubicBezTo>
                    <a:pt x="102" y="0"/>
                    <a:pt x="107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06" y="4"/>
                    <a:pt x="103" y="4"/>
                    <a:pt x="102" y="5"/>
                  </a:cubicBezTo>
                  <a:cubicBezTo>
                    <a:pt x="101" y="5"/>
                    <a:pt x="101" y="6"/>
                    <a:pt x="100" y="6"/>
                  </a:cubicBezTo>
                  <a:cubicBezTo>
                    <a:pt x="100" y="7"/>
                    <a:pt x="99" y="10"/>
                    <a:pt x="99" y="13"/>
                  </a:cubicBezTo>
                  <a:cubicBezTo>
                    <a:pt x="99" y="19"/>
                    <a:pt x="99" y="24"/>
                    <a:pt x="99" y="29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9" y="68"/>
                    <a:pt x="99" y="80"/>
                    <a:pt x="99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0" y="96"/>
                    <a:pt x="90" y="95"/>
                    <a:pt x="89" y="95"/>
                  </a:cubicBezTo>
                  <a:cubicBezTo>
                    <a:pt x="89" y="95"/>
                    <a:pt x="88" y="94"/>
                    <a:pt x="87" y="93"/>
                  </a:cubicBezTo>
                  <a:cubicBezTo>
                    <a:pt x="83" y="88"/>
                    <a:pt x="80" y="85"/>
                    <a:pt x="78" y="8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71"/>
                    <a:pt x="19" y="76"/>
                    <a:pt x="20" y="82"/>
                  </a:cubicBezTo>
                  <a:cubicBezTo>
                    <a:pt x="20" y="86"/>
                    <a:pt x="20" y="88"/>
                    <a:pt x="20" y="89"/>
                  </a:cubicBezTo>
                  <a:cubicBezTo>
                    <a:pt x="21" y="90"/>
                    <a:pt x="21" y="90"/>
                    <a:pt x="22" y="90"/>
                  </a:cubicBezTo>
                  <a:cubicBezTo>
                    <a:pt x="23" y="91"/>
                    <a:pt x="27" y="91"/>
                    <a:pt x="32" y="91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8" y="95"/>
                    <a:pt x="23" y="95"/>
                    <a:pt x="18" y="95"/>
                  </a:cubicBezTo>
                  <a:cubicBezTo>
                    <a:pt x="13" y="95"/>
                    <a:pt x="7" y="95"/>
                    <a:pt x="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869" y="939"/>
              <a:ext cx="64" cy="149"/>
            </a:xfrm>
            <a:custGeom>
              <a:avLst/>
              <a:gdLst>
                <a:gd name="T0" fmla="*/ 41 w 41"/>
                <a:gd name="T1" fmla="*/ 91 h 96"/>
                <a:gd name="T2" fmla="*/ 41 w 41"/>
                <a:gd name="T3" fmla="*/ 96 h 96"/>
                <a:gd name="T4" fmla="*/ 21 w 41"/>
                <a:gd name="T5" fmla="*/ 95 h 96"/>
                <a:gd name="T6" fmla="*/ 0 w 41"/>
                <a:gd name="T7" fmla="*/ 96 h 96"/>
                <a:gd name="T8" fmla="*/ 0 w 41"/>
                <a:gd name="T9" fmla="*/ 91 h 96"/>
                <a:gd name="T10" fmla="*/ 10 w 41"/>
                <a:gd name="T11" fmla="*/ 91 h 96"/>
                <a:gd name="T12" fmla="*/ 12 w 41"/>
                <a:gd name="T13" fmla="*/ 89 h 96"/>
                <a:gd name="T14" fmla="*/ 13 w 41"/>
                <a:gd name="T15" fmla="*/ 83 h 96"/>
                <a:gd name="T16" fmla="*/ 14 w 41"/>
                <a:gd name="T17" fmla="*/ 63 h 96"/>
                <a:gd name="T18" fmla="*/ 14 w 41"/>
                <a:gd name="T19" fmla="*/ 32 h 96"/>
                <a:gd name="T20" fmla="*/ 13 w 41"/>
                <a:gd name="T21" fmla="*/ 14 h 96"/>
                <a:gd name="T22" fmla="*/ 12 w 41"/>
                <a:gd name="T23" fmla="*/ 6 h 96"/>
                <a:gd name="T24" fmla="*/ 10 w 41"/>
                <a:gd name="T25" fmla="*/ 5 h 96"/>
                <a:gd name="T26" fmla="*/ 0 w 41"/>
                <a:gd name="T27" fmla="*/ 4 h 96"/>
                <a:gd name="T28" fmla="*/ 0 w 41"/>
                <a:gd name="T29" fmla="*/ 0 h 96"/>
                <a:gd name="T30" fmla="*/ 20 w 41"/>
                <a:gd name="T31" fmla="*/ 0 h 96"/>
                <a:gd name="T32" fmla="*/ 41 w 41"/>
                <a:gd name="T33" fmla="*/ 0 h 96"/>
                <a:gd name="T34" fmla="*/ 41 w 41"/>
                <a:gd name="T35" fmla="*/ 4 h 96"/>
                <a:gd name="T36" fmla="*/ 31 w 41"/>
                <a:gd name="T37" fmla="*/ 5 h 96"/>
                <a:gd name="T38" fmla="*/ 28 w 41"/>
                <a:gd name="T39" fmla="*/ 6 h 96"/>
                <a:gd name="T40" fmla="*/ 27 w 41"/>
                <a:gd name="T41" fmla="*/ 13 h 96"/>
                <a:gd name="T42" fmla="*/ 27 w 41"/>
                <a:gd name="T43" fmla="*/ 32 h 96"/>
                <a:gd name="T44" fmla="*/ 27 w 41"/>
                <a:gd name="T45" fmla="*/ 63 h 96"/>
                <a:gd name="T46" fmla="*/ 27 w 41"/>
                <a:gd name="T47" fmla="*/ 81 h 96"/>
                <a:gd name="T48" fmla="*/ 28 w 41"/>
                <a:gd name="T49" fmla="*/ 89 h 96"/>
                <a:gd name="T50" fmla="*/ 31 w 41"/>
                <a:gd name="T51" fmla="*/ 91 h 96"/>
                <a:gd name="T52" fmla="*/ 41 w 41"/>
                <a:gd name="T53" fmla="*/ 9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96">
                  <a:moveTo>
                    <a:pt x="41" y="91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31" y="95"/>
                    <a:pt x="24" y="95"/>
                    <a:pt x="21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1"/>
                  </a:cubicBezTo>
                  <a:cubicBezTo>
                    <a:pt x="11" y="90"/>
                    <a:pt x="12" y="90"/>
                    <a:pt x="12" y="89"/>
                  </a:cubicBezTo>
                  <a:cubicBezTo>
                    <a:pt x="13" y="88"/>
                    <a:pt x="13" y="86"/>
                    <a:pt x="13" y="83"/>
                  </a:cubicBezTo>
                  <a:cubicBezTo>
                    <a:pt x="13" y="82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5" y="0"/>
                    <a:pt x="20" y="0"/>
                  </a:cubicBezTo>
                  <a:cubicBezTo>
                    <a:pt x="25" y="0"/>
                    <a:pt x="32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4"/>
                    <a:pt x="32" y="4"/>
                    <a:pt x="31" y="5"/>
                  </a:cubicBezTo>
                  <a:cubicBezTo>
                    <a:pt x="30" y="5"/>
                    <a:pt x="29" y="6"/>
                    <a:pt x="28" y="6"/>
                  </a:cubicBezTo>
                  <a:cubicBezTo>
                    <a:pt x="28" y="7"/>
                    <a:pt x="27" y="9"/>
                    <a:pt x="27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9"/>
                    <a:pt x="27" y="75"/>
                    <a:pt x="27" y="81"/>
                  </a:cubicBezTo>
                  <a:cubicBezTo>
                    <a:pt x="27" y="86"/>
                    <a:pt x="28" y="88"/>
                    <a:pt x="28" y="89"/>
                  </a:cubicBezTo>
                  <a:cubicBezTo>
                    <a:pt x="29" y="90"/>
                    <a:pt x="30" y="90"/>
                    <a:pt x="31" y="91"/>
                  </a:cubicBezTo>
                  <a:cubicBezTo>
                    <a:pt x="32" y="91"/>
                    <a:pt x="35" y="91"/>
                    <a:pt x="4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94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5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29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6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357" y="740"/>
              <a:ext cx="201" cy="151"/>
            </a:xfrm>
            <a:custGeom>
              <a:avLst/>
              <a:gdLst>
                <a:gd name="T0" fmla="*/ 0 w 130"/>
                <a:gd name="T1" fmla="*/ 4 h 97"/>
                <a:gd name="T2" fmla="*/ 0 w 130"/>
                <a:gd name="T3" fmla="*/ 0 h 97"/>
                <a:gd name="T4" fmla="*/ 14 w 130"/>
                <a:gd name="T5" fmla="*/ 0 h 97"/>
                <a:gd name="T6" fmla="*/ 27 w 130"/>
                <a:gd name="T7" fmla="*/ 0 h 97"/>
                <a:gd name="T8" fmla="*/ 38 w 130"/>
                <a:gd name="T9" fmla="*/ 24 h 97"/>
                <a:gd name="T10" fmla="*/ 65 w 130"/>
                <a:gd name="T11" fmla="*/ 76 h 97"/>
                <a:gd name="T12" fmla="*/ 89 w 130"/>
                <a:gd name="T13" fmla="*/ 28 h 97"/>
                <a:gd name="T14" fmla="*/ 102 w 130"/>
                <a:gd name="T15" fmla="*/ 0 h 97"/>
                <a:gd name="T16" fmla="*/ 115 w 130"/>
                <a:gd name="T17" fmla="*/ 0 h 97"/>
                <a:gd name="T18" fmla="*/ 130 w 130"/>
                <a:gd name="T19" fmla="*/ 0 h 97"/>
                <a:gd name="T20" fmla="*/ 130 w 130"/>
                <a:gd name="T21" fmla="*/ 4 h 97"/>
                <a:gd name="T22" fmla="*/ 120 w 130"/>
                <a:gd name="T23" fmla="*/ 5 h 97"/>
                <a:gd name="T24" fmla="*/ 118 w 130"/>
                <a:gd name="T25" fmla="*/ 7 h 97"/>
                <a:gd name="T26" fmla="*/ 117 w 130"/>
                <a:gd name="T27" fmla="*/ 13 h 97"/>
                <a:gd name="T28" fmla="*/ 116 w 130"/>
                <a:gd name="T29" fmla="*/ 32 h 97"/>
                <a:gd name="T30" fmla="*/ 116 w 130"/>
                <a:gd name="T31" fmla="*/ 63 h 97"/>
                <a:gd name="T32" fmla="*/ 117 w 130"/>
                <a:gd name="T33" fmla="*/ 81 h 97"/>
                <a:gd name="T34" fmla="*/ 118 w 130"/>
                <a:gd name="T35" fmla="*/ 89 h 97"/>
                <a:gd name="T36" fmla="*/ 120 w 130"/>
                <a:gd name="T37" fmla="*/ 90 h 97"/>
                <a:gd name="T38" fmla="*/ 130 w 130"/>
                <a:gd name="T39" fmla="*/ 91 h 97"/>
                <a:gd name="T40" fmla="*/ 130 w 130"/>
                <a:gd name="T41" fmla="*/ 95 h 97"/>
                <a:gd name="T42" fmla="*/ 110 w 130"/>
                <a:gd name="T43" fmla="*/ 95 h 97"/>
                <a:gd name="T44" fmla="*/ 89 w 130"/>
                <a:gd name="T45" fmla="*/ 95 h 97"/>
                <a:gd name="T46" fmla="*/ 89 w 130"/>
                <a:gd name="T47" fmla="*/ 91 h 97"/>
                <a:gd name="T48" fmla="*/ 100 w 130"/>
                <a:gd name="T49" fmla="*/ 90 h 97"/>
                <a:gd name="T50" fmla="*/ 102 w 130"/>
                <a:gd name="T51" fmla="*/ 89 h 97"/>
                <a:gd name="T52" fmla="*/ 103 w 130"/>
                <a:gd name="T53" fmla="*/ 82 h 97"/>
                <a:gd name="T54" fmla="*/ 103 w 130"/>
                <a:gd name="T55" fmla="*/ 63 h 97"/>
                <a:gd name="T56" fmla="*/ 103 w 130"/>
                <a:gd name="T57" fmla="*/ 14 h 97"/>
                <a:gd name="T58" fmla="*/ 79 w 130"/>
                <a:gd name="T59" fmla="*/ 62 h 97"/>
                <a:gd name="T60" fmla="*/ 70 w 130"/>
                <a:gd name="T61" fmla="*/ 81 h 97"/>
                <a:gd name="T62" fmla="*/ 63 w 130"/>
                <a:gd name="T63" fmla="*/ 97 h 97"/>
                <a:gd name="T64" fmla="*/ 60 w 130"/>
                <a:gd name="T65" fmla="*/ 97 h 97"/>
                <a:gd name="T66" fmla="*/ 59 w 130"/>
                <a:gd name="T67" fmla="*/ 93 h 97"/>
                <a:gd name="T68" fmla="*/ 54 w 130"/>
                <a:gd name="T69" fmla="*/ 83 h 97"/>
                <a:gd name="T70" fmla="*/ 20 w 130"/>
                <a:gd name="T71" fmla="*/ 16 h 97"/>
                <a:gd name="T72" fmla="*/ 20 w 130"/>
                <a:gd name="T73" fmla="*/ 63 h 97"/>
                <a:gd name="T74" fmla="*/ 20 w 130"/>
                <a:gd name="T75" fmla="*/ 81 h 97"/>
                <a:gd name="T76" fmla="*/ 22 w 130"/>
                <a:gd name="T77" fmla="*/ 89 h 97"/>
                <a:gd name="T78" fmla="*/ 24 w 130"/>
                <a:gd name="T79" fmla="*/ 90 h 97"/>
                <a:gd name="T80" fmla="*/ 34 w 130"/>
                <a:gd name="T81" fmla="*/ 91 h 97"/>
                <a:gd name="T82" fmla="*/ 34 w 130"/>
                <a:gd name="T83" fmla="*/ 95 h 97"/>
                <a:gd name="T84" fmla="*/ 17 w 130"/>
                <a:gd name="T85" fmla="*/ 95 h 97"/>
                <a:gd name="T86" fmla="*/ 0 w 130"/>
                <a:gd name="T87" fmla="*/ 95 h 97"/>
                <a:gd name="T88" fmla="*/ 0 w 130"/>
                <a:gd name="T89" fmla="*/ 91 h 97"/>
                <a:gd name="T90" fmla="*/ 10 w 130"/>
                <a:gd name="T91" fmla="*/ 90 h 97"/>
                <a:gd name="T92" fmla="*/ 12 w 130"/>
                <a:gd name="T93" fmla="*/ 89 h 97"/>
                <a:gd name="T94" fmla="*/ 13 w 130"/>
                <a:gd name="T95" fmla="*/ 82 h 97"/>
                <a:gd name="T96" fmla="*/ 14 w 130"/>
                <a:gd name="T97" fmla="*/ 63 h 97"/>
                <a:gd name="T98" fmla="*/ 14 w 130"/>
                <a:gd name="T99" fmla="*/ 32 h 97"/>
                <a:gd name="T100" fmla="*/ 13 w 130"/>
                <a:gd name="T101" fmla="*/ 14 h 97"/>
                <a:gd name="T102" fmla="*/ 12 w 130"/>
                <a:gd name="T103" fmla="*/ 7 h 97"/>
                <a:gd name="T104" fmla="*/ 10 w 130"/>
                <a:gd name="T105" fmla="*/ 5 h 97"/>
                <a:gd name="T106" fmla="*/ 0 w 130"/>
                <a:gd name="T107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97">
                  <a:moveTo>
                    <a:pt x="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ubicBezTo>
                    <a:pt x="18" y="0"/>
                    <a:pt x="23" y="0"/>
                    <a:pt x="27" y="0"/>
                  </a:cubicBezTo>
                  <a:cubicBezTo>
                    <a:pt x="31" y="9"/>
                    <a:pt x="35" y="17"/>
                    <a:pt x="38" y="2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96" y="15"/>
                    <a:pt x="100" y="5"/>
                    <a:pt x="102" y="0"/>
                  </a:cubicBezTo>
                  <a:cubicBezTo>
                    <a:pt x="107" y="0"/>
                    <a:pt x="112" y="0"/>
                    <a:pt x="115" y="0"/>
                  </a:cubicBezTo>
                  <a:cubicBezTo>
                    <a:pt x="118" y="0"/>
                    <a:pt x="123" y="0"/>
                    <a:pt x="130" y="0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4"/>
                    <a:pt x="121" y="5"/>
                    <a:pt x="120" y="5"/>
                  </a:cubicBezTo>
                  <a:cubicBezTo>
                    <a:pt x="119" y="5"/>
                    <a:pt x="118" y="6"/>
                    <a:pt x="118" y="7"/>
                  </a:cubicBezTo>
                  <a:cubicBezTo>
                    <a:pt x="117" y="8"/>
                    <a:pt x="117" y="10"/>
                    <a:pt x="117" y="13"/>
                  </a:cubicBezTo>
                  <a:cubicBezTo>
                    <a:pt x="116" y="14"/>
                    <a:pt x="116" y="20"/>
                    <a:pt x="116" y="3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9"/>
                    <a:pt x="116" y="75"/>
                    <a:pt x="117" y="81"/>
                  </a:cubicBezTo>
                  <a:cubicBezTo>
                    <a:pt x="117" y="85"/>
                    <a:pt x="117" y="88"/>
                    <a:pt x="118" y="89"/>
                  </a:cubicBezTo>
                  <a:cubicBezTo>
                    <a:pt x="118" y="89"/>
                    <a:pt x="119" y="90"/>
                    <a:pt x="120" y="90"/>
                  </a:cubicBezTo>
                  <a:cubicBezTo>
                    <a:pt x="121" y="91"/>
                    <a:pt x="125" y="91"/>
                    <a:pt x="130" y="9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1" y="95"/>
                    <a:pt x="114" y="95"/>
                    <a:pt x="110" y="95"/>
                  </a:cubicBezTo>
                  <a:cubicBezTo>
                    <a:pt x="107" y="95"/>
                    <a:pt x="100" y="95"/>
                    <a:pt x="89" y="9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5" y="91"/>
                    <a:pt x="98" y="91"/>
                    <a:pt x="100" y="90"/>
                  </a:cubicBezTo>
                  <a:cubicBezTo>
                    <a:pt x="101" y="90"/>
                    <a:pt x="102" y="89"/>
                    <a:pt x="102" y="89"/>
                  </a:cubicBezTo>
                  <a:cubicBezTo>
                    <a:pt x="103" y="88"/>
                    <a:pt x="103" y="86"/>
                    <a:pt x="103" y="82"/>
                  </a:cubicBezTo>
                  <a:cubicBezTo>
                    <a:pt x="103" y="81"/>
                    <a:pt x="103" y="75"/>
                    <a:pt x="103" y="63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5" y="70"/>
                    <a:pt x="72" y="76"/>
                    <a:pt x="70" y="81"/>
                  </a:cubicBezTo>
                  <a:cubicBezTo>
                    <a:pt x="69" y="84"/>
                    <a:pt x="66" y="89"/>
                    <a:pt x="63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5"/>
                    <a:pt x="59" y="94"/>
                    <a:pt x="59" y="9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9"/>
                    <a:pt x="20" y="75"/>
                    <a:pt x="20" y="81"/>
                  </a:cubicBezTo>
                  <a:cubicBezTo>
                    <a:pt x="21" y="85"/>
                    <a:pt x="21" y="88"/>
                    <a:pt x="22" y="89"/>
                  </a:cubicBezTo>
                  <a:cubicBezTo>
                    <a:pt x="22" y="89"/>
                    <a:pt x="23" y="90"/>
                    <a:pt x="24" y="90"/>
                  </a:cubicBezTo>
                  <a:cubicBezTo>
                    <a:pt x="25" y="91"/>
                    <a:pt x="29" y="91"/>
                    <a:pt x="34" y="91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2" y="89"/>
                    <a:pt x="12" y="89"/>
                  </a:cubicBezTo>
                  <a:cubicBezTo>
                    <a:pt x="13" y="88"/>
                    <a:pt x="13" y="86"/>
                    <a:pt x="13" y="82"/>
                  </a:cubicBezTo>
                  <a:cubicBezTo>
                    <a:pt x="13" y="81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8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5"/>
                    <a:pt x="5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3566" y="738"/>
              <a:ext cx="166" cy="149"/>
            </a:xfrm>
            <a:custGeom>
              <a:avLst/>
              <a:gdLst>
                <a:gd name="T0" fmla="*/ 15 w 107"/>
                <a:gd name="T1" fmla="*/ 96 h 96"/>
                <a:gd name="T2" fmla="*/ 33 w 107"/>
                <a:gd name="T3" fmla="*/ 96 h 96"/>
                <a:gd name="T4" fmla="*/ 33 w 107"/>
                <a:gd name="T5" fmla="*/ 92 h 96"/>
                <a:gd name="T6" fmla="*/ 24 w 107"/>
                <a:gd name="T7" fmla="*/ 92 h 96"/>
                <a:gd name="T8" fmla="*/ 21 w 107"/>
                <a:gd name="T9" fmla="*/ 90 h 96"/>
                <a:gd name="T10" fmla="*/ 21 w 107"/>
                <a:gd name="T11" fmla="*/ 89 h 96"/>
                <a:gd name="T12" fmla="*/ 23 w 107"/>
                <a:gd name="T13" fmla="*/ 82 h 96"/>
                <a:gd name="T14" fmla="*/ 30 w 107"/>
                <a:gd name="T15" fmla="*/ 65 h 96"/>
                <a:gd name="T16" fmla="*/ 71 w 107"/>
                <a:gd name="T17" fmla="*/ 65 h 96"/>
                <a:gd name="T18" fmla="*/ 80 w 107"/>
                <a:gd name="T19" fmla="*/ 85 h 96"/>
                <a:gd name="T20" fmla="*/ 81 w 107"/>
                <a:gd name="T21" fmla="*/ 89 h 96"/>
                <a:gd name="T22" fmla="*/ 80 w 107"/>
                <a:gd name="T23" fmla="*/ 91 h 96"/>
                <a:gd name="T24" fmla="*/ 78 w 107"/>
                <a:gd name="T25" fmla="*/ 92 h 96"/>
                <a:gd name="T26" fmla="*/ 68 w 107"/>
                <a:gd name="T27" fmla="*/ 92 h 96"/>
                <a:gd name="T28" fmla="*/ 68 w 107"/>
                <a:gd name="T29" fmla="*/ 96 h 96"/>
                <a:gd name="T30" fmla="*/ 91 w 107"/>
                <a:gd name="T31" fmla="*/ 96 h 96"/>
                <a:gd name="T32" fmla="*/ 107 w 107"/>
                <a:gd name="T33" fmla="*/ 96 h 96"/>
                <a:gd name="T34" fmla="*/ 107 w 107"/>
                <a:gd name="T35" fmla="*/ 92 h 96"/>
                <a:gd name="T36" fmla="*/ 99 w 107"/>
                <a:gd name="T37" fmla="*/ 91 h 96"/>
                <a:gd name="T38" fmla="*/ 96 w 107"/>
                <a:gd name="T39" fmla="*/ 88 h 96"/>
                <a:gd name="T40" fmla="*/ 87 w 107"/>
                <a:gd name="T41" fmla="*/ 68 h 96"/>
                <a:gd name="T42" fmla="*/ 56 w 107"/>
                <a:gd name="T43" fmla="*/ 0 h 96"/>
                <a:gd name="T44" fmla="*/ 52 w 107"/>
                <a:gd name="T45" fmla="*/ 0 h 96"/>
                <a:gd name="T46" fmla="*/ 40 w 107"/>
                <a:gd name="T47" fmla="*/ 28 h 96"/>
                <a:gd name="T48" fmla="*/ 22 w 107"/>
                <a:gd name="T49" fmla="*/ 66 h 96"/>
                <a:gd name="T50" fmla="*/ 13 w 107"/>
                <a:gd name="T51" fmla="*/ 85 h 96"/>
                <a:gd name="T52" fmla="*/ 9 w 107"/>
                <a:gd name="T53" fmla="*/ 90 h 96"/>
                <a:gd name="T54" fmla="*/ 7 w 107"/>
                <a:gd name="T55" fmla="*/ 92 h 96"/>
                <a:gd name="T56" fmla="*/ 0 w 107"/>
                <a:gd name="T57" fmla="*/ 92 h 96"/>
                <a:gd name="T58" fmla="*/ 0 w 107"/>
                <a:gd name="T59" fmla="*/ 96 h 96"/>
                <a:gd name="T60" fmla="*/ 15 w 107"/>
                <a:gd name="T61" fmla="*/ 96 h 96"/>
                <a:gd name="T62" fmla="*/ 51 w 107"/>
                <a:gd name="T63" fmla="*/ 18 h 96"/>
                <a:gd name="T64" fmla="*/ 68 w 107"/>
                <a:gd name="T65" fmla="*/ 59 h 96"/>
                <a:gd name="T66" fmla="*/ 33 w 107"/>
                <a:gd name="T67" fmla="*/ 59 h 96"/>
                <a:gd name="T68" fmla="*/ 51 w 107"/>
                <a:gd name="T6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6">
                  <a:moveTo>
                    <a:pt x="15" y="96"/>
                  </a:moveTo>
                  <a:cubicBezTo>
                    <a:pt x="19" y="96"/>
                    <a:pt x="25" y="96"/>
                    <a:pt x="33" y="96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8" y="92"/>
                    <a:pt x="25" y="92"/>
                    <a:pt x="24" y="92"/>
                  </a:cubicBezTo>
                  <a:cubicBezTo>
                    <a:pt x="22" y="91"/>
                    <a:pt x="22" y="91"/>
                    <a:pt x="21" y="90"/>
                  </a:cubicBezTo>
                  <a:cubicBezTo>
                    <a:pt x="21" y="90"/>
                    <a:pt x="21" y="89"/>
                    <a:pt x="21" y="89"/>
                  </a:cubicBezTo>
                  <a:cubicBezTo>
                    <a:pt x="21" y="87"/>
                    <a:pt x="21" y="85"/>
                    <a:pt x="23" y="82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1" y="87"/>
                    <a:pt x="81" y="88"/>
                    <a:pt x="81" y="89"/>
                  </a:cubicBezTo>
                  <a:cubicBezTo>
                    <a:pt x="81" y="90"/>
                    <a:pt x="81" y="90"/>
                    <a:pt x="80" y="91"/>
                  </a:cubicBezTo>
                  <a:cubicBezTo>
                    <a:pt x="80" y="91"/>
                    <a:pt x="79" y="91"/>
                    <a:pt x="78" y="92"/>
                  </a:cubicBezTo>
                  <a:cubicBezTo>
                    <a:pt x="77" y="92"/>
                    <a:pt x="74" y="92"/>
                    <a:pt x="68" y="92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4" y="96"/>
                    <a:pt x="99" y="96"/>
                    <a:pt x="107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3" y="92"/>
                    <a:pt x="100" y="92"/>
                    <a:pt x="99" y="91"/>
                  </a:cubicBezTo>
                  <a:cubicBezTo>
                    <a:pt x="98" y="91"/>
                    <a:pt x="97" y="90"/>
                    <a:pt x="96" y="88"/>
                  </a:cubicBezTo>
                  <a:cubicBezTo>
                    <a:pt x="95" y="85"/>
                    <a:pt x="92" y="79"/>
                    <a:pt x="87" y="6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14"/>
                    <a:pt x="42" y="24"/>
                    <a:pt x="40" y="28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7" y="77"/>
                    <a:pt x="13" y="83"/>
                    <a:pt x="13" y="85"/>
                  </a:cubicBezTo>
                  <a:cubicBezTo>
                    <a:pt x="11" y="88"/>
                    <a:pt x="10" y="90"/>
                    <a:pt x="9" y="90"/>
                  </a:cubicBezTo>
                  <a:cubicBezTo>
                    <a:pt x="8" y="91"/>
                    <a:pt x="8" y="91"/>
                    <a:pt x="7" y="92"/>
                  </a:cubicBezTo>
                  <a:cubicBezTo>
                    <a:pt x="6" y="92"/>
                    <a:pt x="3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" y="96"/>
                    <a:pt x="10" y="96"/>
                    <a:pt x="15" y="96"/>
                  </a:cubicBezTo>
                  <a:close/>
                  <a:moveTo>
                    <a:pt x="51" y="18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33" y="59"/>
                    <a:pt x="33" y="59"/>
                    <a:pt x="33" y="59"/>
                  </a:cubicBezTo>
                  <a:lnTo>
                    <a:pt x="5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703" y="740"/>
              <a:ext cx="163" cy="147"/>
            </a:xfrm>
            <a:custGeom>
              <a:avLst/>
              <a:gdLst>
                <a:gd name="T0" fmla="*/ 77 w 105"/>
                <a:gd name="T1" fmla="*/ 14 h 95"/>
                <a:gd name="T2" fmla="*/ 82 w 105"/>
                <a:gd name="T3" fmla="*/ 7 h 95"/>
                <a:gd name="T4" fmla="*/ 80 w 105"/>
                <a:gd name="T5" fmla="*/ 5 h 95"/>
                <a:gd name="T6" fmla="*/ 70 w 105"/>
                <a:gd name="T7" fmla="*/ 4 h 95"/>
                <a:gd name="T8" fmla="*/ 70 w 105"/>
                <a:gd name="T9" fmla="*/ 0 h 95"/>
                <a:gd name="T10" fmla="*/ 89 w 105"/>
                <a:gd name="T11" fmla="*/ 0 h 95"/>
                <a:gd name="T12" fmla="*/ 105 w 105"/>
                <a:gd name="T13" fmla="*/ 0 h 95"/>
                <a:gd name="T14" fmla="*/ 105 w 105"/>
                <a:gd name="T15" fmla="*/ 4 h 95"/>
                <a:gd name="T16" fmla="*/ 96 w 105"/>
                <a:gd name="T17" fmla="*/ 5 h 95"/>
                <a:gd name="T18" fmla="*/ 92 w 105"/>
                <a:gd name="T19" fmla="*/ 7 h 95"/>
                <a:gd name="T20" fmla="*/ 87 w 105"/>
                <a:gd name="T21" fmla="*/ 13 h 95"/>
                <a:gd name="T22" fmla="*/ 66 w 105"/>
                <a:gd name="T23" fmla="*/ 43 h 95"/>
                <a:gd name="T24" fmla="*/ 59 w 105"/>
                <a:gd name="T25" fmla="*/ 54 h 95"/>
                <a:gd name="T26" fmla="*/ 59 w 105"/>
                <a:gd name="T27" fmla="*/ 58 h 95"/>
                <a:gd name="T28" fmla="*/ 59 w 105"/>
                <a:gd name="T29" fmla="*/ 63 h 95"/>
                <a:gd name="T30" fmla="*/ 59 w 105"/>
                <a:gd name="T31" fmla="*/ 81 h 95"/>
                <a:gd name="T32" fmla="*/ 60 w 105"/>
                <a:gd name="T33" fmla="*/ 89 h 95"/>
                <a:gd name="T34" fmla="*/ 63 w 105"/>
                <a:gd name="T35" fmla="*/ 90 h 95"/>
                <a:gd name="T36" fmla="*/ 73 w 105"/>
                <a:gd name="T37" fmla="*/ 91 h 95"/>
                <a:gd name="T38" fmla="*/ 73 w 105"/>
                <a:gd name="T39" fmla="*/ 95 h 95"/>
                <a:gd name="T40" fmla="*/ 53 w 105"/>
                <a:gd name="T41" fmla="*/ 95 h 95"/>
                <a:gd name="T42" fmla="*/ 32 w 105"/>
                <a:gd name="T43" fmla="*/ 95 h 95"/>
                <a:gd name="T44" fmla="*/ 32 w 105"/>
                <a:gd name="T45" fmla="*/ 91 h 95"/>
                <a:gd name="T46" fmla="*/ 42 w 105"/>
                <a:gd name="T47" fmla="*/ 90 h 95"/>
                <a:gd name="T48" fmla="*/ 44 w 105"/>
                <a:gd name="T49" fmla="*/ 89 h 95"/>
                <a:gd name="T50" fmla="*/ 45 w 105"/>
                <a:gd name="T51" fmla="*/ 82 h 95"/>
                <a:gd name="T52" fmla="*/ 46 w 105"/>
                <a:gd name="T53" fmla="*/ 63 h 95"/>
                <a:gd name="T54" fmla="*/ 46 w 105"/>
                <a:gd name="T55" fmla="*/ 56 h 95"/>
                <a:gd name="T56" fmla="*/ 43 w 105"/>
                <a:gd name="T57" fmla="*/ 50 h 95"/>
                <a:gd name="T58" fmla="*/ 35 w 105"/>
                <a:gd name="T59" fmla="*/ 39 h 95"/>
                <a:gd name="T60" fmla="*/ 17 w 105"/>
                <a:gd name="T61" fmla="*/ 13 h 95"/>
                <a:gd name="T62" fmla="*/ 13 w 105"/>
                <a:gd name="T63" fmla="*/ 7 h 95"/>
                <a:gd name="T64" fmla="*/ 9 w 105"/>
                <a:gd name="T65" fmla="*/ 5 h 95"/>
                <a:gd name="T66" fmla="*/ 0 w 105"/>
                <a:gd name="T67" fmla="*/ 4 h 95"/>
                <a:gd name="T68" fmla="*/ 0 w 105"/>
                <a:gd name="T69" fmla="*/ 0 h 95"/>
                <a:gd name="T70" fmla="*/ 17 w 105"/>
                <a:gd name="T71" fmla="*/ 0 h 95"/>
                <a:gd name="T72" fmla="*/ 43 w 105"/>
                <a:gd name="T73" fmla="*/ 0 h 95"/>
                <a:gd name="T74" fmla="*/ 43 w 105"/>
                <a:gd name="T75" fmla="*/ 4 h 95"/>
                <a:gd name="T76" fmla="*/ 32 w 105"/>
                <a:gd name="T77" fmla="*/ 5 h 95"/>
                <a:gd name="T78" fmla="*/ 30 w 105"/>
                <a:gd name="T79" fmla="*/ 7 h 95"/>
                <a:gd name="T80" fmla="*/ 34 w 105"/>
                <a:gd name="T81" fmla="*/ 14 h 95"/>
                <a:gd name="T82" fmla="*/ 55 w 105"/>
                <a:gd name="T83" fmla="*/ 48 h 95"/>
                <a:gd name="T84" fmla="*/ 77 w 105"/>
                <a:gd name="T8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95">
                  <a:moveTo>
                    <a:pt x="77" y="14"/>
                  </a:moveTo>
                  <a:cubicBezTo>
                    <a:pt x="80" y="10"/>
                    <a:pt x="82" y="7"/>
                    <a:pt x="82" y="7"/>
                  </a:cubicBezTo>
                  <a:cubicBezTo>
                    <a:pt x="82" y="6"/>
                    <a:pt x="81" y="5"/>
                    <a:pt x="80" y="5"/>
                  </a:cubicBezTo>
                  <a:cubicBezTo>
                    <a:pt x="79" y="5"/>
                    <a:pt x="75" y="4"/>
                    <a:pt x="70" y="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0"/>
                    <a:pt x="84" y="0"/>
                    <a:pt x="89" y="0"/>
                  </a:cubicBezTo>
                  <a:cubicBezTo>
                    <a:pt x="93" y="0"/>
                    <a:pt x="96" y="0"/>
                    <a:pt x="105" y="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0" y="4"/>
                    <a:pt x="97" y="5"/>
                    <a:pt x="96" y="5"/>
                  </a:cubicBezTo>
                  <a:cubicBezTo>
                    <a:pt x="95" y="5"/>
                    <a:pt x="93" y="6"/>
                    <a:pt x="92" y="7"/>
                  </a:cubicBezTo>
                  <a:cubicBezTo>
                    <a:pt x="91" y="7"/>
                    <a:pt x="89" y="10"/>
                    <a:pt x="87" y="1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2" y="49"/>
                    <a:pt x="60" y="53"/>
                    <a:pt x="59" y="54"/>
                  </a:cubicBezTo>
                  <a:cubicBezTo>
                    <a:pt x="59" y="56"/>
                    <a:pt x="59" y="57"/>
                    <a:pt x="59" y="58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9"/>
                    <a:pt x="59" y="75"/>
                    <a:pt x="59" y="81"/>
                  </a:cubicBezTo>
                  <a:cubicBezTo>
                    <a:pt x="59" y="85"/>
                    <a:pt x="60" y="88"/>
                    <a:pt x="60" y="89"/>
                  </a:cubicBezTo>
                  <a:cubicBezTo>
                    <a:pt x="61" y="89"/>
                    <a:pt x="61" y="90"/>
                    <a:pt x="63" y="90"/>
                  </a:cubicBezTo>
                  <a:cubicBezTo>
                    <a:pt x="64" y="91"/>
                    <a:pt x="67" y="91"/>
                    <a:pt x="73" y="91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65" y="95"/>
                    <a:pt x="58" y="95"/>
                    <a:pt x="53" y="95"/>
                  </a:cubicBezTo>
                  <a:cubicBezTo>
                    <a:pt x="47" y="95"/>
                    <a:pt x="40" y="95"/>
                    <a:pt x="32" y="9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7" y="91"/>
                    <a:pt x="40" y="91"/>
                    <a:pt x="42" y="90"/>
                  </a:cubicBezTo>
                  <a:cubicBezTo>
                    <a:pt x="43" y="90"/>
                    <a:pt x="44" y="90"/>
                    <a:pt x="44" y="89"/>
                  </a:cubicBezTo>
                  <a:cubicBezTo>
                    <a:pt x="45" y="88"/>
                    <a:pt x="45" y="86"/>
                    <a:pt x="45" y="82"/>
                  </a:cubicBezTo>
                  <a:cubicBezTo>
                    <a:pt x="45" y="81"/>
                    <a:pt x="45" y="75"/>
                    <a:pt x="46" y="63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4"/>
                    <a:pt x="44" y="52"/>
                    <a:pt x="43" y="50"/>
                  </a:cubicBezTo>
                  <a:cubicBezTo>
                    <a:pt x="42" y="49"/>
                    <a:pt x="40" y="45"/>
                    <a:pt x="35" y="3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0"/>
                    <a:pt x="14" y="7"/>
                    <a:pt x="13" y="7"/>
                  </a:cubicBezTo>
                  <a:cubicBezTo>
                    <a:pt x="12" y="6"/>
                    <a:pt x="10" y="5"/>
                    <a:pt x="9" y="5"/>
                  </a:cubicBezTo>
                  <a:cubicBezTo>
                    <a:pt x="8" y="5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2" y="0"/>
                    <a:pt x="17" y="0"/>
                  </a:cubicBezTo>
                  <a:cubicBezTo>
                    <a:pt x="22" y="0"/>
                    <a:pt x="34" y="0"/>
                    <a:pt x="43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8" y="4"/>
                    <a:pt x="33" y="5"/>
                    <a:pt x="32" y="5"/>
                  </a:cubicBezTo>
                  <a:cubicBezTo>
                    <a:pt x="31" y="5"/>
                    <a:pt x="30" y="6"/>
                    <a:pt x="30" y="7"/>
                  </a:cubicBezTo>
                  <a:cubicBezTo>
                    <a:pt x="30" y="7"/>
                    <a:pt x="31" y="10"/>
                    <a:pt x="34" y="14"/>
                  </a:cubicBezTo>
                  <a:cubicBezTo>
                    <a:pt x="55" y="48"/>
                    <a:pt x="55" y="48"/>
                    <a:pt x="55" y="48"/>
                  </a:cubicBezTo>
                  <a:lnTo>
                    <a:pt x="7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3860" y="737"/>
              <a:ext cx="164" cy="154"/>
            </a:xfrm>
            <a:custGeom>
              <a:avLst/>
              <a:gdLst>
                <a:gd name="T0" fmla="*/ 19 w 106"/>
                <a:gd name="T1" fmla="*/ 24 h 99"/>
                <a:gd name="T2" fmla="*/ 31 w 106"/>
                <a:gd name="T3" fmla="*/ 10 h 99"/>
                <a:gd name="T4" fmla="*/ 51 w 106"/>
                <a:gd name="T5" fmla="*/ 5 h 99"/>
                <a:gd name="T6" fmla="*/ 66 w 106"/>
                <a:gd name="T7" fmla="*/ 8 h 99"/>
                <a:gd name="T8" fmla="*/ 76 w 106"/>
                <a:gd name="T9" fmla="*/ 13 h 99"/>
                <a:gd name="T10" fmla="*/ 84 w 106"/>
                <a:gd name="T11" fmla="*/ 21 h 99"/>
                <a:gd name="T12" fmla="*/ 88 w 106"/>
                <a:gd name="T13" fmla="*/ 31 h 99"/>
                <a:gd name="T14" fmla="*/ 91 w 106"/>
                <a:gd name="T15" fmla="*/ 51 h 99"/>
                <a:gd name="T16" fmla="*/ 87 w 106"/>
                <a:gd name="T17" fmla="*/ 73 h 99"/>
                <a:gd name="T18" fmla="*/ 75 w 106"/>
                <a:gd name="T19" fmla="*/ 88 h 99"/>
                <a:gd name="T20" fmla="*/ 55 w 106"/>
                <a:gd name="T21" fmla="*/ 93 h 99"/>
                <a:gd name="T22" fmla="*/ 40 w 106"/>
                <a:gd name="T23" fmla="*/ 91 h 99"/>
                <a:gd name="T24" fmla="*/ 28 w 106"/>
                <a:gd name="T25" fmla="*/ 82 h 99"/>
                <a:gd name="T26" fmla="*/ 19 w 106"/>
                <a:gd name="T27" fmla="*/ 69 h 99"/>
                <a:gd name="T28" fmla="*/ 16 w 106"/>
                <a:gd name="T29" fmla="*/ 57 h 99"/>
                <a:gd name="T30" fmla="*/ 14 w 106"/>
                <a:gd name="T31" fmla="*/ 45 h 99"/>
                <a:gd name="T32" fmla="*/ 19 w 106"/>
                <a:gd name="T33" fmla="*/ 24 h 99"/>
                <a:gd name="T34" fmla="*/ 3 w 106"/>
                <a:gd name="T35" fmla="*/ 69 h 99"/>
                <a:gd name="T36" fmla="*/ 13 w 106"/>
                <a:gd name="T37" fmla="*/ 86 h 99"/>
                <a:gd name="T38" fmla="*/ 29 w 106"/>
                <a:gd name="T39" fmla="*/ 96 h 99"/>
                <a:gd name="T40" fmla="*/ 50 w 106"/>
                <a:gd name="T41" fmla="*/ 99 h 99"/>
                <a:gd name="T42" fmla="*/ 90 w 106"/>
                <a:gd name="T43" fmla="*/ 84 h 99"/>
                <a:gd name="T44" fmla="*/ 106 w 106"/>
                <a:gd name="T45" fmla="*/ 46 h 99"/>
                <a:gd name="T46" fmla="*/ 105 w 106"/>
                <a:gd name="T47" fmla="*/ 33 h 99"/>
                <a:gd name="T48" fmla="*/ 101 w 106"/>
                <a:gd name="T49" fmla="*/ 22 h 99"/>
                <a:gd name="T50" fmla="*/ 91 w 106"/>
                <a:gd name="T51" fmla="*/ 11 h 99"/>
                <a:gd name="T52" fmla="*/ 75 w 106"/>
                <a:gd name="T53" fmla="*/ 3 h 99"/>
                <a:gd name="T54" fmla="*/ 54 w 106"/>
                <a:gd name="T55" fmla="*/ 0 h 99"/>
                <a:gd name="T56" fmla="*/ 32 w 106"/>
                <a:gd name="T57" fmla="*/ 3 h 99"/>
                <a:gd name="T58" fmla="*/ 14 w 106"/>
                <a:gd name="T59" fmla="*/ 14 h 99"/>
                <a:gd name="T60" fmla="*/ 3 w 106"/>
                <a:gd name="T61" fmla="*/ 30 h 99"/>
                <a:gd name="T62" fmla="*/ 0 w 106"/>
                <a:gd name="T63" fmla="*/ 50 h 99"/>
                <a:gd name="T64" fmla="*/ 3 w 106"/>
                <a:gd name="T65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99">
                  <a:moveTo>
                    <a:pt x="19" y="24"/>
                  </a:moveTo>
                  <a:cubicBezTo>
                    <a:pt x="22" y="18"/>
                    <a:pt x="26" y="13"/>
                    <a:pt x="31" y="10"/>
                  </a:cubicBezTo>
                  <a:cubicBezTo>
                    <a:pt x="37" y="7"/>
                    <a:pt x="44" y="5"/>
                    <a:pt x="51" y="5"/>
                  </a:cubicBezTo>
                  <a:cubicBezTo>
                    <a:pt x="56" y="5"/>
                    <a:pt x="61" y="6"/>
                    <a:pt x="66" y="8"/>
                  </a:cubicBezTo>
                  <a:cubicBezTo>
                    <a:pt x="70" y="9"/>
                    <a:pt x="74" y="11"/>
                    <a:pt x="76" y="13"/>
                  </a:cubicBezTo>
                  <a:cubicBezTo>
                    <a:pt x="79" y="16"/>
                    <a:pt x="82" y="18"/>
                    <a:pt x="84" y="21"/>
                  </a:cubicBezTo>
                  <a:cubicBezTo>
                    <a:pt x="86" y="24"/>
                    <a:pt x="87" y="27"/>
                    <a:pt x="88" y="31"/>
                  </a:cubicBezTo>
                  <a:cubicBezTo>
                    <a:pt x="90" y="37"/>
                    <a:pt x="91" y="44"/>
                    <a:pt x="91" y="51"/>
                  </a:cubicBezTo>
                  <a:cubicBezTo>
                    <a:pt x="91" y="59"/>
                    <a:pt x="90" y="67"/>
                    <a:pt x="87" y="73"/>
                  </a:cubicBezTo>
                  <a:cubicBezTo>
                    <a:pt x="85" y="79"/>
                    <a:pt x="80" y="84"/>
                    <a:pt x="75" y="88"/>
                  </a:cubicBezTo>
                  <a:cubicBezTo>
                    <a:pt x="69" y="91"/>
                    <a:pt x="63" y="93"/>
                    <a:pt x="55" y="93"/>
                  </a:cubicBezTo>
                  <a:cubicBezTo>
                    <a:pt x="50" y="93"/>
                    <a:pt x="45" y="92"/>
                    <a:pt x="40" y="91"/>
                  </a:cubicBezTo>
                  <a:cubicBezTo>
                    <a:pt x="36" y="89"/>
                    <a:pt x="32" y="86"/>
                    <a:pt x="28" y="82"/>
                  </a:cubicBezTo>
                  <a:cubicBezTo>
                    <a:pt x="24" y="79"/>
                    <a:pt x="21" y="74"/>
                    <a:pt x="19" y="69"/>
                  </a:cubicBezTo>
                  <a:cubicBezTo>
                    <a:pt x="18" y="66"/>
                    <a:pt x="17" y="62"/>
                    <a:pt x="16" y="57"/>
                  </a:cubicBezTo>
                  <a:cubicBezTo>
                    <a:pt x="15" y="53"/>
                    <a:pt x="14" y="49"/>
                    <a:pt x="14" y="45"/>
                  </a:cubicBezTo>
                  <a:cubicBezTo>
                    <a:pt x="14" y="37"/>
                    <a:pt x="16" y="30"/>
                    <a:pt x="19" y="24"/>
                  </a:cubicBezTo>
                  <a:close/>
                  <a:moveTo>
                    <a:pt x="3" y="69"/>
                  </a:moveTo>
                  <a:cubicBezTo>
                    <a:pt x="5" y="76"/>
                    <a:pt x="9" y="81"/>
                    <a:pt x="13" y="86"/>
                  </a:cubicBezTo>
                  <a:cubicBezTo>
                    <a:pt x="18" y="90"/>
                    <a:pt x="23" y="94"/>
                    <a:pt x="29" y="96"/>
                  </a:cubicBezTo>
                  <a:cubicBezTo>
                    <a:pt x="36" y="98"/>
                    <a:pt x="43" y="99"/>
                    <a:pt x="50" y="99"/>
                  </a:cubicBezTo>
                  <a:cubicBezTo>
                    <a:pt x="66" y="99"/>
                    <a:pt x="80" y="94"/>
                    <a:pt x="90" y="84"/>
                  </a:cubicBezTo>
                  <a:cubicBezTo>
                    <a:pt x="101" y="74"/>
                    <a:pt x="106" y="62"/>
                    <a:pt x="106" y="46"/>
                  </a:cubicBezTo>
                  <a:cubicBezTo>
                    <a:pt x="106" y="42"/>
                    <a:pt x="106" y="37"/>
                    <a:pt x="105" y="33"/>
                  </a:cubicBezTo>
                  <a:cubicBezTo>
                    <a:pt x="104" y="29"/>
                    <a:pt x="102" y="25"/>
                    <a:pt x="101" y="22"/>
                  </a:cubicBezTo>
                  <a:cubicBezTo>
                    <a:pt x="98" y="18"/>
                    <a:pt x="95" y="15"/>
                    <a:pt x="91" y="11"/>
                  </a:cubicBezTo>
                  <a:cubicBezTo>
                    <a:pt x="87" y="8"/>
                    <a:pt x="82" y="5"/>
                    <a:pt x="75" y="3"/>
                  </a:cubicBezTo>
                  <a:cubicBezTo>
                    <a:pt x="69" y="1"/>
                    <a:pt x="62" y="0"/>
                    <a:pt x="54" y="0"/>
                  </a:cubicBezTo>
                  <a:cubicBezTo>
                    <a:pt x="46" y="0"/>
                    <a:pt x="38" y="1"/>
                    <a:pt x="32" y="3"/>
                  </a:cubicBezTo>
                  <a:cubicBezTo>
                    <a:pt x="25" y="6"/>
                    <a:pt x="19" y="9"/>
                    <a:pt x="14" y="14"/>
                  </a:cubicBezTo>
                  <a:cubicBezTo>
                    <a:pt x="9" y="19"/>
                    <a:pt x="5" y="24"/>
                    <a:pt x="3" y="30"/>
                  </a:cubicBezTo>
                  <a:cubicBezTo>
                    <a:pt x="1" y="36"/>
                    <a:pt x="0" y="43"/>
                    <a:pt x="0" y="50"/>
                  </a:cubicBezTo>
                  <a:cubicBezTo>
                    <a:pt x="0" y="56"/>
                    <a:pt x="1" y="63"/>
                    <a:pt x="3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2" name="TextBox 31"/>
          <p:cNvSpPr txBox="1"/>
          <p:nvPr userDrawn="1"/>
        </p:nvSpPr>
        <p:spPr>
          <a:xfrm>
            <a:off x="7010400" y="6657945"/>
            <a:ext cx="2133600" cy="200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700" dirty="0" smtClean="0">
                <a:solidFill>
                  <a:prstClr val="white">
                    <a:lumMod val="75000"/>
                  </a:prstClr>
                </a:solidFill>
              </a:rPr>
              <a:t>©2012 MFMER  |  slide-</a:t>
            </a:r>
            <a:fld id="{D445C29B-035B-48ED-941F-A66A11A8A322}" type="slidenum">
              <a:rPr lang="en-US" sz="700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sz="700" dirty="0" smtClean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 userDrawn="1"/>
        </p:nvSpPr>
        <p:spPr bwMode="auto">
          <a:xfrm>
            <a:off x="639866" y="3046513"/>
            <a:ext cx="3563424" cy="108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solidFill>
                  <a:prstClr val="white"/>
                </a:solidFill>
                <a:latin typeface="Arial"/>
              </a:rPr>
              <a:t>CENTER </a:t>
            </a:r>
            <a:r>
              <a:rPr lang="en-US" sz="2400" dirty="0" smtClean="0">
                <a:solidFill>
                  <a:prstClr val="white"/>
                </a:solidFill>
                <a:latin typeface="Arial"/>
              </a:rPr>
              <a:t>FOR</a:t>
            </a:r>
          </a:p>
          <a:p>
            <a:pPr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Arial"/>
              </a:rPr>
              <a:t>INDIVIDUALIZED</a:t>
            </a:r>
          </a:p>
          <a:p>
            <a:pPr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Arial"/>
              </a:rPr>
              <a:t>MEDICINE</a:t>
            </a:r>
            <a:endParaRPr lang="en-US" sz="3200" b="1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11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2743200"/>
            <a:ext cx="7827264" cy="1371600"/>
          </a:xfrm>
        </p:spPr>
        <p:txBody>
          <a:bodyPr lIns="0" rIns="0" anchor="b" anchorCtr="0">
            <a:no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4114800"/>
            <a:ext cx="7827264" cy="685800"/>
          </a:xfrm>
        </p:spPr>
        <p:txBody>
          <a:bodyPr lIns="0" tIns="228600" rIns="0">
            <a:no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1B9B-776F-4EBA-AB3F-C5781EB5CB65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658813" y="684213"/>
            <a:ext cx="1263650" cy="1379537"/>
            <a:chOff x="3293" y="737"/>
            <a:chExt cx="796" cy="867"/>
          </a:xfrm>
          <a:solidFill>
            <a:schemeClr val="tx1"/>
          </a:solidFill>
        </p:grpSpPr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3413" y="1159"/>
              <a:ext cx="556" cy="445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456" y="939"/>
              <a:ext cx="118" cy="149"/>
            </a:xfrm>
            <a:custGeom>
              <a:avLst/>
              <a:gdLst>
                <a:gd name="T0" fmla="*/ 6 w 76"/>
                <a:gd name="T1" fmla="*/ 96 h 96"/>
                <a:gd name="T2" fmla="*/ 6 w 76"/>
                <a:gd name="T3" fmla="*/ 92 h 96"/>
                <a:gd name="T4" fmla="*/ 12 w 76"/>
                <a:gd name="T5" fmla="*/ 89 h 96"/>
                <a:gd name="T6" fmla="*/ 13 w 76"/>
                <a:gd name="T7" fmla="*/ 88 h 96"/>
                <a:gd name="T8" fmla="*/ 13 w 76"/>
                <a:gd name="T9" fmla="*/ 80 h 96"/>
                <a:gd name="T10" fmla="*/ 14 w 76"/>
                <a:gd name="T11" fmla="*/ 68 h 96"/>
                <a:gd name="T12" fmla="*/ 14 w 76"/>
                <a:gd name="T13" fmla="*/ 32 h 96"/>
                <a:gd name="T14" fmla="*/ 13 w 76"/>
                <a:gd name="T15" fmla="*/ 14 h 96"/>
                <a:gd name="T16" fmla="*/ 12 w 76"/>
                <a:gd name="T17" fmla="*/ 6 h 96"/>
                <a:gd name="T18" fmla="*/ 10 w 76"/>
                <a:gd name="T19" fmla="*/ 5 h 96"/>
                <a:gd name="T20" fmla="*/ 0 w 76"/>
                <a:gd name="T21" fmla="*/ 4 h 96"/>
                <a:gd name="T22" fmla="*/ 0 w 76"/>
                <a:gd name="T23" fmla="*/ 0 h 96"/>
                <a:gd name="T24" fmla="*/ 21 w 76"/>
                <a:gd name="T25" fmla="*/ 0 h 96"/>
                <a:gd name="T26" fmla="*/ 41 w 76"/>
                <a:gd name="T27" fmla="*/ 0 h 96"/>
                <a:gd name="T28" fmla="*/ 41 w 76"/>
                <a:gd name="T29" fmla="*/ 4 h 96"/>
                <a:gd name="T30" fmla="*/ 31 w 76"/>
                <a:gd name="T31" fmla="*/ 5 h 96"/>
                <a:gd name="T32" fmla="*/ 29 w 76"/>
                <a:gd name="T33" fmla="*/ 6 h 96"/>
                <a:gd name="T34" fmla="*/ 28 w 76"/>
                <a:gd name="T35" fmla="*/ 13 h 96"/>
                <a:gd name="T36" fmla="*/ 27 w 76"/>
                <a:gd name="T37" fmla="*/ 32 h 96"/>
                <a:gd name="T38" fmla="*/ 27 w 76"/>
                <a:gd name="T39" fmla="*/ 78 h 96"/>
                <a:gd name="T40" fmla="*/ 28 w 76"/>
                <a:gd name="T41" fmla="*/ 89 h 96"/>
                <a:gd name="T42" fmla="*/ 39 w 76"/>
                <a:gd name="T43" fmla="*/ 90 h 96"/>
                <a:gd name="T44" fmla="*/ 67 w 76"/>
                <a:gd name="T45" fmla="*/ 87 h 96"/>
                <a:gd name="T46" fmla="*/ 69 w 76"/>
                <a:gd name="T47" fmla="*/ 82 h 96"/>
                <a:gd name="T48" fmla="*/ 72 w 76"/>
                <a:gd name="T49" fmla="*/ 71 h 96"/>
                <a:gd name="T50" fmla="*/ 76 w 76"/>
                <a:gd name="T51" fmla="*/ 71 h 96"/>
                <a:gd name="T52" fmla="*/ 73 w 76"/>
                <a:gd name="T53" fmla="*/ 95 h 96"/>
                <a:gd name="T54" fmla="*/ 69 w 76"/>
                <a:gd name="T55" fmla="*/ 96 h 96"/>
                <a:gd name="T56" fmla="*/ 57 w 76"/>
                <a:gd name="T57" fmla="*/ 96 h 96"/>
                <a:gd name="T58" fmla="*/ 20 w 76"/>
                <a:gd name="T59" fmla="*/ 95 h 96"/>
                <a:gd name="T60" fmla="*/ 6 w 76"/>
                <a:gd name="T6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96">
                  <a:moveTo>
                    <a:pt x="6" y="96"/>
                  </a:moveTo>
                  <a:cubicBezTo>
                    <a:pt x="6" y="92"/>
                    <a:pt x="6" y="92"/>
                    <a:pt x="6" y="92"/>
                  </a:cubicBezTo>
                  <a:cubicBezTo>
                    <a:pt x="9" y="91"/>
                    <a:pt x="11" y="90"/>
                    <a:pt x="12" y="89"/>
                  </a:cubicBezTo>
                  <a:cubicBezTo>
                    <a:pt x="12" y="89"/>
                    <a:pt x="12" y="88"/>
                    <a:pt x="13" y="88"/>
                  </a:cubicBezTo>
                  <a:cubicBezTo>
                    <a:pt x="13" y="86"/>
                    <a:pt x="13" y="84"/>
                    <a:pt x="13" y="80"/>
                  </a:cubicBezTo>
                  <a:cubicBezTo>
                    <a:pt x="14" y="73"/>
                    <a:pt x="14" y="70"/>
                    <a:pt x="14" y="6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8" y="0"/>
                    <a:pt x="21" y="0"/>
                  </a:cubicBezTo>
                  <a:cubicBezTo>
                    <a:pt x="24" y="0"/>
                    <a:pt x="3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4"/>
                    <a:pt x="32" y="4"/>
                    <a:pt x="31" y="5"/>
                  </a:cubicBezTo>
                  <a:cubicBezTo>
                    <a:pt x="30" y="5"/>
                    <a:pt x="29" y="6"/>
                    <a:pt x="29" y="6"/>
                  </a:cubicBezTo>
                  <a:cubicBezTo>
                    <a:pt x="28" y="7"/>
                    <a:pt x="28" y="9"/>
                    <a:pt x="28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82"/>
                    <a:pt x="27" y="86"/>
                    <a:pt x="28" y="89"/>
                  </a:cubicBezTo>
                  <a:cubicBezTo>
                    <a:pt x="33" y="89"/>
                    <a:pt x="33" y="90"/>
                    <a:pt x="39" y="90"/>
                  </a:cubicBezTo>
                  <a:cubicBezTo>
                    <a:pt x="52" y="90"/>
                    <a:pt x="62" y="89"/>
                    <a:pt x="67" y="87"/>
                  </a:cubicBezTo>
                  <a:cubicBezTo>
                    <a:pt x="68" y="86"/>
                    <a:pt x="68" y="84"/>
                    <a:pt x="69" y="82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5" y="78"/>
                    <a:pt x="74" y="86"/>
                    <a:pt x="73" y="95"/>
                  </a:cubicBezTo>
                  <a:cubicBezTo>
                    <a:pt x="71" y="95"/>
                    <a:pt x="70" y="95"/>
                    <a:pt x="69" y="96"/>
                  </a:cubicBezTo>
                  <a:cubicBezTo>
                    <a:pt x="66" y="96"/>
                    <a:pt x="63" y="96"/>
                    <a:pt x="57" y="96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15" y="95"/>
                    <a:pt x="11" y="95"/>
                    <a:pt x="6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588" y="939"/>
              <a:ext cx="65" cy="149"/>
            </a:xfrm>
            <a:custGeom>
              <a:avLst/>
              <a:gdLst>
                <a:gd name="T0" fmla="*/ 42 w 42"/>
                <a:gd name="T1" fmla="*/ 91 h 96"/>
                <a:gd name="T2" fmla="*/ 42 w 42"/>
                <a:gd name="T3" fmla="*/ 96 h 96"/>
                <a:gd name="T4" fmla="*/ 22 w 42"/>
                <a:gd name="T5" fmla="*/ 95 h 96"/>
                <a:gd name="T6" fmla="*/ 0 w 42"/>
                <a:gd name="T7" fmla="*/ 96 h 96"/>
                <a:gd name="T8" fmla="*/ 0 w 42"/>
                <a:gd name="T9" fmla="*/ 91 h 96"/>
                <a:gd name="T10" fmla="*/ 10 w 42"/>
                <a:gd name="T11" fmla="*/ 91 h 96"/>
                <a:gd name="T12" fmla="*/ 13 w 42"/>
                <a:gd name="T13" fmla="*/ 89 h 96"/>
                <a:gd name="T14" fmla="*/ 14 w 42"/>
                <a:gd name="T15" fmla="*/ 83 h 96"/>
                <a:gd name="T16" fmla="*/ 14 w 42"/>
                <a:gd name="T17" fmla="*/ 63 h 96"/>
                <a:gd name="T18" fmla="*/ 14 w 42"/>
                <a:gd name="T19" fmla="*/ 32 h 96"/>
                <a:gd name="T20" fmla="*/ 14 w 42"/>
                <a:gd name="T21" fmla="*/ 14 h 96"/>
                <a:gd name="T22" fmla="*/ 13 w 42"/>
                <a:gd name="T23" fmla="*/ 6 h 96"/>
                <a:gd name="T24" fmla="*/ 10 w 42"/>
                <a:gd name="T25" fmla="*/ 5 h 96"/>
                <a:gd name="T26" fmla="*/ 0 w 42"/>
                <a:gd name="T27" fmla="*/ 4 h 96"/>
                <a:gd name="T28" fmla="*/ 0 w 42"/>
                <a:gd name="T29" fmla="*/ 0 h 96"/>
                <a:gd name="T30" fmla="*/ 21 w 42"/>
                <a:gd name="T31" fmla="*/ 0 h 96"/>
                <a:gd name="T32" fmla="*/ 42 w 42"/>
                <a:gd name="T33" fmla="*/ 0 h 96"/>
                <a:gd name="T34" fmla="*/ 42 w 42"/>
                <a:gd name="T35" fmla="*/ 4 h 96"/>
                <a:gd name="T36" fmla="*/ 32 w 42"/>
                <a:gd name="T37" fmla="*/ 5 h 96"/>
                <a:gd name="T38" fmla="*/ 29 w 42"/>
                <a:gd name="T39" fmla="*/ 6 h 96"/>
                <a:gd name="T40" fmla="*/ 28 w 42"/>
                <a:gd name="T41" fmla="*/ 13 h 96"/>
                <a:gd name="T42" fmla="*/ 28 w 42"/>
                <a:gd name="T43" fmla="*/ 32 h 96"/>
                <a:gd name="T44" fmla="*/ 28 w 42"/>
                <a:gd name="T45" fmla="*/ 63 h 96"/>
                <a:gd name="T46" fmla="*/ 28 w 42"/>
                <a:gd name="T47" fmla="*/ 81 h 96"/>
                <a:gd name="T48" fmla="*/ 29 w 42"/>
                <a:gd name="T49" fmla="*/ 89 h 96"/>
                <a:gd name="T50" fmla="*/ 32 w 42"/>
                <a:gd name="T51" fmla="*/ 91 h 96"/>
                <a:gd name="T52" fmla="*/ 42 w 42"/>
                <a:gd name="T53" fmla="*/ 91 h 96"/>
                <a:gd name="T54" fmla="*/ 28 w 42"/>
                <a:gd name="T55" fmla="*/ 13 h 96"/>
                <a:gd name="T56" fmla="*/ 28 w 42"/>
                <a:gd name="T57" fmla="*/ 32 h 96"/>
                <a:gd name="T58" fmla="*/ 28 w 42"/>
                <a:gd name="T59" fmla="*/ 6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42" y="91"/>
                  </a:moveTo>
                  <a:cubicBezTo>
                    <a:pt x="42" y="96"/>
                    <a:pt x="42" y="96"/>
                    <a:pt x="42" y="96"/>
                  </a:cubicBezTo>
                  <a:cubicBezTo>
                    <a:pt x="32" y="95"/>
                    <a:pt x="25" y="95"/>
                    <a:pt x="2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" y="91"/>
                    <a:pt x="9" y="91"/>
                    <a:pt x="10" y="91"/>
                  </a:cubicBezTo>
                  <a:cubicBezTo>
                    <a:pt x="12" y="90"/>
                    <a:pt x="12" y="90"/>
                    <a:pt x="13" y="89"/>
                  </a:cubicBezTo>
                  <a:cubicBezTo>
                    <a:pt x="13" y="88"/>
                    <a:pt x="14" y="86"/>
                    <a:pt x="14" y="83"/>
                  </a:cubicBezTo>
                  <a:cubicBezTo>
                    <a:pt x="14" y="82"/>
                    <a:pt x="14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4" y="14"/>
                  </a:cubicBezTo>
                  <a:cubicBezTo>
                    <a:pt x="14" y="10"/>
                    <a:pt x="13" y="7"/>
                    <a:pt x="13" y="6"/>
                  </a:cubicBezTo>
                  <a:cubicBezTo>
                    <a:pt x="12" y="6"/>
                    <a:pt x="12" y="5"/>
                    <a:pt x="10" y="5"/>
                  </a:cubicBezTo>
                  <a:cubicBezTo>
                    <a:pt x="9" y="4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6" y="0"/>
                    <a:pt x="21" y="0"/>
                  </a:cubicBezTo>
                  <a:cubicBezTo>
                    <a:pt x="26" y="0"/>
                    <a:pt x="33" y="0"/>
                    <a:pt x="42" y="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6" y="4"/>
                    <a:pt x="33" y="4"/>
                    <a:pt x="32" y="5"/>
                  </a:cubicBezTo>
                  <a:cubicBezTo>
                    <a:pt x="30" y="5"/>
                    <a:pt x="30" y="6"/>
                    <a:pt x="29" y="6"/>
                  </a:cubicBezTo>
                  <a:cubicBezTo>
                    <a:pt x="29" y="7"/>
                    <a:pt x="28" y="9"/>
                    <a:pt x="28" y="13"/>
                  </a:cubicBez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9"/>
                    <a:pt x="28" y="75"/>
                    <a:pt x="28" y="81"/>
                  </a:cubicBezTo>
                  <a:cubicBezTo>
                    <a:pt x="28" y="86"/>
                    <a:pt x="28" y="88"/>
                    <a:pt x="29" y="89"/>
                  </a:cubicBezTo>
                  <a:cubicBezTo>
                    <a:pt x="29" y="90"/>
                    <a:pt x="30" y="90"/>
                    <a:pt x="32" y="91"/>
                  </a:cubicBezTo>
                  <a:cubicBezTo>
                    <a:pt x="33" y="91"/>
                    <a:pt x="36" y="91"/>
                    <a:pt x="42" y="91"/>
                  </a:cubicBezTo>
                  <a:close/>
                  <a:moveTo>
                    <a:pt x="28" y="13"/>
                  </a:move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677" y="939"/>
              <a:ext cx="172" cy="152"/>
            </a:xfrm>
            <a:custGeom>
              <a:avLst/>
              <a:gdLst>
                <a:gd name="T0" fmla="*/ 0 w 111"/>
                <a:gd name="T1" fmla="*/ 96 h 98"/>
                <a:gd name="T2" fmla="*/ 0 w 111"/>
                <a:gd name="T3" fmla="*/ 91 h 98"/>
                <a:gd name="T4" fmla="*/ 10 w 111"/>
                <a:gd name="T5" fmla="*/ 90 h 98"/>
                <a:gd name="T6" fmla="*/ 11 w 111"/>
                <a:gd name="T7" fmla="*/ 89 h 98"/>
                <a:gd name="T8" fmla="*/ 12 w 111"/>
                <a:gd name="T9" fmla="*/ 82 h 98"/>
                <a:gd name="T10" fmla="*/ 13 w 111"/>
                <a:gd name="T11" fmla="*/ 67 h 98"/>
                <a:gd name="T12" fmla="*/ 13 w 111"/>
                <a:gd name="T13" fmla="*/ 12 h 98"/>
                <a:gd name="T14" fmla="*/ 13 w 111"/>
                <a:gd name="T15" fmla="*/ 9 h 98"/>
                <a:gd name="T16" fmla="*/ 10 w 111"/>
                <a:gd name="T17" fmla="*/ 6 h 98"/>
                <a:gd name="T18" fmla="*/ 7 w 111"/>
                <a:gd name="T19" fmla="*/ 4 h 98"/>
                <a:gd name="T20" fmla="*/ 0 w 111"/>
                <a:gd name="T21" fmla="*/ 4 h 98"/>
                <a:gd name="T22" fmla="*/ 0 w 111"/>
                <a:gd name="T23" fmla="*/ 0 h 98"/>
                <a:gd name="T24" fmla="*/ 15 w 111"/>
                <a:gd name="T25" fmla="*/ 0 h 98"/>
                <a:gd name="T26" fmla="*/ 26 w 111"/>
                <a:gd name="T27" fmla="*/ 0 h 98"/>
                <a:gd name="T28" fmla="*/ 34 w 111"/>
                <a:gd name="T29" fmla="*/ 11 h 98"/>
                <a:gd name="T30" fmla="*/ 49 w 111"/>
                <a:gd name="T31" fmla="*/ 28 h 98"/>
                <a:gd name="T32" fmla="*/ 70 w 111"/>
                <a:gd name="T33" fmla="*/ 52 h 98"/>
                <a:gd name="T34" fmla="*/ 86 w 111"/>
                <a:gd name="T35" fmla="*/ 71 h 98"/>
                <a:gd name="T36" fmla="*/ 92 w 111"/>
                <a:gd name="T37" fmla="*/ 78 h 98"/>
                <a:gd name="T38" fmla="*/ 92 w 111"/>
                <a:gd name="T39" fmla="*/ 29 h 98"/>
                <a:gd name="T40" fmla="*/ 92 w 111"/>
                <a:gd name="T41" fmla="*/ 13 h 98"/>
                <a:gd name="T42" fmla="*/ 91 w 111"/>
                <a:gd name="T43" fmla="*/ 6 h 98"/>
                <a:gd name="T44" fmla="*/ 90 w 111"/>
                <a:gd name="T45" fmla="*/ 5 h 98"/>
                <a:gd name="T46" fmla="*/ 80 w 111"/>
                <a:gd name="T47" fmla="*/ 4 h 98"/>
                <a:gd name="T48" fmla="*/ 80 w 111"/>
                <a:gd name="T49" fmla="*/ 0 h 98"/>
                <a:gd name="T50" fmla="*/ 97 w 111"/>
                <a:gd name="T51" fmla="*/ 0 h 98"/>
                <a:gd name="T52" fmla="*/ 111 w 111"/>
                <a:gd name="T53" fmla="*/ 0 h 98"/>
                <a:gd name="T54" fmla="*/ 111 w 111"/>
                <a:gd name="T55" fmla="*/ 4 h 98"/>
                <a:gd name="T56" fmla="*/ 102 w 111"/>
                <a:gd name="T57" fmla="*/ 5 h 98"/>
                <a:gd name="T58" fmla="*/ 100 w 111"/>
                <a:gd name="T59" fmla="*/ 6 h 98"/>
                <a:gd name="T60" fmla="*/ 99 w 111"/>
                <a:gd name="T61" fmla="*/ 13 h 98"/>
                <a:gd name="T62" fmla="*/ 99 w 111"/>
                <a:gd name="T63" fmla="*/ 29 h 98"/>
                <a:gd name="T64" fmla="*/ 99 w 111"/>
                <a:gd name="T65" fmla="*/ 61 h 98"/>
                <a:gd name="T66" fmla="*/ 99 w 111"/>
                <a:gd name="T67" fmla="*/ 98 h 98"/>
                <a:gd name="T68" fmla="*/ 92 w 111"/>
                <a:gd name="T69" fmla="*/ 98 h 98"/>
                <a:gd name="T70" fmla="*/ 91 w 111"/>
                <a:gd name="T71" fmla="*/ 96 h 98"/>
                <a:gd name="T72" fmla="*/ 89 w 111"/>
                <a:gd name="T73" fmla="*/ 95 h 98"/>
                <a:gd name="T74" fmla="*/ 87 w 111"/>
                <a:gd name="T75" fmla="*/ 93 h 98"/>
                <a:gd name="T76" fmla="*/ 78 w 111"/>
                <a:gd name="T77" fmla="*/ 83 h 98"/>
                <a:gd name="T78" fmla="*/ 69 w 111"/>
                <a:gd name="T79" fmla="*/ 72 h 98"/>
                <a:gd name="T80" fmla="*/ 19 w 111"/>
                <a:gd name="T81" fmla="*/ 14 h 98"/>
                <a:gd name="T82" fmla="*/ 19 w 111"/>
                <a:gd name="T83" fmla="*/ 66 h 98"/>
                <a:gd name="T84" fmla="*/ 20 w 111"/>
                <a:gd name="T85" fmla="*/ 82 h 98"/>
                <a:gd name="T86" fmla="*/ 20 w 111"/>
                <a:gd name="T87" fmla="*/ 89 h 98"/>
                <a:gd name="T88" fmla="*/ 22 w 111"/>
                <a:gd name="T89" fmla="*/ 90 h 98"/>
                <a:gd name="T90" fmla="*/ 32 w 111"/>
                <a:gd name="T91" fmla="*/ 91 h 98"/>
                <a:gd name="T92" fmla="*/ 32 w 111"/>
                <a:gd name="T93" fmla="*/ 96 h 98"/>
                <a:gd name="T94" fmla="*/ 18 w 111"/>
                <a:gd name="T95" fmla="*/ 95 h 98"/>
                <a:gd name="T96" fmla="*/ 0 w 111"/>
                <a:gd name="T97" fmla="*/ 9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98">
                  <a:moveTo>
                    <a:pt x="0" y="96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1" y="90"/>
                    <a:pt x="11" y="89"/>
                  </a:cubicBezTo>
                  <a:cubicBezTo>
                    <a:pt x="12" y="88"/>
                    <a:pt x="12" y="86"/>
                    <a:pt x="12" y="82"/>
                  </a:cubicBezTo>
                  <a:cubicBezTo>
                    <a:pt x="13" y="76"/>
                    <a:pt x="13" y="71"/>
                    <a:pt x="13" y="6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6" y="4"/>
                    <a:pt x="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3" y="0"/>
                    <a:pt x="15" y="0"/>
                  </a:cubicBezTo>
                  <a:cubicBezTo>
                    <a:pt x="19" y="0"/>
                    <a:pt x="22" y="0"/>
                    <a:pt x="26" y="0"/>
                  </a:cubicBezTo>
                  <a:cubicBezTo>
                    <a:pt x="30" y="5"/>
                    <a:pt x="32" y="8"/>
                    <a:pt x="34" y="11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6" y="60"/>
                    <a:pt x="82" y="66"/>
                    <a:pt x="86" y="71"/>
                  </a:cubicBezTo>
                  <a:cubicBezTo>
                    <a:pt x="88" y="74"/>
                    <a:pt x="91" y="76"/>
                    <a:pt x="92" y="7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4"/>
                    <a:pt x="92" y="19"/>
                    <a:pt x="92" y="13"/>
                  </a:cubicBezTo>
                  <a:cubicBezTo>
                    <a:pt x="92" y="9"/>
                    <a:pt x="91" y="7"/>
                    <a:pt x="91" y="6"/>
                  </a:cubicBezTo>
                  <a:cubicBezTo>
                    <a:pt x="91" y="6"/>
                    <a:pt x="90" y="5"/>
                    <a:pt x="90" y="5"/>
                  </a:cubicBezTo>
                  <a:cubicBezTo>
                    <a:pt x="88" y="4"/>
                    <a:pt x="85" y="4"/>
                    <a:pt x="80" y="4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91" y="0"/>
                    <a:pt x="97" y="0"/>
                  </a:cubicBezTo>
                  <a:cubicBezTo>
                    <a:pt x="102" y="0"/>
                    <a:pt x="107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06" y="4"/>
                    <a:pt x="103" y="4"/>
                    <a:pt x="102" y="5"/>
                  </a:cubicBezTo>
                  <a:cubicBezTo>
                    <a:pt x="101" y="5"/>
                    <a:pt x="101" y="6"/>
                    <a:pt x="100" y="6"/>
                  </a:cubicBezTo>
                  <a:cubicBezTo>
                    <a:pt x="100" y="7"/>
                    <a:pt x="99" y="10"/>
                    <a:pt x="99" y="13"/>
                  </a:cubicBezTo>
                  <a:cubicBezTo>
                    <a:pt x="99" y="19"/>
                    <a:pt x="99" y="24"/>
                    <a:pt x="99" y="29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9" y="68"/>
                    <a:pt x="99" y="80"/>
                    <a:pt x="99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0" y="96"/>
                    <a:pt x="90" y="95"/>
                    <a:pt x="89" y="95"/>
                  </a:cubicBezTo>
                  <a:cubicBezTo>
                    <a:pt x="89" y="95"/>
                    <a:pt x="88" y="94"/>
                    <a:pt x="87" y="93"/>
                  </a:cubicBezTo>
                  <a:cubicBezTo>
                    <a:pt x="83" y="88"/>
                    <a:pt x="80" y="85"/>
                    <a:pt x="78" y="8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71"/>
                    <a:pt x="19" y="76"/>
                    <a:pt x="20" y="82"/>
                  </a:cubicBezTo>
                  <a:cubicBezTo>
                    <a:pt x="20" y="86"/>
                    <a:pt x="20" y="88"/>
                    <a:pt x="20" y="89"/>
                  </a:cubicBezTo>
                  <a:cubicBezTo>
                    <a:pt x="21" y="90"/>
                    <a:pt x="21" y="90"/>
                    <a:pt x="22" y="90"/>
                  </a:cubicBezTo>
                  <a:cubicBezTo>
                    <a:pt x="23" y="91"/>
                    <a:pt x="27" y="91"/>
                    <a:pt x="32" y="91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8" y="95"/>
                    <a:pt x="23" y="95"/>
                    <a:pt x="18" y="95"/>
                  </a:cubicBezTo>
                  <a:cubicBezTo>
                    <a:pt x="13" y="95"/>
                    <a:pt x="7" y="95"/>
                    <a:pt x="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869" y="939"/>
              <a:ext cx="64" cy="149"/>
            </a:xfrm>
            <a:custGeom>
              <a:avLst/>
              <a:gdLst>
                <a:gd name="T0" fmla="*/ 41 w 41"/>
                <a:gd name="T1" fmla="*/ 91 h 96"/>
                <a:gd name="T2" fmla="*/ 41 w 41"/>
                <a:gd name="T3" fmla="*/ 96 h 96"/>
                <a:gd name="T4" fmla="*/ 21 w 41"/>
                <a:gd name="T5" fmla="*/ 95 h 96"/>
                <a:gd name="T6" fmla="*/ 0 w 41"/>
                <a:gd name="T7" fmla="*/ 96 h 96"/>
                <a:gd name="T8" fmla="*/ 0 w 41"/>
                <a:gd name="T9" fmla="*/ 91 h 96"/>
                <a:gd name="T10" fmla="*/ 10 w 41"/>
                <a:gd name="T11" fmla="*/ 91 h 96"/>
                <a:gd name="T12" fmla="*/ 12 w 41"/>
                <a:gd name="T13" fmla="*/ 89 h 96"/>
                <a:gd name="T14" fmla="*/ 13 w 41"/>
                <a:gd name="T15" fmla="*/ 83 h 96"/>
                <a:gd name="T16" fmla="*/ 14 w 41"/>
                <a:gd name="T17" fmla="*/ 63 h 96"/>
                <a:gd name="T18" fmla="*/ 14 w 41"/>
                <a:gd name="T19" fmla="*/ 32 h 96"/>
                <a:gd name="T20" fmla="*/ 13 w 41"/>
                <a:gd name="T21" fmla="*/ 14 h 96"/>
                <a:gd name="T22" fmla="*/ 12 w 41"/>
                <a:gd name="T23" fmla="*/ 6 h 96"/>
                <a:gd name="T24" fmla="*/ 10 w 41"/>
                <a:gd name="T25" fmla="*/ 5 h 96"/>
                <a:gd name="T26" fmla="*/ 0 w 41"/>
                <a:gd name="T27" fmla="*/ 4 h 96"/>
                <a:gd name="T28" fmla="*/ 0 w 41"/>
                <a:gd name="T29" fmla="*/ 0 h 96"/>
                <a:gd name="T30" fmla="*/ 20 w 41"/>
                <a:gd name="T31" fmla="*/ 0 h 96"/>
                <a:gd name="T32" fmla="*/ 41 w 41"/>
                <a:gd name="T33" fmla="*/ 0 h 96"/>
                <a:gd name="T34" fmla="*/ 41 w 41"/>
                <a:gd name="T35" fmla="*/ 4 h 96"/>
                <a:gd name="T36" fmla="*/ 31 w 41"/>
                <a:gd name="T37" fmla="*/ 5 h 96"/>
                <a:gd name="T38" fmla="*/ 28 w 41"/>
                <a:gd name="T39" fmla="*/ 6 h 96"/>
                <a:gd name="T40" fmla="*/ 27 w 41"/>
                <a:gd name="T41" fmla="*/ 13 h 96"/>
                <a:gd name="T42" fmla="*/ 27 w 41"/>
                <a:gd name="T43" fmla="*/ 32 h 96"/>
                <a:gd name="T44" fmla="*/ 27 w 41"/>
                <a:gd name="T45" fmla="*/ 63 h 96"/>
                <a:gd name="T46" fmla="*/ 27 w 41"/>
                <a:gd name="T47" fmla="*/ 81 h 96"/>
                <a:gd name="T48" fmla="*/ 28 w 41"/>
                <a:gd name="T49" fmla="*/ 89 h 96"/>
                <a:gd name="T50" fmla="*/ 31 w 41"/>
                <a:gd name="T51" fmla="*/ 91 h 96"/>
                <a:gd name="T52" fmla="*/ 41 w 41"/>
                <a:gd name="T53" fmla="*/ 9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96">
                  <a:moveTo>
                    <a:pt x="41" y="91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31" y="95"/>
                    <a:pt x="24" y="95"/>
                    <a:pt x="21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1"/>
                  </a:cubicBezTo>
                  <a:cubicBezTo>
                    <a:pt x="11" y="90"/>
                    <a:pt x="12" y="90"/>
                    <a:pt x="12" y="89"/>
                  </a:cubicBezTo>
                  <a:cubicBezTo>
                    <a:pt x="13" y="88"/>
                    <a:pt x="13" y="86"/>
                    <a:pt x="13" y="83"/>
                  </a:cubicBezTo>
                  <a:cubicBezTo>
                    <a:pt x="13" y="82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5" y="0"/>
                    <a:pt x="20" y="0"/>
                  </a:cubicBezTo>
                  <a:cubicBezTo>
                    <a:pt x="25" y="0"/>
                    <a:pt x="32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4"/>
                    <a:pt x="32" y="4"/>
                    <a:pt x="31" y="5"/>
                  </a:cubicBezTo>
                  <a:cubicBezTo>
                    <a:pt x="30" y="5"/>
                    <a:pt x="29" y="6"/>
                    <a:pt x="28" y="6"/>
                  </a:cubicBezTo>
                  <a:cubicBezTo>
                    <a:pt x="28" y="7"/>
                    <a:pt x="27" y="9"/>
                    <a:pt x="27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9"/>
                    <a:pt x="27" y="75"/>
                    <a:pt x="27" y="81"/>
                  </a:cubicBezTo>
                  <a:cubicBezTo>
                    <a:pt x="27" y="86"/>
                    <a:pt x="28" y="88"/>
                    <a:pt x="28" y="89"/>
                  </a:cubicBezTo>
                  <a:cubicBezTo>
                    <a:pt x="29" y="90"/>
                    <a:pt x="30" y="90"/>
                    <a:pt x="31" y="91"/>
                  </a:cubicBezTo>
                  <a:cubicBezTo>
                    <a:pt x="32" y="91"/>
                    <a:pt x="35" y="91"/>
                    <a:pt x="4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94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5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29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6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357" y="740"/>
              <a:ext cx="201" cy="151"/>
            </a:xfrm>
            <a:custGeom>
              <a:avLst/>
              <a:gdLst>
                <a:gd name="T0" fmla="*/ 0 w 130"/>
                <a:gd name="T1" fmla="*/ 4 h 97"/>
                <a:gd name="T2" fmla="*/ 0 w 130"/>
                <a:gd name="T3" fmla="*/ 0 h 97"/>
                <a:gd name="T4" fmla="*/ 14 w 130"/>
                <a:gd name="T5" fmla="*/ 0 h 97"/>
                <a:gd name="T6" fmla="*/ 27 w 130"/>
                <a:gd name="T7" fmla="*/ 0 h 97"/>
                <a:gd name="T8" fmla="*/ 38 w 130"/>
                <a:gd name="T9" fmla="*/ 24 h 97"/>
                <a:gd name="T10" fmla="*/ 65 w 130"/>
                <a:gd name="T11" fmla="*/ 76 h 97"/>
                <a:gd name="T12" fmla="*/ 89 w 130"/>
                <a:gd name="T13" fmla="*/ 28 h 97"/>
                <a:gd name="T14" fmla="*/ 102 w 130"/>
                <a:gd name="T15" fmla="*/ 0 h 97"/>
                <a:gd name="T16" fmla="*/ 115 w 130"/>
                <a:gd name="T17" fmla="*/ 0 h 97"/>
                <a:gd name="T18" fmla="*/ 130 w 130"/>
                <a:gd name="T19" fmla="*/ 0 h 97"/>
                <a:gd name="T20" fmla="*/ 130 w 130"/>
                <a:gd name="T21" fmla="*/ 4 h 97"/>
                <a:gd name="T22" fmla="*/ 120 w 130"/>
                <a:gd name="T23" fmla="*/ 5 h 97"/>
                <a:gd name="T24" fmla="*/ 118 w 130"/>
                <a:gd name="T25" fmla="*/ 7 h 97"/>
                <a:gd name="T26" fmla="*/ 117 w 130"/>
                <a:gd name="T27" fmla="*/ 13 h 97"/>
                <a:gd name="T28" fmla="*/ 116 w 130"/>
                <a:gd name="T29" fmla="*/ 32 h 97"/>
                <a:gd name="T30" fmla="*/ 116 w 130"/>
                <a:gd name="T31" fmla="*/ 63 h 97"/>
                <a:gd name="T32" fmla="*/ 117 w 130"/>
                <a:gd name="T33" fmla="*/ 81 h 97"/>
                <a:gd name="T34" fmla="*/ 118 w 130"/>
                <a:gd name="T35" fmla="*/ 89 h 97"/>
                <a:gd name="T36" fmla="*/ 120 w 130"/>
                <a:gd name="T37" fmla="*/ 90 h 97"/>
                <a:gd name="T38" fmla="*/ 130 w 130"/>
                <a:gd name="T39" fmla="*/ 91 h 97"/>
                <a:gd name="T40" fmla="*/ 130 w 130"/>
                <a:gd name="T41" fmla="*/ 95 h 97"/>
                <a:gd name="T42" fmla="*/ 110 w 130"/>
                <a:gd name="T43" fmla="*/ 95 h 97"/>
                <a:gd name="T44" fmla="*/ 89 w 130"/>
                <a:gd name="T45" fmla="*/ 95 h 97"/>
                <a:gd name="T46" fmla="*/ 89 w 130"/>
                <a:gd name="T47" fmla="*/ 91 h 97"/>
                <a:gd name="T48" fmla="*/ 100 w 130"/>
                <a:gd name="T49" fmla="*/ 90 h 97"/>
                <a:gd name="T50" fmla="*/ 102 w 130"/>
                <a:gd name="T51" fmla="*/ 89 h 97"/>
                <a:gd name="T52" fmla="*/ 103 w 130"/>
                <a:gd name="T53" fmla="*/ 82 h 97"/>
                <a:gd name="T54" fmla="*/ 103 w 130"/>
                <a:gd name="T55" fmla="*/ 63 h 97"/>
                <a:gd name="T56" fmla="*/ 103 w 130"/>
                <a:gd name="T57" fmla="*/ 14 h 97"/>
                <a:gd name="T58" fmla="*/ 79 w 130"/>
                <a:gd name="T59" fmla="*/ 62 h 97"/>
                <a:gd name="T60" fmla="*/ 70 w 130"/>
                <a:gd name="T61" fmla="*/ 81 h 97"/>
                <a:gd name="T62" fmla="*/ 63 w 130"/>
                <a:gd name="T63" fmla="*/ 97 h 97"/>
                <a:gd name="T64" fmla="*/ 60 w 130"/>
                <a:gd name="T65" fmla="*/ 97 h 97"/>
                <a:gd name="T66" fmla="*/ 59 w 130"/>
                <a:gd name="T67" fmla="*/ 93 h 97"/>
                <a:gd name="T68" fmla="*/ 54 w 130"/>
                <a:gd name="T69" fmla="*/ 83 h 97"/>
                <a:gd name="T70" fmla="*/ 20 w 130"/>
                <a:gd name="T71" fmla="*/ 16 h 97"/>
                <a:gd name="T72" fmla="*/ 20 w 130"/>
                <a:gd name="T73" fmla="*/ 63 h 97"/>
                <a:gd name="T74" fmla="*/ 20 w 130"/>
                <a:gd name="T75" fmla="*/ 81 h 97"/>
                <a:gd name="T76" fmla="*/ 22 w 130"/>
                <a:gd name="T77" fmla="*/ 89 h 97"/>
                <a:gd name="T78" fmla="*/ 24 w 130"/>
                <a:gd name="T79" fmla="*/ 90 h 97"/>
                <a:gd name="T80" fmla="*/ 34 w 130"/>
                <a:gd name="T81" fmla="*/ 91 h 97"/>
                <a:gd name="T82" fmla="*/ 34 w 130"/>
                <a:gd name="T83" fmla="*/ 95 h 97"/>
                <a:gd name="T84" fmla="*/ 17 w 130"/>
                <a:gd name="T85" fmla="*/ 95 h 97"/>
                <a:gd name="T86" fmla="*/ 0 w 130"/>
                <a:gd name="T87" fmla="*/ 95 h 97"/>
                <a:gd name="T88" fmla="*/ 0 w 130"/>
                <a:gd name="T89" fmla="*/ 91 h 97"/>
                <a:gd name="T90" fmla="*/ 10 w 130"/>
                <a:gd name="T91" fmla="*/ 90 h 97"/>
                <a:gd name="T92" fmla="*/ 12 w 130"/>
                <a:gd name="T93" fmla="*/ 89 h 97"/>
                <a:gd name="T94" fmla="*/ 13 w 130"/>
                <a:gd name="T95" fmla="*/ 82 h 97"/>
                <a:gd name="T96" fmla="*/ 14 w 130"/>
                <a:gd name="T97" fmla="*/ 63 h 97"/>
                <a:gd name="T98" fmla="*/ 14 w 130"/>
                <a:gd name="T99" fmla="*/ 32 h 97"/>
                <a:gd name="T100" fmla="*/ 13 w 130"/>
                <a:gd name="T101" fmla="*/ 14 h 97"/>
                <a:gd name="T102" fmla="*/ 12 w 130"/>
                <a:gd name="T103" fmla="*/ 7 h 97"/>
                <a:gd name="T104" fmla="*/ 10 w 130"/>
                <a:gd name="T105" fmla="*/ 5 h 97"/>
                <a:gd name="T106" fmla="*/ 0 w 130"/>
                <a:gd name="T107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97">
                  <a:moveTo>
                    <a:pt x="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ubicBezTo>
                    <a:pt x="18" y="0"/>
                    <a:pt x="23" y="0"/>
                    <a:pt x="27" y="0"/>
                  </a:cubicBezTo>
                  <a:cubicBezTo>
                    <a:pt x="31" y="9"/>
                    <a:pt x="35" y="17"/>
                    <a:pt x="38" y="2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96" y="15"/>
                    <a:pt x="100" y="5"/>
                    <a:pt x="102" y="0"/>
                  </a:cubicBezTo>
                  <a:cubicBezTo>
                    <a:pt x="107" y="0"/>
                    <a:pt x="112" y="0"/>
                    <a:pt x="115" y="0"/>
                  </a:cubicBezTo>
                  <a:cubicBezTo>
                    <a:pt x="118" y="0"/>
                    <a:pt x="123" y="0"/>
                    <a:pt x="130" y="0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4"/>
                    <a:pt x="121" y="5"/>
                    <a:pt x="120" y="5"/>
                  </a:cubicBezTo>
                  <a:cubicBezTo>
                    <a:pt x="119" y="5"/>
                    <a:pt x="118" y="6"/>
                    <a:pt x="118" y="7"/>
                  </a:cubicBezTo>
                  <a:cubicBezTo>
                    <a:pt x="117" y="8"/>
                    <a:pt x="117" y="10"/>
                    <a:pt x="117" y="13"/>
                  </a:cubicBezTo>
                  <a:cubicBezTo>
                    <a:pt x="116" y="14"/>
                    <a:pt x="116" y="20"/>
                    <a:pt x="116" y="3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9"/>
                    <a:pt x="116" y="75"/>
                    <a:pt x="117" y="81"/>
                  </a:cubicBezTo>
                  <a:cubicBezTo>
                    <a:pt x="117" y="85"/>
                    <a:pt x="117" y="88"/>
                    <a:pt x="118" y="89"/>
                  </a:cubicBezTo>
                  <a:cubicBezTo>
                    <a:pt x="118" y="89"/>
                    <a:pt x="119" y="90"/>
                    <a:pt x="120" y="90"/>
                  </a:cubicBezTo>
                  <a:cubicBezTo>
                    <a:pt x="121" y="91"/>
                    <a:pt x="125" y="91"/>
                    <a:pt x="130" y="9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1" y="95"/>
                    <a:pt x="114" y="95"/>
                    <a:pt x="110" y="95"/>
                  </a:cubicBezTo>
                  <a:cubicBezTo>
                    <a:pt x="107" y="95"/>
                    <a:pt x="100" y="95"/>
                    <a:pt x="89" y="9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5" y="91"/>
                    <a:pt x="98" y="91"/>
                    <a:pt x="100" y="90"/>
                  </a:cubicBezTo>
                  <a:cubicBezTo>
                    <a:pt x="101" y="90"/>
                    <a:pt x="102" y="89"/>
                    <a:pt x="102" y="89"/>
                  </a:cubicBezTo>
                  <a:cubicBezTo>
                    <a:pt x="103" y="88"/>
                    <a:pt x="103" y="86"/>
                    <a:pt x="103" y="82"/>
                  </a:cubicBezTo>
                  <a:cubicBezTo>
                    <a:pt x="103" y="81"/>
                    <a:pt x="103" y="75"/>
                    <a:pt x="103" y="63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5" y="70"/>
                    <a:pt x="72" y="76"/>
                    <a:pt x="70" y="81"/>
                  </a:cubicBezTo>
                  <a:cubicBezTo>
                    <a:pt x="69" y="84"/>
                    <a:pt x="66" y="89"/>
                    <a:pt x="63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5"/>
                    <a:pt x="59" y="94"/>
                    <a:pt x="59" y="9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9"/>
                    <a:pt x="20" y="75"/>
                    <a:pt x="20" y="81"/>
                  </a:cubicBezTo>
                  <a:cubicBezTo>
                    <a:pt x="21" y="85"/>
                    <a:pt x="21" y="88"/>
                    <a:pt x="22" y="89"/>
                  </a:cubicBezTo>
                  <a:cubicBezTo>
                    <a:pt x="22" y="89"/>
                    <a:pt x="23" y="90"/>
                    <a:pt x="24" y="90"/>
                  </a:cubicBezTo>
                  <a:cubicBezTo>
                    <a:pt x="25" y="91"/>
                    <a:pt x="29" y="91"/>
                    <a:pt x="34" y="91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2" y="89"/>
                    <a:pt x="12" y="89"/>
                  </a:cubicBezTo>
                  <a:cubicBezTo>
                    <a:pt x="13" y="88"/>
                    <a:pt x="13" y="86"/>
                    <a:pt x="13" y="82"/>
                  </a:cubicBezTo>
                  <a:cubicBezTo>
                    <a:pt x="13" y="81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8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5"/>
                    <a:pt x="5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3566" y="738"/>
              <a:ext cx="166" cy="149"/>
            </a:xfrm>
            <a:custGeom>
              <a:avLst/>
              <a:gdLst>
                <a:gd name="T0" fmla="*/ 15 w 107"/>
                <a:gd name="T1" fmla="*/ 96 h 96"/>
                <a:gd name="T2" fmla="*/ 33 w 107"/>
                <a:gd name="T3" fmla="*/ 96 h 96"/>
                <a:gd name="T4" fmla="*/ 33 w 107"/>
                <a:gd name="T5" fmla="*/ 92 h 96"/>
                <a:gd name="T6" fmla="*/ 24 w 107"/>
                <a:gd name="T7" fmla="*/ 92 h 96"/>
                <a:gd name="T8" fmla="*/ 21 w 107"/>
                <a:gd name="T9" fmla="*/ 90 h 96"/>
                <a:gd name="T10" fmla="*/ 21 w 107"/>
                <a:gd name="T11" fmla="*/ 89 h 96"/>
                <a:gd name="T12" fmla="*/ 23 w 107"/>
                <a:gd name="T13" fmla="*/ 82 h 96"/>
                <a:gd name="T14" fmla="*/ 30 w 107"/>
                <a:gd name="T15" fmla="*/ 65 h 96"/>
                <a:gd name="T16" fmla="*/ 71 w 107"/>
                <a:gd name="T17" fmla="*/ 65 h 96"/>
                <a:gd name="T18" fmla="*/ 80 w 107"/>
                <a:gd name="T19" fmla="*/ 85 h 96"/>
                <a:gd name="T20" fmla="*/ 81 w 107"/>
                <a:gd name="T21" fmla="*/ 89 h 96"/>
                <a:gd name="T22" fmla="*/ 80 w 107"/>
                <a:gd name="T23" fmla="*/ 91 h 96"/>
                <a:gd name="T24" fmla="*/ 78 w 107"/>
                <a:gd name="T25" fmla="*/ 92 h 96"/>
                <a:gd name="T26" fmla="*/ 68 w 107"/>
                <a:gd name="T27" fmla="*/ 92 h 96"/>
                <a:gd name="T28" fmla="*/ 68 w 107"/>
                <a:gd name="T29" fmla="*/ 96 h 96"/>
                <a:gd name="T30" fmla="*/ 91 w 107"/>
                <a:gd name="T31" fmla="*/ 96 h 96"/>
                <a:gd name="T32" fmla="*/ 107 w 107"/>
                <a:gd name="T33" fmla="*/ 96 h 96"/>
                <a:gd name="T34" fmla="*/ 107 w 107"/>
                <a:gd name="T35" fmla="*/ 92 h 96"/>
                <a:gd name="T36" fmla="*/ 99 w 107"/>
                <a:gd name="T37" fmla="*/ 91 h 96"/>
                <a:gd name="T38" fmla="*/ 96 w 107"/>
                <a:gd name="T39" fmla="*/ 88 h 96"/>
                <a:gd name="T40" fmla="*/ 87 w 107"/>
                <a:gd name="T41" fmla="*/ 68 h 96"/>
                <a:gd name="T42" fmla="*/ 56 w 107"/>
                <a:gd name="T43" fmla="*/ 0 h 96"/>
                <a:gd name="T44" fmla="*/ 52 w 107"/>
                <a:gd name="T45" fmla="*/ 0 h 96"/>
                <a:gd name="T46" fmla="*/ 40 w 107"/>
                <a:gd name="T47" fmla="*/ 28 h 96"/>
                <a:gd name="T48" fmla="*/ 22 w 107"/>
                <a:gd name="T49" fmla="*/ 66 h 96"/>
                <a:gd name="T50" fmla="*/ 13 w 107"/>
                <a:gd name="T51" fmla="*/ 85 h 96"/>
                <a:gd name="T52" fmla="*/ 9 w 107"/>
                <a:gd name="T53" fmla="*/ 90 h 96"/>
                <a:gd name="T54" fmla="*/ 7 w 107"/>
                <a:gd name="T55" fmla="*/ 92 h 96"/>
                <a:gd name="T56" fmla="*/ 0 w 107"/>
                <a:gd name="T57" fmla="*/ 92 h 96"/>
                <a:gd name="T58" fmla="*/ 0 w 107"/>
                <a:gd name="T59" fmla="*/ 96 h 96"/>
                <a:gd name="T60" fmla="*/ 15 w 107"/>
                <a:gd name="T61" fmla="*/ 96 h 96"/>
                <a:gd name="T62" fmla="*/ 51 w 107"/>
                <a:gd name="T63" fmla="*/ 18 h 96"/>
                <a:gd name="T64" fmla="*/ 68 w 107"/>
                <a:gd name="T65" fmla="*/ 59 h 96"/>
                <a:gd name="T66" fmla="*/ 33 w 107"/>
                <a:gd name="T67" fmla="*/ 59 h 96"/>
                <a:gd name="T68" fmla="*/ 51 w 107"/>
                <a:gd name="T6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6">
                  <a:moveTo>
                    <a:pt x="15" y="96"/>
                  </a:moveTo>
                  <a:cubicBezTo>
                    <a:pt x="19" y="96"/>
                    <a:pt x="25" y="96"/>
                    <a:pt x="33" y="96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8" y="92"/>
                    <a:pt x="25" y="92"/>
                    <a:pt x="24" y="92"/>
                  </a:cubicBezTo>
                  <a:cubicBezTo>
                    <a:pt x="22" y="91"/>
                    <a:pt x="22" y="91"/>
                    <a:pt x="21" y="90"/>
                  </a:cubicBezTo>
                  <a:cubicBezTo>
                    <a:pt x="21" y="90"/>
                    <a:pt x="21" y="89"/>
                    <a:pt x="21" y="89"/>
                  </a:cubicBezTo>
                  <a:cubicBezTo>
                    <a:pt x="21" y="87"/>
                    <a:pt x="21" y="85"/>
                    <a:pt x="23" y="82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1" y="87"/>
                    <a:pt x="81" y="88"/>
                    <a:pt x="81" y="89"/>
                  </a:cubicBezTo>
                  <a:cubicBezTo>
                    <a:pt x="81" y="90"/>
                    <a:pt x="81" y="90"/>
                    <a:pt x="80" y="91"/>
                  </a:cubicBezTo>
                  <a:cubicBezTo>
                    <a:pt x="80" y="91"/>
                    <a:pt x="79" y="91"/>
                    <a:pt x="78" y="92"/>
                  </a:cubicBezTo>
                  <a:cubicBezTo>
                    <a:pt x="77" y="92"/>
                    <a:pt x="74" y="92"/>
                    <a:pt x="68" y="92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4" y="96"/>
                    <a:pt x="99" y="96"/>
                    <a:pt x="107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3" y="92"/>
                    <a:pt x="100" y="92"/>
                    <a:pt x="99" y="91"/>
                  </a:cubicBezTo>
                  <a:cubicBezTo>
                    <a:pt x="98" y="91"/>
                    <a:pt x="97" y="90"/>
                    <a:pt x="96" y="88"/>
                  </a:cubicBezTo>
                  <a:cubicBezTo>
                    <a:pt x="95" y="85"/>
                    <a:pt x="92" y="79"/>
                    <a:pt x="87" y="6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14"/>
                    <a:pt x="42" y="24"/>
                    <a:pt x="40" y="28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7" y="77"/>
                    <a:pt x="13" y="83"/>
                    <a:pt x="13" y="85"/>
                  </a:cubicBezTo>
                  <a:cubicBezTo>
                    <a:pt x="11" y="88"/>
                    <a:pt x="10" y="90"/>
                    <a:pt x="9" y="90"/>
                  </a:cubicBezTo>
                  <a:cubicBezTo>
                    <a:pt x="8" y="91"/>
                    <a:pt x="8" y="91"/>
                    <a:pt x="7" y="92"/>
                  </a:cubicBezTo>
                  <a:cubicBezTo>
                    <a:pt x="6" y="92"/>
                    <a:pt x="3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" y="96"/>
                    <a:pt x="10" y="96"/>
                    <a:pt x="15" y="96"/>
                  </a:cubicBezTo>
                  <a:close/>
                  <a:moveTo>
                    <a:pt x="51" y="18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33" y="59"/>
                    <a:pt x="33" y="59"/>
                    <a:pt x="33" y="59"/>
                  </a:cubicBezTo>
                  <a:lnTo>
                    <a:pt x="5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703" y="740"/>
              <a:ext cx="163" cy="147"/>
            </a:xfrm>
            <a:custGeom>
              <a:avLst/>
              <a:gdLst>
                <a:gd name="T0" fmla="*/ 77 w 105"/>
                <a:gd name="T1" fmla="*/ 14 h 95"/>
                <a:gd name="T2" fmla="*/ 82 w 105"/>
                <a:gd name="T3" fmla="*/ 7 h 95"/>
                <a:gd name="T4" fmla="*/ 80 w 105"/>
                <a:gd name="T5" fmla="*/ 5 h 95"/>
                <a:gd name="T6" fmla="*/ 70 w 105"/>
                <a:gd name="T7" fmla="*/ 4 h 95"/>
                <a:gd name="T8" fmla="*/ 70 w 105"/>
                <a:gd name="T9" fmla="*/ 0 h 95"/>
                <a:gd name="T10" fmla="*/ 89 w 105"/>
                <a:gd name="T11" fmla="*/ 0 h 95"/>
                <a:gd name="T12" fmla="*/ 105 w 105"/>
                <a:gd name="T13" fmla="*/ 0 h 95"/>
                <a:gd name="T14" fmla="*/ 105 w 105"/>
                <a:gd name="T15" fmla="*/ 4 h 95"/>
                <a:gd name="T16" fmla="*/ 96 w 105"/>
                <a:gd name="T17" fmla="*/ 5 h 95"/>
                <a:gd name="T18" fmla="*/ 92 w 105"/>
                <a:gd name="T19" fmla="*/ 7 h 95"/>
                <a:gd name="T20" fmla="*/ 87 w 105"/>
                <a:gd name="T21" fmla="*/ 13 h 95"/>
                <a:gd name="T22" fmla="*/ 66 w 105"/>
                <a:gd name="T23" fmla="*/ 43 h 95"/>
                <a:gd name="T24" fmla="*/ 59 w 105"/>
                <a:gd name="T25" fmla="*/ 54 h 95"/>
                <a:gd name="T26" fmla="*/ 59 w 105"/>
                <a:gd name="T27" fmla="*/ 58 h 95"/>
                <a:gd name="T28" fmla="*/ 59 w 105"/>
                <a:gd name="T29" fmla="*/ 63 h 95"/>
                <a:gd name="T30" fmla="*/ 59 w 105"/>
                <a:gd name="T31" fmla="*/ 81 h 95"/>
                <a:gd name="T32" fmla="*/ 60 w 105"/>
                <a:gd name="T33" fmla="*/ 89 h 95"/>
                <a:gd name="T34" fmla="*/ 63 w 105"/>
                <a:gd name="T35" fmla="*/ 90 h 95"/>
                <a:gd name="T36" fmla="*/ 73 w 105"/>
                <a:gd name="T37" fmla="*/ 91 h 95"/>
                <a:gd name="T38" fmla="*/ 73 w 105"/>
                <a:gd name="T39" fmla="*/ 95 h 95"/>
                <a:gd name="T40" fmla="*/ 53 w 105"/>
                <a:gd name="T41" fmla="*/ 95 h 95"/>
                <a:gd name="T42" fmla="*/ 32 w 105"/>
                <a:gd name="T43" fmla="*/ 95 h 95"/>
                <a:gd name="T44" fmla="*/ 32 w 105"/>
                <a:gd name="T45" fmla="*/ 91 h 95"/>
                <a:gd name="T46" fmla="*/ 42 w 105"/>
                <a:gd name="T47" fmla="*/ 90 h 95"/>
                <a:gd name="T48" fmla="*/ 44 w 105"/>
                <a:gd name="T49" fmla="*/ 89 h 95"/>
                <a:gd name="T50" fmla="*/ 45 w 105"/>
                <a:gd name="T51" fmla="*/ 82 h 95"/>
                <a:gd name="T52" fmla="*/ 46 w 105"/>
                <a:gd name="T53" fmla="*/ 63 h 95"/>
                <a:gd name="T54" fmla="*/ 46 w 105"/>
                <a:gd name="T55" fmla="*/ 56 h 95"/>
                <a:gd name="T56" fmla="*/ 43 w 105"/>
                <a:gd name="T57" fmla="*/ 50 h 95"/>
                <a:gd name="T58" fmla="*/ 35 w 105"/>
                <a:gd name="T59" fmla="*/ 39 h 95"/>
                <a:gd name="T60" fmla="*/ 17 w 105"/>
                <a:gd name="T61" fmla="*/ 13 h 95"/>
                <a:gd name="T62" fmla="*/ 13 w 105"/>
                <a:gd name="T63" fmla="*/ 7 h 95"/>
                <a:gd name="T64" fmla="*/ 9 w 105"/>
                <a:gd name="T65" fmla="*/ 5 h 95"/>
                <a:gd name="T66" fmla="*/ 0 w 105"/>
                <a:gd name="T67" fmla="*/ 4 h 95"/>
                <a:gd name="T68" fmla="*/ 0 w 105"/>
                <a:gd name="T69" fmla="*/ 0 h 95"/>
                <a:gd name="T70" fmla="*/ 17 w 105"/>
                <a:gd name="T71" fmla="*/ 0 h 95"/>
                <a:gd name="T72" fmla="*/ 43 w 105"/>
                <a:gd name="T73" fmla="*/ 0 h 95"/>
                <a:gd name="T74" fmla="*/ 43 w 105"/>
                <a:gd name="T75" fmla="*/ 4 h 95"/>
                <a:gd name="T76" fmla="*/ 32 w 105"/>
                <a:gd name="T77" fmla="*/ 5 h 95"/>
                <a:gd name="T78" fmla="*/ 30 w 105"/>
                <a:gd name="T79" fmla="*/ 7 h 95"/>
                <a:gd name="T80" fmla="*/ 34 w 105"/>
                <a:gd name="T81" fmla="*/ 14 h 95"/>
                <a:gd name="T82" fmla="*/ 55 w 105"/>
                <a:gd name="T83" fmla="*/ 48 h 95"/>
                <a:gd name="T84" fmla="*/ 77 w 105"/>
                <a:gd name="T8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95">
                  <a:moveTo>
                    <a:pt x="77" y="14"/>
                  </a:moveTo>
                  <a:cubicBezTo>
                    <a:pt x="80" y="10"/>
                    <a:pt x="82" y="7"/>
                    <a:pt x="82" y="7"/>
                  </a:cubicBezTo>
                  <a:cubicBezTo>
                    <a:pt x="82" y="6"/>
                    <a:pt x="81" y="5"/>
                    <a:pt x="80" y="5"/>
                  </a:cubicBezTo>
                  <a:cubicBezTo>
                    <a:pt x="79" y="5"/>
                    <a:pt x="75" y="4"/>
                    <a:pt x="70" y="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0"/>
                    <a:pt x="84" y="0"/>
                    <a:pt x="89" y="0"/>
                  </a:cubicBezTo>
                  <a:cubicBezTo>
                    <a:pt x="93" y="0"/>
                    <a:pt x="96" y="0"/>
                    <a:pt x="105" y="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0" y="4"/>
                    <a:pt x="97" y="5"/>
                    <a:pt x="96" y="5"/>
                  </a:cubicBezTo>
                  <a:cubicBezTo>
                    <a:pt x="95" y="5"/>
                    <a:pt x="93" y="6"/>
                    <a:pt x="92" y="7"/>
                  </a:cubicBezTo>
                  <a:cubicBezTo>
                    <a:pt x="91" y="7"/>
                    <a:pt x="89" y="10"/>
                    <a:pt x="87" y="1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2" y="49"/>
                    <a:pt x="60" y="53"/>
                    <a:pt x="59" y="54"/>
                  </a:cubicBezTo>
                  <a:cubicBezTo>
                    <a:pt x="59" y="56"/>
                    <a:pt x="59" y="57"/>
                    <a:pt x="59" y="58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9"/>
                    <a:pt x="59" y="75"/>
                    <a:pt x="59" y="81"/>
                  </a:cubicBezTo>
                  <a:cubicBezTo>
                    <a:pt x="59" y="85"/>
                    <a:pt x="60" y="88"/>
                    <a:pt x="60" y="89"/>
                  </a:cubicBezTo>
                  <a:cubicBezTo>
                    <a:pt x="61" y="89"/>
                    <a:pt x="61" y="90"/>
                    <a:pt x="63" y="90"/>
                  </a:cubicBezTo>
                  <a:cubicBezTo>
                    <a:pt x="64" y="91"/>
                    <a:pt x="67" y="91"/>
                    <a:pt x="73" y="91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65" y="95"/>
                    <a:pt x="58" y="95"/>
                    <a:pt x="53" y="95"/>
                  </a:cubicBezTo>
                  <a:cubicBezTo>
                    <a:pt x="47" y="95"/>
                    <a:pt x="40" y="95"/>
                    <a:pt x="32" y="9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7" y="91"/>
                    <a:pt x="40" y="91"/>
                    <a:pt x="42" y="90"/>
                  </a:cubicBezTo>
                  <a:cubicBezTo>
                    <a:pt x="43" y="90"/>
                    <a:pt x="44" y="90"/>
                    <a:pt x="44" y="89"/>
                  </a:cubicBezTo>
                  <a:cubicBezTo>
                    <a:pt x="45" y="88"/>
                    <a:pt x="45" y="86"/>
                    <a:pt x="45" y="82"/>
                  </a:cubicBezTo>
                  <a:cubicBezTo>
                    <a:pt x="45" y="81"/>
                    <a:pt x="45" y="75"/>
                    <a:pt x="46" y="63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4"/>
                    <a:pt x="44" y="52"/>
                    <a:pt x="43" y="50"/>
                  </a:cubicBezTo>
                  <a:cubicBezTo>
                    <a:pt x="42" y="49"/>
                    <a:pt x="40" y="45"/>
                    <a:pt x="35" y="3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0"/>
                    <a:pt x="14" y="7"/>
                    <a:pt x="13" y="7"/>
                  </a:cubicBezTo>
                  <a:cubicBezTo>
                    <a:pt x="12" y="6"/>
                    <a:pt x="10" y="5"/>
                    <a:pt x="9" y="5"/>
                  </a:cubicBezTo>
                  <a:cubicBezTo>
                    <a:pt x="8" y="5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2" y="0"/>
                    <a:pt x="17" y="0"/>
                  </a:cubicBezTo>
                  <a:cubicBezTo>
                    <a:pt x="22" y="0"/>
                    <a:pt x="34" y="0"/>
                    <a:pt x="43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8" y="4"/>
                    <a:pt x="33" y="5"/>
                    <a:pt x="32" y="5"/>
                  </a:cubicBezTo>
                  <a:cubicBezTo>
                    <a:pt x="31" y="5"/>
                    <a:pt x="30" y="6"/>
                    <a:pt x="30" y="7"/>
                  </a:cubicBezTo>
                  <a:cubicBezTo>
                    <a:pt x="30" y="7"/>
                    <a:pt x="31" y="10"/>
                    <a:pt x="34" y="14"/>
                  </a:cubicBezTo>
                  <a:cubicBezTo>
                    <a:pt x="55" y="48"/>
                    <a:pt x="55" y="48"/>
                    <a:pt x="55" y="48"/>
                  </a:cubicBezTo>
                  <a:lnTo>
                    <a:pt x="7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3860" y="737"/>
              <a:ext cx="164" cy="154"/>
            </a:xfrm>
            <a:custGeom>
              <a:avLst/>
              <a:gdLst>
                <a:gd name="T0" fmla="*/ 19 w 106"/>
                <a:gd name="T1" fmla="*/ 24 h 99"/>
                <a:gd name="T2" fmla="*/ 31 w 106"/>
                <a:gd name="T3" fmla="*/ 10 h 99"/>
                <a:gd name="T4" fmla="*/ 51 w 106"/>
                <a:gd name="T5" fmla="*/ 5 h 99"/>
                <a:gd name="T6" fmla="*/ 66 w 106"/>
                <a:gd name="T7" fmla="*/ 8 h 99"/>
                <a:gd name="T8" fmla="*/ 76 w 106"/>
                <a:gd name="T9" fmla="*/ 13 h 99"/>
                <a:gd name="T10" fmla="*/ 84 w 106"/>
                <a:gd name="T11" fmla="*/ 21 h 99"/>
                <a:gd name="T12" fmla="*/ 88 w 106"/>
                <a:gd name="T13" fmla="*/ 31 h 99"/>
                <a:gd name="T14" fmla="*/ 91 w 106"/>
                <a:gd name="T15" fmla="*/ 51 h 99"/>
                <a:gd name="T16" fmla="*/ 87 w 106"/>
                <a:gd name="T17" fmla="*/ 73 h 99"/>
                <a:gd name="T18" fmla="*/ 75 w 106"/>
                <a:gd name="T19" fmla="*/ 88 h 99"/>
                <a:gd name="T20" fmla="*/ 55 w 106"/>
                <a:gd name="T21" fmla="*/ 93 h 99"/>
                <a:gd name="T22" fmla="*/ 40 w 106"/>
                <a:gd name="T23" fmla="*/ 91 h 99"/>
                <a:gd name="T24" fmla="*/ 28 w 106"/>
                <a:gd name="T25" fmla="*/ 82 h 99"/>
                <a:gd name="T26" fmla="*/ 19 w 106"/>
                <a:gd name="T27" fmla="*/ 69 h 99"/>
                <a:gd name="T28" fmla="*/ 16 w 106"/>
                <a:gd name="T29" fmla="*/ 57 h 99"/>
                <a:gd name="T30" fmla="*/ 14 w 106"/>
                <a:gd name="T31" fmla="*/ 45 h 99"/>
                <a:gd name="T32" fmla="*/ 19 w 106"/>
                <a:gd name="T33" fmla="*/ 24 h 99"/>
                <a:gd name="T34" fmla="*/ 3 w 106"/>
                <a:gd name="T35" fmla="*/ 69 h 99"/>
                <a:gd name="T36" fmla="*/ 13 w 106"/>
                <a:gd name="T37" fmla="*/ 86 h 99"/>
                <a:gd name="T38" fmla="*/ 29 w 106"/>
                <a:gd name="T39" fmla="*/ 96 h 99"/>
                <a:gd name="T40" fmla="*/ 50 w 106"/>
                <a:gd name="T41" fmla="*/ 99 h 99"/>
                <a:gd name="T42" fmla="*/ 90 w 106"/>
                <a:gd name="T43" fmla="*/ 84 h 99"/>
                <a:gd name="T44" fmla="*/ 106 w 106"/>
                <a:gd name="T45" fmla="*/ 46 h 99"/>
                <a:gd name="T46" fmla="*/ 105 w 106"/>
                <a:gd name="T47" fmla="*/ 33 h 99"/>
                <a:gd name="T48" fmla="*/ 101 w 106"/>
                <a:gd name="T49" fmla="*/ 22 h 99"/>
                <a:gd name="T50" fmla="*/ 91 w 106"/>
                <a:gd name="T51" fmla="*/ 11 h 99"/>
                <a:gd name="T52" fmla="*/ 75 w 106"/>
                <a:gd name="T53" fmla="*/ 3 h 99"/>
                <a:gd name="T54" fmla="*/ 54 w 106"/>
                <a:gd name="T55" fmla="*/ 0 h 99"/>
                <a:gd name="T56" fmla="*/ 32 w 106"/>
                <a:gd name="T57" fmla="*/ 3 h 99"/>
                <a:gd name="T58" fmla="*/ 14 w 106"/>
                <a:gd name="T59" fmla="*/ 14 h 99"/>
                <a:gd name="T60" fmla="*/ 3 w 106"/>
                <a:gd name="T61" fmla="*/ 30 h 99"/>
                <a:gd name="T62" fmla="*/ 0 w 106"/>
                <a:gd name="T63" fmla="*/ 50 h 99"/>
                <a:gd name="T64" fmla="*/ 3 w 106"/>
                <a:gd name="T65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99">
                  <a:moveTo>
                    <a:pt x="19" y="24"/>
                  </a:moveTo>
                  <a:cubicBezTo>
                    <a:pt x="22" y="18"/>
                    <a:pt x="26" y="13"/>
                    <a:pt x="31" y="10"/>
                  </a:cubicBezTo>
                  <a:cubicBezTo>
                    <a:pt x="37" y="7"/>
                    <a:pt x="44" y="5"/>
                    <a:pt x="51" y="5"/>
                  </a:cubicBezTo>
                  <a:cubicBezTo>
                    <a:pt x="56" y="5"/>
                    <a:pt x="61" y="6"/>
                    <a:pt x="66" y="8"/>
                  </a:cubicBezTo>
                  <a:cubicBezTo>
                    <a:pt x="70" y="9"/>
                    <a:pt x="74" y="11"/>
                    <a:pt x="76" y="13"/>
                  </a:cubicBezTo>
                  <a:cubicBezTo>
                    <a:pt x="79" y="16"/>
                    <a:pt x="82" y="18"/>
                    <a:pt x="84" y="21"/>
                  </a:cubicBezTo>
                  <a:cubicBezTo>
                    <a:pt x="86" y="24"/>
                    <a:pt x="87" y="27"/>
                    <a:pt x="88" y="31"/>
                  </a:cubicBezTo>
                  <a:cubicBezTo>
                    <a:pt x="90" y="37"/>
                    <a:pt x="91" y="44"/>
                    <a:pt x="91" y="51"/>
                  </a:cubicBezTo>
                  <a:cubicBezTo>
                    <a:pt x="91" y="59"/>
                    <a:pt x="90" y="67"/>
                    <a:pt x="87" y="73"/>
                  </a:cubicBezTo>
                  <a:cubicBezTo>
                    <a:pt x="85" y="79"/>
                    <a:pt x="80" y="84"/>
                    <a:pt x="75" y="88"/>
                  </a:cubicBezTo>
                  <a:cubicBezTo>
                    <a:pt x="69" y="91"/>
                    <a:pt x="63" y="93"/>
                    <a:pt x="55" y="93"/>
                  </a:cubicBezTo>
                  <a:cubicBezTo>
                    <a:pt x="50" y="93"/>
                    <a:pt x="45" y="92"/>
                    <a:pt x="40" y="91"/>
                  </a:cubicBezTo>
                  <a:cubicBezTo>
                    <a:pt x="36" y="89"/>
                    <a:pt x="32" y="86"/>
                    <a:pt x="28" y="82"/>
                  </a:cubicBezTo>
                  <a:cubicBezTo>
                    <a:pt x="24" y="79"/>
                    <a:pt x="21" y="74"/>
                    <a:pt x="19" y="69"/>
                  </a:cubicBezTo>
                  <a:cubicBezTo>
                    <a:pt x="18" y="66"/>
                    <a:pt x="17" y="62"/>
                    <a:pt x="16" y="57"/>
                  </a:cubicBezTo>
                  <a:cubicBezTo>
                    <a:pt x="15" y="53"/>
                    <a:pt x="14" y="49"/>
                    <a:pt x="14" y="45"/>
                  </a:cubicBezTo>
                  <a:cubicBezTo>
                    <a:pt x="14" y="37"/>
                    <a:pt x="16" y="30"/>
                    <a:pt x="19" y="24"/>
                  </a:cubicBezTo>
                  <a:close/>
                  <a:moveTo>
                    <a:pt x="3" y="69"/>
                  </a:moveTo>
                  <a:cubicBezTo>
                    <a:pt x="5" y="76"/>
                    <a:pt x="9" y="81"/>
                    <a:pt x="13" y="86"/>
                  </a:cubicBezTo>
                  <a:cubicBezTo>
                    <a:pt x="18" y="90"/>
                    <a:pt x="23" y="94"/>
                    <a:pt x="29" y="96"/>
                  </a:cubicBezTo>
                  <a:cubicBezTo>
                    <a:pt x="36" y="98"/>
                    <a:pt x="43" y="99"/>
                    <a:pt x="50" y="99"/>
                  </a:cubicBezTo>
                  <a:cubicBezTo>
                    <a:pt x="66" y="99"/>
                    <a:pt x="80" y="94"/>
                    <a:pt x="90" y="84"/>
                  </a:cubicBezTo>
                  <a:cubicBezTo>
                    <a:pt x="101" y="74"/>
                    <a:pt x="106" y="62"/>
                    <a:pt x="106" y="46"/>
                  </a:cubicBezTo>
                  <a:cubicBezTo>
                    <a:pt x="106" y="42"/>
                    <a:pt x="106" y="37"/>
                    <a:pt x="105" y="33"/>
                  </a:cubicBezTo>
                  <a:cubicBezTo>
                    <a:pt x="104" y="29"/>
                    <a:pt x="102" y="25"/>
                    <a:pt x="101" y="22"/>
                  </a:cubicBezTo>
                  <a:cubicBezTo>
                    <a:pt x="98" y="18"/>
                    <a:pt x="95" y="15"/>
                    <a:pt x="91" y="11"/>
                  </a:cubicBezTo>
                  <a:cubicBezTo>
                    <a:pt x="87" y="8"/>
                    <a:pt x="82" y="5"/>
                    <a:pt x="75" y="3"/>
                  </a:cubicBezTo>
                  <a:cubicBezTo>
                    <a:pt x="69" y="1"/>
                    <a:pt x="62" y="0"/>
                    <a:pt x="54" y="0"/>
                  </a:cubicBezTo>
                  <a:cubicBezTo>
                    <a:pt x="46" y="0"/>
                    <a:pt x="38" y="1"/>
                    <a:pt x="32" y="3"/>
                  </a:cubicBezTo>
                  <a:cubicBezTo>
                    <a:pt x="25" y="6"/>
                    <a:pt x="19" y="9"/>
                    <a:pt x="14" y="14"/>
                  </a:cubicBezTo>
                  <a:cubicBezTo>
                    <a:pt x="9" y="19"/>
                    <a:pt x="5" y="24"/>
                    <a:pt x="3" y="30"/>
                  </a:cubicBezTo>
                  <a:cubicBezTo>
                    <a:pt x="1" y="36"/>
                    <a:pt x="0" y="43"/>
                    <a:pt x="0" y="50"/>
                  </a:cubicBezTo>
                  <a:cubicBezTo>
                    <a:pt x="0" y="56"/>
                    <a:pt x="1" y="63"/>
                    <a:pt x="3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Box 18"/>
          <p:cNvSpPr txBox="1"/>
          <p:nvPr userDrawn="1"/>
        </p:nvSpPr>
        <p:spPr>
          <a:xfrm>
            <a:off x="7010400" y="6657945"/>
            <a:ext cx="2133600" cy="200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700" dirty="0" smtClean="0">
                <a:solidFill>
                  <a:prstClr val="white">
                    <a:lumMod val="75000"/>
                  </a:prstClr>
                </a:solidFill>
              </a:rPr>
              <a:t>©2012 MFMER  |  slide-</a:t>
            </a:r>
            <a:fld id="{D445C29B-035B-48ED-941F-A66A11A8A322}" type="slidenum">
              <a:rPr lang="en-US" sz="700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sz="700" dirty="0" smtClean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5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FE87-A991-4ACF-B64F-4E9F8D43B38F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yo Reduced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736" y="1673352"/>
            <a:ext cx="652881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EB2A-16D5-4939-B5F7-14E156FD2449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5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2743200"/>
            <a:ext cx="7827264" cy="1371600"/>
          </a:xfrm>
        </p:spPr>
        <p:txBody>
          <a:bodyPr lIns="0" rIns="0" anchor="b" anchorCtr="0">
            <a:no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4114800"/>
            <a:ext cx="7827264" cy="685800"/>
          </a:xfrm>
        </p:spPr>
        <p:txBody>
          <a:bodyPr lIns="0" tIns="228600" rIns="0">
            <a:no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1B9B-776F-4EBA-AB3F-C5781EB5CB65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658813" y="684213"/>
            <a:ext cx="1263650" cy="1379537"/>
            <a:chOff x="3293" y="737"/>
            <a:chExt cx="796" cy="867"/>
          </a:xfrm>
          <a:solidFill>
            <a:schemeClr val="tx1"/>
          </a:solidFill>
        </p:grpSpPr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3413" y="1159"/>
              <a:ext cx="556" cy="445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456" y="939"/>
              <a:ext cx="118" cy="149"/>
            </a:xfrm>
            <a:custGeom>
              <a:avLst/>
              <a:gdLst>
                <a:gd name="T0" fmla="*/ 6 w 76"/>
                <a:gd name="T1" fmla="*/ 96 h 96"/>
                <a:gd name="T2" fmla="*/ 6 w 76"/>
                <a:gd name="T3" fmla="*/ 92 h 96"/>
                <a:gd name="T4" fmla="*/ 12 w 76"/>
                <a:gd name="T5" fmla="*/ 89 h 96"/>
                <a:gd name="T6" fmla="*/ 13 w 76"/>
                <a:gd name="T7" fmla="*/ 88 h 96"/>
                <a:gd name="T8" fmla="*/ 13 w 76"/>
                <a:gd name="T9" fmla="*/ 80 h 96"/>
                <a:gd name="T10" fmla="*/ 14 w 76"/>
                <a:gd name="T11" fmla="*/ 68 h 96"/>
                <a:gd name="T12" fmla="*/ 14 w 76"/>
                <a:gd name="T13" fmla="*/ 32 h 96"/>
                <a:gd name="T14" fmla="*/ 13 w 76"/>
                <a:gd name="T15" fmla="*/ 14 h 96"/>
                <a:gd name="T16" fmla="*/ 12 w 76"/>
                <a:gd name="T17" fmla="*/ 6 h 96"/>
                <a:gd name="T18" fmla="*/ 10 w 76"/>
                <a:gd name="T19" fmla="*/ 5 h 96"/>
                <a:gd name="T20" fmla="*/ 0 w 76"/>
                <a:gd name="T21" fmla="*/ 4 h 96"/>
                <a:gd name="T22" fmla="*/ 0 w 76"/>
                <a:gd name="T23" fmla="*/ 0 h 96"/>
                <a:gd name="T24" fmla="*/ 21 w 76"/>
                <a:gd name="T25" fmla="*/ 0 h 96"/>
                <a:gd name="T26" fmla="*/ 41 w 76"/>
                <a:gd name="T27" fmla="*/ 0 h 96"/>
                <a:gd name="T28" fmla="*/ 41 w 76"/>
                <a:gd name="T29" fmla="*/ 4 h 96"/>
                <a:gd name="T30" fmla="*/ 31 w 76"/>
                <a:gd name="T31" fmla="*/ 5 h 96"/>
                <a:gd name="T32" fmla="*/ 29 w 76"/>
                <a:gd name="T33" fmla="*/ 6 h 96"/>
                <a:gd name="T34" fmla="*/ 28 w 76"/>
                <a:gd name="T35" fmla="*/ 13 h 96"/>
                <a:gd name="T36" fmla="*/ 27 w 76"/>
                <a:gd name="T37" fmla="*/ 32 h 96"/>
                <a:gd name="T38" fmla="*/ 27 w 76"/>
                <a:gd name="T39" fmla="*/ 78 h 96"/>
                <a:gd name="T40" fmla="*/ 28 w 76"/>
                <a:gd name="T41" fmla="*/ 89 h 96"/>
                <a:gd name="T42" fmla="*/ 39 w 76"/>
                <a:gd name="T43" fmla="*/ 90 h 96"/>
                <a:gd name="T44" fmla="*/ 67 w 76"/>
                <a:gd name="T45" fmla="*/ 87 h 96"/>
                <a:gd name="T46" fmla="*/ 69 w 76"/>
                <a:gd name="T47" fmla="*/ 82 h 96"/>
                <a:gd name="T48" fmla="*/ 72 w 76"/>
                <a:gd name="T49" fmla="*/ 71 h 96"/>
                <a:gd name="T50" fmla="*/ 76 w 76"/>
                <a:gd name="T51" fmla="*/ 71 h 96"/>
                <a:gd name="T52" fmla="*/ 73 w 76"/>
                <a:gd name="T53" fmla="*/ 95 h 96"/>
                <a:gd name="T54" fmla="*/ 69 w 76"/>
                <a:gd name="T55" fmla="*/ 96 h 96"/>
                <a:gd name="T56" fmla="*/ 57 w 76"/>
                <a:gd name="T57" fmla="*/ 96 h 96"/>
                <a:gd name="T58" fmla="*/ 20 w 76"/>
                <a:gd name="T59" fmla="*/ 95 h 96"/>
                <a:gd name="T60" fmla="*/ 6 w 76"/>
                <a:gd name="T6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96">
                  <a:moveTo>
                    <a:pt x="6" y="96"/>
                  </a:moveTo>
                  <a:cubicBezTo>
                    <a:pt x="6" y="92"/>
                    <a:pt x="6" y="92"/>
                    <a:pt x="6" y="92"/>
                  </a:cubicBezTo>
                  <a:cubicBezTo>
                    <a:pt x="9" y="91"/>
                    <a:pt x="11" y="90"/>
                    <a:pt x="12" y="89"/>
                  </a:cubicBezTo>
                  <a:cubicBezTo>
                    <a:pt x="12" y="89"/>
                    <a:pt x="12" y="88"/>
                    <a:pt x="13" y="88"/>
                  </a:cubicBezTo>
                  <a:cubicBezTo>
                    <a:pt x="13" y="86"/>
                    <a:pt x="13" y="84"/>
                    <a:pt x="13" y="80"/>
                  </a:cubicBezTo>
                  <a:cubicBezTo>
                    <a:pt x="14" y="73"/>
                    <a:pt x="14" y="70"/>
                    <a:pt x="14" y="6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8" y="0"/>
                    <a:pt x="21" y="0"/>
                  </a:cubicBezTo>
                  <a:cubicBezTo>
                    <a:pt x="24" y="0"/>
                    <a:pt x="3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4"/>
                    <a:pt x="32" y="4"/>
                    <a:pt x="31" y="5"/>
                  </a:cubicBezTo>
                  <a:cubicBezTo>
                    <a:pt x="30" y="5"/>
                    <a:pt x="29" y="6"/>
                    <a:pt x="29" y="6"/>
                  </a:cubicBezTo>
                  <a:cubicBezTo>
                    <a:pt x="28" y="7"/>
                    <a:pt x="28" y="9"/>
                    <a:pt x="28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82"/>
                    <a:pt x="27" y="86"/>
                    <a:pt x="28" y="89"/>
                  </a:cubicBezTo>
                  <a:cubicBezTo>
                    <a:pt x="33" y="89"/>
                    <a:pt x="33" y="90"/>
                    <a:pt x="39" y="90"/>
                  </a:cubicBezTo>
                  <a:cubicBezTo>
                    <a:pt x="52" y="90"/>
                    <a:pt x="62" y="89"/>
                    <a:pt x="67" y="87"/>
                  </a:cubicBezTo>
                  <a:cubicBezTo>
                    <a:pt x="68" y="86"/>
                    <a:pt x="68" y="84"/>
                    <a:pt x="69" y="82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5" y="78"/>
                    <a:pt x="74" y="86"/>
                    <a:pt x="73" y="95"/>
                  </a:cubicBezTo>
                  <a:cubicBezTo>
                    <a:pt x="71" y="95"/>
                    <a:pt x="70" y="95"/>
                    <a:pt x="69" y="96"/>
                  </a:cubicBezTo>
                  <a:cubicBezTo>
                    <a:pt x="66" y="96"/>
                    <a:pt x="63" y="96"/>
                    <a:pt x="57" y="96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15" y="95"/>
                    <a:pt x="11" y="95"/>
                    <a:pt x="6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588" y="939"/>
              <a:ext cx="65" cy="149"/>
            </a:xfrm>
            <a:custGeom>
              <a:avLst/>
              <a:gdLst>
                <a:gd name="T0" fmla="*/ 42 w 42"/>
                <a:gd name="T1" fmla="*/ 91 h 96"/>
                <a:gd name="T2" fmla="*/ 42 w 42"/>
                <a:gd name="T3" fmla="*/ 96 h 96"/>
                <a:gd name="T4" fmla="*/ 22 w 42"/>
                <a:gd name="T5" fmla="*/ 95 h 96"/>
                <a:gd name="T6" fmla="*/ 0 w 42"/>
                <a:gd name="T7" fmla="*/ 96 h 96"/>
                <a:gd name="T8" fmla="*/ 0 w 42"/>
                <a:gd name="T9" fmla="*/ 91 h 96"/>
                <a:gd name="T10" fmla="*/ 10 w 42"/>
                <a:gd name="T11" fmla="*/ 91 h 96"/>
                <a:gd name="T12" fmla="*/ 13 w 42"/>
                <a:gd name="T13" fmla="*/ 89 h 96"/>
                <a:gd name="T14" fmla="*/ 14 w 42"/>
                <a:gd name="T15" fmla="*/ 83 h 96"/>
                <a:gd name="T16" fmla="*/ 14 w 42"/>
                <a:gd name="T17" fmla="*/ 63 h 96"/>
                <a:gd name="T18" fmla="*/ 14 w 42"/>
                <a:gd name="T19" fmla="*/ 32 h 96"/>
                <a:gd name="T20" fmla="*/ 14 w 42"/>
                <a:gd name="T21" fmla="*/ 14 h 96"/>
                <a:gd name="T22" fmla="*/ 13 w 42"/>
                <a:gd name="T23" fmla="*/ 6 h 96"/>
                <a:gd name="T24" fmla="*/ 10 w 42"/>
                <a:gd name="T25" fmla="*/ 5 h 96"/>
                <a:gd name="T26" fmla="*/ 0 w 42"/>
                <a:gd name="T27" fmla="*/ 4 h 96"/>
                <a:gd name="T28" fmla="*/ 0 w 42"/>
                <a:gd name="T29" fmla="*/ 0 h 96"/>
                <a:gd name="T30" fmla="*/ 21 w 42"/>
                <a:gd name="T31" fmla="*/ 0 h 96"/>
                <a:gd name="T32" fmla="*/ 42 w 42"/>
                <a:gd name="T33" fmla="*/ 0 h 96"/>
                <a:gd name="T34" fmla="*/ 42 w 42"/>
                <a:gd name="T35" fmla="*/ 4 h 96"/>
                <a:gd name="T36" fmla="*/ 32 w 42"/>
                <a:gd name="T37" fmla="*/ 5 h 96"/>
                <a:gd name="T38" fmla="*/ 29 w 42"/>
                <a:gd name="T39" fmla="*/ 6 h 96"/>
                <a:gd name="T40" fmla="*/ 28 w 42"/>
                <a:gd name="T41" fmla="*/ 13 h 96"/>
                <a:gd name="T42" fmla="*/ 28 w 42"/>
                <a:gd name="T43" fmla="*/ 32 h 96"/>
                <a:gd name="T44" fmla="*/ 28 w 42"/>
                <a:gd name="T45" fmla="*/ 63 h 96"/>
                <a:gd name="T46" fmla="*/ 28 w 42"/>
                <a:gd name="T47" fmla="*/ 81 h 96"/>
                <a:gd name="T48" fmla="*/ 29 w 42"/>
                <a:gd name="T49" fmla="*/ 89 h 96"/>
                <a:gd name="T50" fmla="*/ 32 w 42"/>
                <a:gd name="T51" fmla="*/ 91 h 96"/>
                <a:gd name="T52" fmla="*/ 42 w 42"/>
                <a:gd name="T53" fmla="*/ 91 h 96"/>
                <a:gd name="T54" fmla="*/ 28 w 42"/>
                <a:gd name="T55" fmla="*/ 13 h 96"/>
                <a:gd name="T56" fmla="*/ 28 w 42"/>
                <a:gd name="T57" fmla="*/ 32 h 96"/>
                <a:gd name="T58" fmla="*/ 28 w 42"/>
                <a:gd name="T59" fmla="*/ 6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42" y="91"/>
                  </a:moveTo>
                  <a:cubicBezTo>
                    <a:pt x="42" y="96"/>
                    <a:pt x="42" y="96"/>
                    <a:pt x="42" y="96"/>
                  </a:cubicBezTo>
                  <a:cubicBezTo>
                    <a:pt x="32" y="95"/>
                    <a:pt x="25" y="95"/>
                    <a:pt x="2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" y="91"/>
                    <a:pt x="9" y="91"/>
                    <a:pt x="10" y="91"/>
                  </a:cubicBezTo>
                  <a:cubicBezTo>
                    <a:pt x="12" y="90"/>
                    <a:pt x="12" y="90"/>
                    <a:pt x="13" y="89"/>
                  </a:cubicBezTo>
                  <a:cubicBezTo>
                    <a:pt x="13" y="88"/>
                    <a:pt x="14" y="86"/>
                    <a:pt x="14" y="83"/>
                  </a:cubicBezTo>
                  <a:cubicBezTo>
                    <a:pt x="14" y="82"/>
                    <a:pt x="14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4" y="14"/>
                  </a:cubicBezTo>
                  <a:cubicBezTo>
                    <a:pt x="14" y="10"/>
                    <a:pt x="13" y="7"/>
                    <a:pt x="13" y="6"/>
                  </a:cubicBezTo>
                  <a:cubicBezTo>
                    <a:pt x="12" y="6"/>
                    <a:pt x="12" y="5"/>
                    <a:pt x="10" y="5"/>
                  </a:cubicBezTo>
                  <a:cubicBezTo>
                    <a:pt x="9" y="4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6" y="0"/>
                    <a:pt x="21" y="0"/>
                  </a:cubicBezTo>
                  <a:cubicBezTo>
                    <a:pt x="26" y="0"/>
                    <a:pt x="33" y="0"/>
                    <a:pt x="42" y="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6" y="4"/>
                    <a:pt x="33" y="4"/>
                    <a:pt x="32" y="5"/>
                  </a:cubicBezTo>
                  <a:cubicBezTo>
                    <a:pt x="30" y="5"/>
                    <a:pt x="30" y="6"/>
                    <a:pt x="29" y="6"/>
                  </a:cubicBezTo>
                  <a:cubicBezTo>
                    <a:pt x="29" y="7"/>
                    <a:pt x="28" y="9"/>
                    <a:pt x="28" y="13"/>
                  </a:cubicBez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9"/>
                    <a:pt x="28" y="75"/>
                    <a:pt x="28" y="81"/>
                  </a:cubicBezTo>
                  <a:cubicBezTo>
                    <a:pt x="28" y="86"/>
                    <a:pt x="28" y="88"/>
                    <a:pt x="29" y="89"/>
                  </a:cubicBezTo>
                  <a:cubicBezTo>
                    <a:pt x="29" y="90"/>
                    <a:pt x="30" y="90"/>
                    <a:pt x="32" y="91"/>
                  </a:cubicBezTo>
                  <a:cubicBezTo>
                    <a:pt x="33" y="91"/>
                    <a:pt x="36" y="91"/>
                    <a:pt x="42" y="91"/>
                  </a:cubicBezTo>
                  <a:close/>
                  <a:moveTo>
                    <a:pt x="28" y="13"/>
                  </a:move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677" y="939"/>
              <a:ext cx="172" cy="152"/>
            </a:xfrm>
            <a:custGeom>
              <a:avLst/>
              <a:gdLst>
                <a:gd name="T0" fmla="*/ 0 w 111"/>
                <a:gd name="T1" fmla="*/ 96 h 98"/>
                <a:gd name="T2" fmla="*/ 0 w 111"/>
                <a:gd name="T3" fmla="*/ 91 h 98"/>
                <a:gd name="T4" fmla="*/ 10 w 111"/>
                <a:gd name="T5" fmla="*/ 90 h 98"/>
                <a:gd name="T6" fmla="*/ 11 w 111"/>
                <a:gd name="T7" fmla="*/ 89 h 98"/>
                <a:gd name="T8" fmla="*/ 12 w 111"/>
                <a:gd name="T9" fmla="*/ 82 h 98"/>
                <a:gd name="T10" fmla="*/ 13 w 111"/>
                <a:gd name="T11" fmla="*/ 67 h 98"/>
                <a:gd name="T12" fmla="*/ 13 w 111"/>
                <a:gd name="T13" fmla="*/ 12 h 98"/>
                <a:gd name="T14" fmla="*/ 13 w 111"/>
                <a:gd name="T15" fmla="*/ 9 h 98"/>
                <a:gd name="T16" fmla="*/ 10 w 111"/>
                <a:gd name="T17" fmla="*/ 6 h 98"/>
                <a:gd name="T18" fmla="*/ 7 w 111"/>
                <a:gd name="T19" fmla="*/ 4 h 98"/>
                <a:gd name="T20" fmla="*/ 0 w 111"/>
                <a:gd name="T21" fmla="*/ 4 h 98"/>
                <a:gd name="T22" fmla="*/ 0 w 111"/>
                <a:gd name="T23" fmla="*/ 0 h 98"/>
                <a:gd name="T24" fmla="*/ 15 w 111"/>
                <a:gd name="T25" fmla="*/ 0 h 98"/>
                <a:gd name="T26" fmla="*/ 26 w 111"/>
                <a:gd name="T27" fmla="*/ 0 h 98"/>
                <a:gd name="T28" fmla="*/ 34 w 111"/>
                <a:gd name="T29" fmla="*/ 11 h 98"/>
                <a:gd name="T30" fmla="*/ 49 w 111"/>
                <a:gd name="T31" fmla="*/ 28 h 98"/>
                <a:gd name="T32" fmla="*/ 70 w 111"/>
                <a:gd name="T33" fmla="*/ 52 h 98"/>
                <a:gd name="T34" fmla="*/ 86 w 111"/>
                <a:gd name="T35" fmla="*/ 71 h 98"/>
                <a:gd name="T36" fmla="*/ 92 w 111"/>
                <a:gd name="T37" fmla="*/ 78 h 98"/>
                <a:gd name="T38" fmla="*/ 92 w 111"/>
                <a:gd name="T39" fmla="*/ 29 h 98"/>
                <a:gd name="T40" fmla="*/ 92 w 111"/>
                <a:gd name="T41" fmla="*/ 13 h 98"/>
                <a:gd name="T42" fmla="*/ 91 w 111"/>
                <a:gd name="T43" fmla="*/ 6 h 98"/>
                <a:gd name="T44" fmla="*/ 90 w 111"/>
                <a:gd name="T45" fmla="*/ 5 h 98"/>
                <a:gd name="T46" fmla="*/ 80 w 111"/>
                <a:gd name="T47" fmla="*/ 4 h 98"/>
                <a:gd name="T48" fmla="*/ 80 w 111"/>
                <a:gd name="T49" fmla="*/ 0 h 98"/>
                <a:gd name="T50" fmla="*/ 97 w 111"/>
                <a:gd name="T51" fmla="*/ 0 h 98"/>
                <a:gd name="T52" fmla="*/ 111 w 111"/>
                <a:gd name="T53" fmla="*/ 0 h 98"/>
                <a:gd name="T54" fmla="*/ 111 w 111"/>
                <a:gd name="T55" fmla="*/ 4 h 98"/>
                <a:gd name="T56" fmla="*/ 102 w 111"/>
                <a:gd name="T57" fmla="*/ 5 h 98"/>
                <a:gd name="T58" fmla="*/ 100 w 111"/>
                <a:gd name="T59" fmla="*/ 6 h 98"/>
                <a:gd name="T60" fmla="*/ 99 w 111"/>
                <a:gd name="T61" fmla="*/ 13 h 98"/>
                <a:gd name="T62" fmla="*/ 99 w 111"/>
                <a:gd name="T63" fmla="*/ 29 h 98"/>
                <a:gd name="T64" fmla="*/ 99 w 111"/>
                <a:gd name="T65" fmla="*/ 61 h 98"/>
                <a:gd name="T66" fmla="*/ 99 w 111"/>
                <a:gd name="T67" fmla="*/ 98 h 98"/>
                <a:gd name="T68" fmla="*/ 92 w 111"/>
                <a:gd name="T69" fmla="*/ 98 h 98"/>
                <a:gd name="T70" fmla="*/ 91 w 111"/>
                <a:gd name="T71" fmla="*/ 96 h 98"/>
                <a:gd name="T72" fmla="*/ 89 w 111"/>
                <a:gd name="T73" fmla="*/ 95 h 98"/>
                <a:gd name="T74" fmla="*/ 87 w 111"/>
                <a:gd name="T75" fmla="*/ 93 h 98"/>
                <a:gd name="T76" fmla="*/ 78 w 111"/>
                <a:gd name="T77" fmla="*/ 83 h 98"/>
                <a:gd name="T78" fmla="*/ 69 w 111"/>
                <a:gd name="T79" fmla="*/ 72 h 98"/>
                <a:gd name="T80" fmla="*/ 19 w 111"/>
                <a:gd name="T81" fmla="*/ 14 h 98"/>
                <a:gd name="T82" fmla="*/ 19 w 111"/>
                <a:gd name="T83" fmla="*/ 66 h 98"/>
                <a:gd name="T84" fmla="*/ 20 w 111"/>
                <a:gd name="T85" fmla="*/ 82 h 98"/>
                <a:gd name="T86" fmla="*/ 20 w 111"/>
                <a:gd name="T87" fmla="*/ 89 h 98"/>
                <a:gd name="T88" fmla="*/ 22 w 111"/>
                <a:gd name="T89" fmla="*/ 90 h 98"/>
                <a:gd name="T90" fmla="*/ 32 w 111"/>
                <a:gd name="T91" fmla="*/ 91 h 98"/>
                <a:gd name="T92" fmla="*/ 32 w 111"/>
                <a:gd name="T93" fmla="*/ 96 h 98"/>
                <a:gd name="T94" fmla="*/ 18 w 111"/>
                <a:gd name="T95" fmla="*/ 95 h 98"/>
                <a:gd name="T96" fmla="*/ 0 w 111"/>
                <a:gd name="T97" fmla="*/ 9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98">
                  <a:moveTo>
                    <a:pt x="0" y="96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1" y="90"/>
                    <a:pt x="11" y="89"/>
                  </a:cubicBezTo>
                  <a:cubicBezTo>
                    <a:pt x="12" y="88"/>
                    <a:pt x="12" y="86"/>
                    <a:pt x="12" y="82"/>
                  </a:cubicBezTo>
                  <a:cubicBezTo>
                    <a:pt x="13" y="76"/>
                    <a:pt x="13" y="71"/>
                    <a:pt x="13" y="6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6" y="4"/>
                    <a:pt x="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3" y="0"/>
                    <a:pt x="15" y="0"/>
                  </a:cubicBezTo>
                  <a:cubicBezTo>
                    <a:pt x="19" y="0"/>
                    <a:pt x="22" y="0"/>
                    <a:pt x="26" y="0"/>
                  </a:cubicBezTo>
                  <a:cubicBezTo>
                    <a:pt x="30" y="5"/>
                    <a:pt x="32" y="8"/>
                    <a:pt x="34" y="11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6" y="60"/>
                    <a:pt x="82" y="66"/>
                    <a:pt x="86" y="71"/>
                  </a:cubicBezTo>
                  <a:cubicBezTo>
                    <a:pt x="88" y="74"/>
                    <a:pt x="91" y="76"/>
                    <a:pt x="92" y="7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4"/>
                    <a:pt x="92" y="19"/>
                    <a:pt x="92" y="13"/>
                  </a:cubicBezTo>
                  <a:cubicBezTo>
                    <a:pt x="92" y="9"/>
                    <a:pt x="91" y="7"/>
                    <a:pt x="91" y="6"/>
                  </a:cubicBezTo>
                  <a:cubicBezTo>
                    <a:pt x="91" y="6"/>
                    <a:pt x="90" y="5"/>
                    <a:pt x="90" y="5"/>
                  </a:cubicBezTo>
                  <a:cubicBezTo>
                    <a:pt x="88" y="4"/>
                    <a:pt x="85" y="4"/>
                    <a:pt x="80" y="4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91" y="0"/>
                    <a:pt x="97" y="0"/>
                  </a:cubicBezTo>
                  <a:cubicBezTo>
                    <a:pt x="102" y="0"/>
                    <a:pt x="107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06" y="4"/>
                    <a:pt x="103" y="4"/>
                    <a:pt x="102" y="5"/>
                  </a:cubicBezTo>
                  <a:cubicBezTo>
                    <a:pt x="101" y="5"/>
                    <a:pt x="101" y="6"/>
                    <a:pt x="100" y="6"/>
                  </a:cubicBezTo>
                  <a:cubicBezTo>
                    <a:pt x="100" y="7"/>
                    <a:pt x="99" y="10"/>
                    <a:pt x="99" y="13"/>
                  </a:cubicBezTo>
                  <a:cubicBezTo>
                    <a:pt x="99" y="19"/>
                    <a:pt x="99" y="24"/>
                    <a:pt x="99" y="29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9" y="68"/>
                    <a:pt x="99" y="80"/>
                    <a:pt x="99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0" y="96"/>
                    <a:pt x="90" y="95"/>
                    <a:pt x="89" y="95"/>
                  </a:cubicBezTo>
                  <a:cubicBezTo>
                    <a:pt x="89" y="95"/>
                    <a:pt x="88" y="94"/>
                    <a:pt x="87" y="93"/>
                  </a:cubicBezTo>
                  <a:cubicBezTo>
                    <a:pt x="83" y="88"/>
                    <a:pt x="80" y="85"/>
                    <a:pt x="78" y="8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71"/>
                    <a:pt x="19" y="76"/>
                    <a:pt x="20" y="82"/>
                  </a:cubicBezTo>
                  <a:cubicBezTo>
                    <a:pt x="20" y="86"/>
                    <a:pt x="20" y="88"/>
                    <a:pt x="20" y="89"/>
                  </a:cubicBezTo>
                  <a:cubicBezTo>
                    <a:pt x="21" y="90"/>
                    <a:pt x="21" y="90"/>
                    <a:pt x="22" y="90"/>
                  </a:cubicBezTo>
                  <a:cubicBezTo>
                    <a:pt x="23" y="91"/>
                    <a:pt x="27" y="91"/>
                    <a:pt x="32" y="91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8" y="95"/>
                    <a:pt x="23" y="95"/>
                    <a:pt x="18" y="95"/>
                  </a:cubicBezTo>
                  <a:cubicBezTo>
                    <a:pt x="13" y="95"/>
                    <a:pt x="7" y="95"/>
                    <a:pt x="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869" y="939"/>
              <a:ext cx="64" cy="149"/>
            </a:xfrm>
            <a:custGeom>
              <a:avLst/>
              <a:gdLst>
                <a:gd name="T0" fmla="*/ 41 w 41"/>
                <a:gd name="T1" fmla="*/ 91 h 96"/>
                <a:gd name="T2" fmla="*/ 41 w 41"/>
                <a:gd name="T3" fmla="*/ 96 h 96"/>
                <a:gd name="T4" fmla="*/ 21 w 41"/>
                <a:gd name="T5" fmla="*/ 95 h 96"/>
                <a:gd name="T6" fmla="*/ 0 w 41"/>
                <a:gd name="T7" fmla="*/ 96 h 96"/>
                <a:gd name="T8" fmla="*/ 0 w 41"/>
                <a:gd name="T9" fmla="*/ 91 h 96"/>
                <a:gd name="T10" fmla="*/ 10 w 41"/>
                <a:gd name="T11" fmla="*/ 91 h 96"/>
                <a:gd name="T12" fmla="*/ 12 w 41"/>
                <a:gd name="T13" fmla="*/ 89 h 96"/>
                <a:gd name="T14" fmla="*/ 13 w 41"/>
                <a:gd name="T15" fmla="*/ 83 h 96"/>
                <a:gd name="T16" fmla="*/ 14 w 41"/>
                <a:gd name="T17" fmla="*/ 63 h 96"/>
                <a:gd name="T18" fmla="*/ 14 w 41"/>
                <a:gd name="T19" fmla="*/ 32 h 96"/>
                <a:gd name="T20" fmla="*/ 13 w 41"/>
                <a:gd name="T21" fmla="*/ 14 h 96"/>
                <a:gd name="T22" fmla="*/ 12 w 41"/>
                <a:gd name="T23" fmla="*/ 6 h 96"/>
                <a:gd name="T24" fmla="*/ 10 w 41"/>
                <a:gd name="T25" fmla="*/ 5 h 96"/>
                <a:gd name="T26" fmla="*/ 0 w 41"/>
                <a:gd name="T27" fmla="*/ 4 h 96"/>
                <a:gd name="T28" fmla="*/ 0 w 41"/>
                <a:gd name="T29" fmla="*/ 0 h 96"/>
                <a:gd name="T30" fmla="*/ 20 w 41"/>
                <a:gd name="T31" fmla="*/ 0 h 96"/>
                <a:gd name="T32" fmla="*/ 41 w 41"/>
                <a:gd name="T33" fmla="*/ 0 h 96"/>
                <a:gd name="T34" fmla="*/ 41 w 41"/>
                <a:gd name="T35" fmla="*/ 4 h 96"/>
                <a:gd name="T36" fmla="*/ 31 w 41"/>
                <a:gd name="T37" fmla="*/ 5 h 96"/>
                <a:gd name="T38" fmla="*/ 28 w 41"/>
                <a:gd name="T39" fmla="*/ 6 h 96"/>
                <a:gd name="T40" fmla="*/ 27 w 41"/>
                <a:gd name="T41" fmla="*/ 13 h 96"/>
                <a:gd name="T42" fmla="*/ 27 w 41"/>
                <a:gd name="T43" fmla="*/ 32 h 96"/>
                <a:gd name="T44" fmla="*/ 27 w 41"/>
                <a:gd name="T45" fmla="*/ 63 h 96"/>
                <a:gd name="T46" fmla="*/ 27 w 41"/>
                <a:gd name="T47" fmla="*/ 81 h 96"/>
                <a:gd name="T48" fmla="*/ 28 w 41"/>
                <a:gd name="T49" fmla="*/ 89 h 96"/>
                <a:gd name="T50" fmla="*/ 31 w 41"/>
                <a:gd name="T51" fmla="*/ 91 h 96"/>
                <a:gd name="T52" fmla="*/ 41 w 41"/>
                <a:gd name="T53" fmla="*/ 9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96">
                  <a:moveTo>
                    <a:pt x="41" y="91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31" y="95"/>
                    <a:pt x="24" y="95"/>
                    <a:pt x="21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1"/>
                  </a:cubicBezTo>
                  <a:cubicBezTo>
                    <a:pt x="11" y="90"/>
                    <a:pt x="12" y="90"/>
                    <a:pt x="12" y="89"/>
                  </a:cubicBezTo>
                  <a:cubicBezTo>
                    <a:pt x="13" y="88"/>
                    <a:pt x="13" y="86"/>
                    <a:pt x="13" y="83"/>
                  </a:cubicBezTo>
                  <a:cubicBezTo>
                    <a:pt x="13" y="82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5" y="0"/>
                    <a:pt x="20" y="0"/>
                  </a:cubicBezTo>
                  <a:cubicBezTo>
                    <a:pt x="25" y="0"/>
                    <a:pt x="32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4"/>
                    <a:pt x="32" y="4"/>
                    <a:pt x="31" y="5"/>
                  </a:cubicBezTo>
                  <a:cubicBezTo>
                    <a:pt x="30" y="5"/>
                    <a:pt x="29" y="6"/>
                    <a:pt x="28" y="6"/>
                  </a:cubicBezTo>
                  <a:cubicBezTo>
                    <a:pt x="28" y="7"/>
                    <a:pt x="27" y="9"/>
                    <a:pt x="27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9"/>
                    <a:pt x="27" y="75"/>
                    <a:pt x="27" y="81"/>
                  </a:cubicBezTo>
                  <a:cubicBezTo>
                    <a:pt x="27" y="86"/>
                    <a:pt x="28" y="88"/>
                    <a:pt x="28" y="89"/>
                  </a:cubicBezTo>
                  <a:cubicBezTo>
                    <a:pt x="29" y="90"/>
                    <a:pt x="30" y="90"/>
                    <a:pt x="31" y="91"/>
                  </a:cubicBezTo>
                  <a:cubicBezTo>
                    <a:pt x="32" y="91"/>
                    <a:pt x="35" y="91"/>
                    <a:pt x="4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94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5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29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6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357" y="740"/>
              <a:ext cx="201" cy="151"/>
            </a:xfrm>
            <a:custGeom>
              <a:avLst/>
              <a:gdLst>
                <a:gd name="T0" fmla="*/ 0 w 130"/>
                <a:gd name="T1" fmla="*/ 4 h 97"/>
                <a:gd name="T2" fmla="*/ 0 w 130"/>
                <a:gd name="T3" fmla="*/ 0 h 97"/>
                <a:gd name="T4" fmla="*/ 14 w 130"/>
                <a:gd name="T5" fmla="*/ 0 h 97"/>
                <a:gd name="T6" fmla="*/ 27 w 130"/>
                <a:gd name="T7" fmla="*/ 0 h 97"/>
                <a:gd name="T8" fmla="*/ 38 w 130"/>
                <a:gd name="T9" fmla="*/ 24 h 97"/>
                <a:gd name="T10" fmla="*/ 65 w 130"/>
                <a:gd name="T11" fmla="*/ 76 h 97"/>
                <a:gd name="T12" fmla="*/ 89 w 130"/>
                <a:gd name="T13" fmla="*/ 28 h 97"/>
                <a:gd name="T14" fmla="*/ 102 w 130"/>
                <a:gd name="T15" fmla="*/ 0 h 97"/>
                <a:gd name="T16" fmla="*/ 115 w 130"/>
                <a:gd name="T17" fmla="*/ 0 h 97"/>
                <a:gd name="T18" fmla="*/ 130 w 130"/>
                <a:gd name="T19" fmla="*/ 0 h 97"/>
                <a:gd name="T20" fmla="*/ 130 w 130"/>
                <a:gd name="T21" fmla="*/ 4 h 97"/>
                <a:gd name="T22" fmla="*/ 120 w 130"/>
                <a:gd name="T23" fmla="*/ 5 h 97"/>
                <a:gd name="T24" fmla="*/ 118 w 130"/>
                <a:gd name="T25" fmla="*/ 7 h 97"/>
                <a:gd name="T26" fmla="*/ 117 w 130"/>
                <a:gd name="T27" fmla="*/ 13 h 97"/>
                <a:gd name="T28" fmla="*/ 116 w 130"/>
                <a:gd name="T29" fmla="*/ 32 h 97"/>
                <a:gd name="T30" fmla="*/ 116 w 130"/>
                <a:gd name="T31" fmla="*/ 63 h 97"/>
                <a:gd name="T32" fmla="*/ 117 w 130"/>
                <a:gd name="T33" fmla="*/ 81 h 97"/>
                <a:gd name="T34" fmla="*/ 118 w 130"/>
                <a:gd name="T35" fmla="*/ 89 h 97"/>
                <a:gd name="T36" fmla="*/ 120 w 130"/>
                <a:gd name="T37" fmla="*/ 90 h 97"/>
                <a:gd name="T38" fmla="*/ 130 w 130"/>
                <a:gd name="T39" fmla="*/ 91 h 97"/>
                <a:gd name="T40" fmla="*/ 130 w 130"/>
                <a:gd name="T41" fmla="*/ 95 h 97"/>
                <a:gd name="T42" fmla="*/ 110 w 130"/>
                <a:gd name="T43" fmla="*/ 95 h 97"/>
                <a:gd name="T44" fmla="*/ 89 w 130"/>
                <a:gd name="T45" fmla="*/ 95 h 97"/>
                <a:gd name="T46" fmla="*/ 89 w 130"/>
                <a:gd name="T47" fmla="*/ 91 h 97"/>
                <a:gd name="T48" fmla="*/ 100 w 130"/>
                <a:gd name="T49" fmla="*/ 90 h 97"/>
                <a:gd name="T50" fmla="*/ 102 w 130"/>
                <a:gd name="T51" fmla="*/ 89 h 97"/>
                <a:gd name="T52" fmla="*/ 103 w 130"/>
                <a:gd name="T53" fmla="*/ 82 h 97"/>
                <a:gd name="T54" fmla="*/ 103 w 130"/>
                <a:gd name="T55" fmla="*/ 63 h 97"/>
                <a:gd name="T56" fmla="*/ 103 w 130"/>
                <a:gd name="T57" fmla="*/ 14 h 97"/>
                <a:gd name="T58" fmla="*/ 79 w 130"/>
                <a:gd name="T59" fmla="*/ 62 h 97"/>
                <a:gd name="T60" fmla="*/ 70 w 130"/>
                <a:gd name="T61" fmla="*/ 81 h 97"/>
                <a:gd name="T62" fmla="*/ 63 w 130"/>
                <a:gd name="T63" fmla="*/ 97 h 97"/>
                <a:gd name="T64" fmla="*/ 60 w 130"/>
                <a:gd name="T65" fmla="*/ 97 h 97"/>
                <a:gd name="T66" fmla="*/ 59 w 130"/>
                <a:gd name="T67" fmla="*/ 93 h 97"/>
                <a:gd name="T68" fmla="*/ 54 w 130"/>
                <a:gd name="T69" fmla="*/ 83 h 97"/>
                <a:gd name="T70" fmla="*/ 20 w 130"/>
                <a:gd name="T71" fmla="*/ 16 h 97"/>
                <a:gd name="T72" fmla="*/ 20 w 130"/>
                <a:gd name="T73" fmla="*/ 63 h 97"/>
                <a:gd name="T74" fmla="*/ 20 w 130"/>
                <a:gd name="T75" fmla="*/ 81 h 97"/>
                <a:gd name="T76" fmla="*/ 22 w 130"/>
                <a:gd name="T77" fmla="*/ 89 h 97"/>
                <a:gd name="T78" fmla="*/ 24 w 130"/>
                <a:gd name="T79" fmla="*/ 90 h 97"/>
                <a:gd name="T80" fmla="*/ 34 w 130"/>
                <a:gd name="T81" fmla="*/ 91 h 97"/>
                <a:gd name="T82" fmla="*/ 34 w 130"/>
                <a:gd name="T83" fmla="*/ 95 h 97"/>
                <a:gd name="T84" fmla="*/ 17 w 130"/>
                <a:gd name="T85" fmla="*/ 95 h 97"/>
                <a:gd name="T86" fmla="*/ 0 w 130"/>
                <a:gd name="T87" fmla="*/ 95 h 97"/>
                <a:gd name="T88" fmla="*/ 0 w 130"/>
                <a:gd name="T89" fmla="*/ 91 h 97"/>
                <a:gd name="T90" fmla="*/ 10 w 130"/>
                <a:gd name="T91" fmla="*/ 90 h 97"/>
                <a:gd name="T92" fmla="*/ 12 w 130"/>
                <a:gd name="T93" fmla="*/ 89 h 97"/>
                <a:gd name="T94" fmla="*/ 13 w 130"/>
                <a:gd name="T95" fmla="*/ 82 h 97"/>
                <a:gd name="T96" fmla="*/ 14 w 130"/>
                <a:gd name="T97" fmla="*/ 63 h 97"/>
                <a:gd name="T98" fmla="*/ 14 w 130"/>
                <a:gd name="T99" fmla="*/ 32 h 97"/>
                <a:gd name="T100" fmla="*/ 13 w 130"/>
                <a:gd name="T101" fmla="*/ 14 h 97"/>
                <a:gd name="T102" fmla="*/ 12 w 130"/>
                <a:gd name="T103" fmla="*/ 7 h 97"/>
                <a:gd name="T104" fmla="*/ 10 w 130"/>
                <a:gd name="T105" fmla="*/ 5 h 97"/>
                <a:gd name="T106" fmla="*/ 0 w 130"/>
                <a:gd name="T107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97">
                  <a:moveTo>
                    <a:pt x="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ubicBezTo>
                    <a:pt x="18" y="0"/>
                    <a:pt x="23" y="0"/>
                    <a:pt x="27" y="0"/>
                  </a:cubicBezTo>
                  <a:cubicBezTo>
                    <a:pt x="31" y="9"/>
                    <a:pt x="35" y="17"/>
                    <a:pt x="38" y="2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96" y="15"/>
                    <a:pt x="100" y="5"/>
                    <a:pt x="102" y="0"/>
                  </a:cubicBezTo>
                  <a:cubicBezTo>
                    <a:pt x="107" y="0"/>
                    <a:pt x="112" y="0"/>
                    <a:pt x="115" y="0"/>
                  </a:cubicBezTo>
                  <a:cubicBezTo>
                    <a:pt x="118" y="0"/>
                    <a:pt x="123" y="0"/>
                    <a:pt x="130" y="0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4"/>
                    <a:pt x="121" y="5"/>
                    <a:pt x="120" y="5"/>
                  </a:cubicBezTo>
                  <a:cubicBezTo>
                    <a:pt x="119" y="5"/>
                    <a:pt x="118" y="6"/>
                    <a:pt x="118" y="7"/>
                  </a:cubicBezTo>
                  <a:cubicBezTo>
                    <a:pt x="117" y="8"/>
                    <a:pt x="117" y="10"/>
                    <a:pt x="117" y="13"/>
                  </a:cubicBezTo>
                  <a:cubicBezTo>
                    <a:pt x="116" y="14"/>
                    <a:pt x="116" y="20"/>
                    <a:pt x="116" y="3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9"/>
                    <a:pt x="116" y="75"/>
                    <a:pt x="117" y="81"/>
                  </a:cubicBezTo>
                  <a:cubicBezTo>
                    <a:pt x="117" y="85"/>
                    <a:pt x="117" y="88"/>
                    <a:pt x="118" y="89"/>
                  </a:cubicBezTo>
                  <a:cubicBezTo>
                    <a:pt x="118" y="89"/>
                    <a:pt x="119" y="90"/>
                    <a:pt x="120" y="90"/>
                  </a:cubicBezTo>
                  <a:cubicBezTo>
                    <a:pt x="121" y="91"/>
                    <a:pt x="125" y="91"/>
                    <a:pt x="130" y="9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1" y="95"/>
                    <a:pt x="114" y="95"/>
                    <a:pt x="110" y="95"/>
                  </a:cubicBezTo>
                  <a:cubicBezTo>
                    <a:pt x="107" y="95"/>
                    <a:pt x="100" y="95"/>
                    <a:pt x="89" y="9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5" y="91"/>
                    <a:pt x="98" y="91"/>
                    <a:pt x="100" y="90"/>
                  </a:cubicBezTo>
                  <a:cubicBezTo>
                    <a:pt x="101" y="90"/>
                    <a:pt x="102" y="89"/>
                    <a:pt x="102" y="89"/>
                  </a:cubicBezTo>
                  <a:cubicBezTo>
                    <a:pt x="103" y="88"/>
                    <a:pt x="103" y="86"/>
                    <a:pt x="103" y="82"/>
                  </a:cubicBezTo>
                  <a:cubicBezTo>
                    <a:pt x="103" y="81"/>
                    <a:pt x="103" y="75"/>
                    <a:pt x="103" y="63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5" y="70"/>
                    <a:pt x="72" y="76"/>
                    <a:pt x="70" y="81"/>
                  </a:cubicBezTo>
                  <a:cubicBezTo>
                    <a:pt x="69" y="84"/>
                    <a:pt x="66" y="89"/>
                    <a:pt x="63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5"/>
                    <a:pt x="59" y="94"/>
                    <a:pt x="59" y="9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9"/>
                    <a:pt x="20" y="75"/>
                    <a:pt x="20" y="81"/>
                  </a:cubicBezTo>
                  <a:cubicBezTo>
                    <a:pt x="21" y="85"/>
                    <a:pt x="21" y="88"/>
                    <a:pt x="22" y="89"/>
                  </a:cubicBezTo>
                  <a:cubicBezTo>
                    <a:pt x="22" y="89"/>
                    <a:pt x="23" y="90"/>
                    <a:pt x="24" y="90"/>
                  </a:cubicBezTo>
                  <a:cubicBezTo>
                    <a:pt x="25" y="91"/>
                    <a:pt x="29" y="91"/>
                    <a:pt x="34" y="91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2" y="89"/>
                    <a:pt x="12" y="89"/>
                  </a:cubicBezTo>
                  <a:cubicBezTo>
                    <a:pt x="13" y="88"/>
                    <a:pt x="13" y="86"/>
                    <a:pt x="13" y="82"/>
                  </a:cubicBezTo>
                  <a:cubicBezTo>
                    <a:pt x="13" y="81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8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5"/>
                    <a:pt x="5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3566" y="738"/>
              <a:ext cx="166" cy="149"/>
            </a:xfrm>
            <a:custGeom>
              <a:avLst/>
              <a:gdLst>
                <a:gd name="T0" fmla="*/ 15 w 107"/>
                <a:gd name="T1" fmla="*/ 96 h 96"/>
                <a:gd name="T2" fmla="*/ 33 w 107"/>
                <a:gd name="T3" fmla="*/ 96 h 96"/>
                <a:gd name="T4" fmla="*/ 33 w 107"/>
                <a:gd name="T5" fmla="*/ 92 h 96"/>
                <a:gd name="T6" fmla="*/ 24 w 107"/>
                <a:gd name="T7" fmla="*/ 92 h 96"/>
                <a:gd name="T8" fmla="*/ 21 w 107"/>
                <a:gd name="T9" fmla="*/ 90 h 96"/>
                <a:gd name="T10" fmla="*/ 21 w 107"/>
                <a:gd name="T11" fmla="*/ 89 h 96"/>
                <a:gd name="T12" fmla="*/ 23 w 107"/>
                <a:gd name="T13" fmla="*/ 82 h 96"/>
                <a:gd name="T14" fmla="*/ 30 w 107"/>
                <a:gd name="T15" fmla="*/ 65 h 96"/>
                <a:gd name="T16" fmla="*/ 71 w 107"/>
                <a:gd name="T17" fmla="*/ 65 h 96"/>
                <a:gd name="T18" fmla="*/ 80 w 107"/>
                <a:gd name="T19" fmla="*/ 85 h 96"/>
                <a:gd name="T20" fmla="*/ 81 w 107"/>
                <a:gd name="T21" fmla="*/ 89 h 96"/>
                <a:gd name="T22" fmla="*/ 80 w 107"/>
                <a:gd name="T23" fmla="*/ 91 h 96"/>
                <a:gd name="T24" fmla="*/ 78 w 107"/>
                <a:gd name="T25" fmla="*/ 92 h 96"/>
                <a:gd name="T26" fmla="*/ 68 w 107"/>
                <a:gd name="T27" fmla="*/ 92 h 96"/>
                <a:gd name="T28" fmla="*/ 68 w 107"/>
                <a:gd name="T29" fmla="*/ 96 h 96"/>
                <a:gd name="T30" fmla="*/ 91 w 107"/>
                <a:gd name="T31" fmla="*/ 96 h 96"/>
                <a:gd name="T32" fmla="*/ 107 w 107"/>
                <a:gd name="T33" fmla="*/ 96 h 96"/>
                <a:gd name="T34" fmla="*/ 107 w 107"/>
                <a:gd name="T35" fmla="*/ 92 h 96"/>
                <a:gd name="T36" fmla="*/ 99 w 107"/>
                <a:gd name="T37" fmla="*/ 91 h 96"/>
                <a:gd name="T38" fmla="*/ 96 w 107"/>
                <a:gd name="T39" fmla="*/ 88 h 96"/>
                <a:gd name="T40" fmla="*/ 87 w 107"/>
                <a:gd name="T41" fmla="*/ 68 h 96"/>
                <a:gd name="T42" fmla="*/ 56 w 107"/>
                <a:gd name="T43" fmla="*/ 0 h 96"/>
                <a:gd name="T44" fmla="*/ 52 w 107"/>
                <a:gd name="T45" fmla="*/ 0 h 96"/>
                <a:gd name="T46" fmla="*/ 40 w 107"/>
                <a:gd name="T47" fmla="*/ 28 h 96"/>
                <a:gd name="T48" fmla="*/ 22 w 107"/>
                <a:gd name="T49" fmla="*/ 66 h 96"/>
                <a:gd name="T50" fmla="*/ 13 w 107"/>
                <a:gd name="T51" fmla="*/ 85 h 96"/>
                <a:gd name="T52" fmla="*/ 9 w 107"/>
                <a:gd name="T53" fmla="*/ 90 h 96"/>
                <a:gd name="T54" fmla="*/ 7 w 107"/>
                <a:gd name="T55" fmla="*/ 92 h 96"/>
                <a:gd name="T56" fmla="*/ 0 w 107"/>
                <a:gd name="T57" fmla="*/ 92 h 96"/>
                <a:gd name="T58" fmla="*/ 0 w 107"/>
                <a:gd name="T59" fmla="*/ 96 h 96"/>
                <a:gd name="T60" fmla="*/ 15 w 107"/>
                <a:gd name="T61" fmla="*/ 96 h 96"/>
                <a:gd name="T62" fmla="*/ 51 w 107"/>
                <a:gd name="T63" fmla="*/ 18 h 96"/>
                <a:gd name="T64" fmla="*/ 68 w 107"/>
                <a:gd name="T65" fmla="*/ 59 h 96"/>
                <a:gd name="T66" fmla="*/ 33 w 107"/>
                <a:gd name="T67" fmla="*/ 59 h 96"/>
                <a:gd name="T68" fmla="*/ 51 w 107"/>
                <a:gd name="T6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6">
                  <a:moveTo>
                    <a:pt x="15" y="96"/>
                  </a:moveTo>
                  <a:cubicBezTo>
                    <a:pt x="19" y="96"/>
                    <a:pt x="25" y="96"/>
                    <a:pt x="33" y="96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8" y="92"/>
                    <a:pt x="25" y="92"/>
                    <a:pt x="24" y="92"/>
                  </a:cubicBezTo>
                  <a:cubicBezTo>
                    <a:pt x="22" y="91"/>
                    <a:pt x="22" y="91"/>
                    <a:pt x="21" y="90"/>
                  </a:cubicBezTo>
                  <a:cubicBezTo>
                    <a:pt x="21" y="90"/>
                    <a:pt x="21" y="89"/>
                    <a:pt x="21" y="89"/>
                  </a:cubicBezTo>
                  <a:cubicBezTo>
                    <a:pt x="21" y="87"/>
                    <a:pt x="21" y="85"/>
                    <a:pt x="23" y="82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1" y="87"/>
                    <a:pt x="81" y="88"/>
                    <a:pt x="81" y="89"/>
                  </a:cubicBezTo>
                  <a:cubicBezTo>
                    <a:pt x="81" y="90"/>
                    <a:pt x="81" y="90"/>
                    <a:pt x="80" y="91"/>
                  </a:cubicBezTo>
                  <a:cubicBezTo>
                    <a:pt x="80" y="91"/>
                    <a:pt x="79" y="91"/>
                    <a:pt x="78" y="92"/>
                  </a:cubicBezTo>
                  <a:cubicBezTo>
                    <a:pt x="77" y="92"/>
                    <a:pt x="74" y="92"/>
                    <a:pt x="68" y="92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4" y="96"/>
                    <a:pt x="99" y="96"/>
                    <a:pt x="107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3" y="92"/>
                    <a:pt x="100" y="92"/>
                    <a:pt x="99" y="91"/>
                  </a:cubicBezTo>
                  <a:cubicBezTo>
                    <a:pt x="98" y="91"/>
                    <a:pt x="97" y="90"/>
                    <a:pt x="96" y="88"/>
                  </a:cubicBezTo>
                  <a:cubicBezTo>
                    <a:pt x="95" y="85"/>
                    <a:pt x="92" y="79"/>
                    <a:pt x="87" y="6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14"/>
                    <a:pt x="42" y="24"/>
                    <a:pt x="40" y="28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7" y="77"/>
                    <a:pt x="13" y="83"/>
                    <a:pt x="13" y="85"/>
                  </a:cubicBezTo>
                  <a:cubicBezTo>
                    <a:pt x="11" y="88"/>
                    <a:pt x="10" y="90"/>
                    <a:pt x="9" y="90"/>
                  </a:cubicBezTo>
                  <a:cubicBezTo>
                    <a:pt x="8" y="91"/>
                    <a:pt x="8" y="91"/>
                    <a:pt x="7" y="92"/>
                  </a:cubicBezTo>
                  <a:cubicBezTo>
                    <a:pt x="6" y="92"/>
                    <a:pt x="3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" y="96"/>
                    <a:pt x="10" y="96"/>
                    <a:pt x="15" y="96"/>
                  </a:cubicBezTo>
                  <a:close/>
                  <a:moveTo>
                    <a:pt x="51" y="18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33" y="59"/>
                    <a:pt x="33" y="59"/>
                    <a:pt x="33" y="59"/>
                  </a:cubicBezTo>
                  <a:lnTo>
                    <a:pt x="5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703" y="740"/>
              <a:ext cx="163" cy="147"/>
            </a:xfrm>
            <a:custGeom>
              <a:avLst/>
              <a:gdLst>
                <a:gd name="T0" fmla="*/ 77 w 105"/>
                <a:gd name="T1" fmla="*/ 14 h 95"/>
                <a:gd name="T2" fmla="*/ 82 w 105"/>
                <a:gd name="T3" fmla="*/ 7 h 95"/>
                <a:gd name="T4" fmla="*/ 80 w 105"/>
                <a:gd name="T5" fmla="*/ 5 h 95"/>
                <a:gd name="T6" fmla="*/ 70 w 105"/>
                <a:gd name="T7" fmla="*/ 4 h 95"/>
                <a:gd name="T8" fmla="*/ 70 w 105"/>
                <a:gd name="T9" fmla="*/ 0 h 95"/>
                <a:gd name="T10" fmla="*/ 89 w 105"/>
                <a:gd name="T11" fmla="*/ 0 h 95"/>
                <a:gd name="T12" fmla="*/ 105 w 105"/>
                <a:gd name="T13" fmla="*/ 0 h 95"/>
                <a:gd name="T14" fmla="*/ 105 w 105"/>
                <a:gd name="T15" fmla="*/ 4 h 95"/>
                <a:gd name="T16" fmla="*/ 96 w 105"/>
                <a:gd name="T17" fmla="*/ 5 h 95"/>
                <a:gd name="T18" fmla="*/ 92 w 105"/>
                <a:gd name="T19" fmla="*/ 7 h 95"/>
                <a:gd name="T20" fmla="*/ 87 w 105"/>
                <a:gd name="T21" fmla="*/ 13 h 95"/>
                <a:gd name="T22" fmla="*/ 66 w 105"/>
                <a:gd name="T23" fmla="*/ 43 h 95"/>
                <a:gd name="T24" fmla="*/ 59 w 105"/>
                <a:gd name="T25" fmla="*/ 54 h 95"/>
                <a:gd name="T26" fmla="*/ 59 w 105"/>
                <a:gd name="T27" fmla="*/ 58 h 95"/>
                <a:gd name="T28" fmla="*/ 59 w 105"/>
                <a:gd name="T29" fmla="*/ 63 h 95"/>
                <a:gd name="T30" fmla="*/ 59 w 105"/>
                <a:gd name="T31" fmla="*/ 81 h 95"/>
                <a:gd name="T32" fmla="*/ 60 w 105"/>
                <a:gd name="T33" fmla="*/ 89 h 95"/>
                <a:gd name="T34" fmla="*/ 63 w 105"/>
                <a:gd name="T35" fmla="*/ 90 h 95"/>
                <a:gd name="T36" fmla="*/ 73 w 105"/>
                <a:gd name="T37" fmla="*/ 91 h 95"/>
                <a:gd name="T38" fmla="*/ 73 w 105"/>
                <a:gd name="T39" fmla="*/ 95 h 95"/>
                <a:gd name="T40" fmla="*/ 53 w 105"/>
                <a:gd name="T41" fmla="*/ 95 h 95"/>
                <a:gd name="T42" fmla="*/ 32 w 105"/>
                <a:gd name="T43" fmla="*/ 95 h 95"/>
                <a:gd name="T44" fmla="*/ 32 w 105"/>
                <a:gd name="T45" fmla="*/ 91 h 95"/>
                <a:gd name="T46" fmla="*/ 42 w 105"/>
                <a:gd name="T47" fmla="*/ 90 h 95"/>
                <a:gd name="T48" fmla="*/ 44 w 105"/>
                <a:gd name="T49" fmla="*/ 89 h 95"/>
                <a:gd name="T50" fmla="*/ 45 w 105"/>
                <a:gd name="T51" fmla="*/ 82 h 95"/>
                <a:gd name="T52" fmla="*/ 46 w 105"/>
                <a:gd name="T53" fmla="*/ 63 h 95"/>
                <a:gd name="T54" fmla="*/ 46 w 105"/>
                <a:gd name="T55" fmla="*/ 56 h 95"/>
                <a:gd name="T56" fmla="*/ 43 w 105"/>
                <a:gd name="T57" fmla="*/ 50 h 95"/>
                <a:gd name="T58" fmla="*/ 35 w 105"/>
                <a:gd name="T59" fmla="*/ 39 h 95"/>
                <a:gd name="T60" fmla="*/ 17 w 105"/>
                <a:gd name="T61" fmla="*/ 13 h 95"/>
                <a:gd name="T62" fmla="*/ 13 w 105"/>
                <a:gd name="T63" fmla="*/ 7 h 95"/>
                <a:gd name="T64" fmla="*/ 9 w 105"/>
                <a:gd name="T65" fmla="*/ 5 h 95"/>
                <a:gd name="T66" fmla="*/ 0 w 105"/>
                <a:gd name="T67" fmla="*/ 4 h 95"/>
                <a:gd name="T68" fmla="*/ 0 w 105"/>
                <a:gd name="T69" fmla="*/ 0 h 95"/>
                <a:gd name="T70" fmla="*/ 17 w 105"/>
                <a:gd name="T71" fmla="*/ 0 h 95"/>
                <a:gd name="T72" fmla="*/ 43 w 105"/>
                <a:gd name="T73" fmla="*/ 0 h 95"/>
                <a:gd name="T74" fmla="*/ 43 w 105"/>
                <a:gd name="T75" fmla="*/ 4 h 95"/>
                <a:gd name="T76" fmla="*/ 32 w 105"/>
                <a:gd name="T77" fmla="*/ 5 h 95"/>
                <a:gd name="T78" fmla="*/ 30 w 105"/>
                <a:gd name="T79" fmla="*/ 7 h 95"/>
                <a:gd name="T80" fmla="*/ 34 w 105"/>
                <a:gd name="T81" fmla="*/ 14 h 95"/>
                <a:gd name="T82" fmla="*/ 55 w 105"/>
                <a:gd name="T83" fmla="*/ 48 h 95"/>
                <a:gd name="T84" fmla="*/ 77 w 105"/>
                <a:gd name="T8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95">
                  <a:moveTo>
                    <a:pt x="77" y="14"/>
                  </a:moveTo>
                  <a:cubicBezTo>
                    <a:pt x="80" y="10"/>
                    <a:pt x="82" y="7"/>
                    <a:pt x="82" y="7"/>
                  </a:cubicBezTo>
                  <a:cubicBezTo>
                    <a:pt x="82" y="6"/>
                    <a:pt x="81" y="5"/>
                    <a:pt x="80" y="5"/>
                  </a:cubicBezTo>
                  <a:cubicBezTo>
                    <a:pt x="79" y="5"/>
                    <a:pt x="75" y="4"/>
                    <a:pt x="70" y="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0"/>
                    <a:pt x="84" y="0"/>
                    <a:pt x="89" y="0"/>
                  </a:cubicBezTo>
                  <a:cubicBezTo>
                    <a:pt x="93" y="0"/>
                    <a:pt x="96" y="0"/>
                    <a:pt x="105" y="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0" y="4"/>
                    <a:pt x="97" y="5"/>
                    <a:pt x="96" y="5"/>
                  </a:cubicBezTo>
                  <a:cubicBezTo>
                    <a:pt x="95" y="5"/>
                    <a:pt x="93" y="6"/>
                    <a:pt x="92" y="7"/>
                  </a:cubicBezTo>
                  <a:cubicBezTo>
                    <a:pt x="91" y="7"/>
                    <a:pt x="89" y="10"/>
                    <a:pt x="87" y="1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2" y="49"/>
                    <a:pt x="60" y="53"/>
                    <a:pt x="59" y="54"/>
                  </a:cubicBezTo>
                  <a:cubicBezTo>
                    <a:pt x="59" y="56"/>
                    <a:pt x="59" y="57"/>
                    <a:pt x="59" y="58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9"/>
                    <a:pt x="59" y="75"/>
                    <a:pt x="59" y="81"/>
                  </a:cubicBezTo>
                  <a:cubicBezTo>
                    <a:pt x="59" y="85"/>
                    <a:pt x="60" y="88"/>
                    <a:pt x="60" y="89"/>
                  </a:cubicBezTo>
                  <a:cubicBezTo>
                    <a:pt x="61" y="89"/>
                    <a:pt x="61" y="90"/>
                    <a:pt x="63" y="90"/>
                  </a:cubicBezTo>
                  <a:cubicBezTo>
                    <a:pt x="64" y="91"/>
                    <a:pt x="67" y="91"/>
                    <a:pt x="73" y="91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65" y="95"/>
                    <a:pt x="58" y="95"/>
                    <a:pt x="53" y="95"/>
                  </a:cubicBezTo>
                  <a:cubicBezTo>
                    <a:pt x="47" y="95"/>
                    <a:pt x="40" y="95"/>
                    <a:pt x="32" y="9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7" y="91"/>
                    <a:pt x="40" y="91"/>
                    <a:pt x="42" y="90"/>
                  </a:cubicBezTo>
                  <a:cubicBezTo>
                    <a:pt x="43" y="90"/>
                    <a:pt x="44" y="90"/>
                    <a:pt x="44" y="89"/>
                  </a:cubicBezTo>
                  <a:cubicBezTo>
                    <a:pt x="45" y="88"/>
                    <a:pt x="45" y="86"/>
                    <a:pt x="45" y="82"/>
                  </a:cubicBezTo>
                  <a:cubicBezTo>
                    <a:pt x="45" y="81"/>
                    <a:pt x="45" y="75"/>
                    <a:pt x="46" y="63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4"/>
                    <a:pt x="44" y="52"/>
                    <a:pt x="43" y="50"/>
                  </a:cubicBezTo>
                  <a:cubicBezTo>
                    <a:pt x="42" y="49"/>
                    <a:pt x="40" y="45"/>
                    <a:pt x="35" y="3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0"/>
                    <a:pt x="14" y="7"/>
                    <a:pt x="13" y="7"/>
                  </a:cubicBezTo>
                  <a:cubicBezTo>
                    <a:pt x="12" y="6"/>
                    <a:pt x="10" y="5"/>
                    <a:pt x="9" y="5"/>
                  </a:cubicBezTo>
                  <a:cubicBezTo>
                    <a:pt x="8" y="5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2" y="0"/>
                    <a:pt x="17" y="0"/>
                  </a:cubicBezTo>
                  <a:cubicBezTo>
                    <a:pt x="22" y="0"/>
                    <a:pt x="34" y="0"/>
                    <a:pt x="43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8" y="4"/>
                    <a:pt x="33" y="5"/>
                    <a:pt x="32" y="5"/>
                  </a:cubicBezTo>
                  <a:cubicBezTo>
                    <a:pt x="31" y="5"/>
                    <a:pt x="30" y="6"/>
                    <a:pt x="30" y="7"/>
                  </a:cubicBezTo>
                  <a:cubicBezTo>
                    <a:pt x="30" y="7"/>
                    <a:pt x="31" y="10"/>
                    <a:pt x="34" y="14"/>
                  </a:cubicBezTo>
                  <a:cubicBezTo>
                    <a:pt x="55" y="48"/>
                    <a:pt x="55" y="48"/>
                    <a:pt x="55" y="48"/>
                  </a:cubicBezTo>
                  <a:lnTo>
                    <a:pt x="7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3860" y="737"/>
              <a:ext cx="164" cy="154"/>
            </a:xfrm>
            <a:custGeom>
              <a:avLst/>
              <a:gdLst>
                <a:gd name="T0" fmla="*/ 19 w 106"/>
                <a:gd name="T1" fmla="*/ 24 h 99"/>
                <a:gd name="T2" fmla="*/ 31 w 106"/>
                <a:gd name="T3" fmla="*/ 10 h 99"/>
                <a:gd name="T4" fmla="*/ 51 w 106"/>
                <a:gd name="T5" fmla="*/ 5 h 99"/>
                <a:gd name="T6" fmla="*/ 66 w 106"/>
                <a:gd name="T7" fmla="*/ 8 h 99"/>
                <a:gd name="T8" fmla="*/ 76 w 106"/>
                <a:gd name="T9" fmla="*/ 13 h 99"/>
                <a:gd name="T10" fmla="*/ 84 w 106"/>
                <a:gd name="T11" fmla="*/ 21 h 99"/>
                <a:gd name="T12" fmla="*/ 88 w 106"/>
                <a:gd name="T13" fmla="*/ 31 h 99"/>
                <a:gd name="T14" fmla="*/ 91 w 106"/>
                <a:gd name="T15" fmla="*/ 51 h 99"/>
                <a:gd name="T16" fmla="*/ 87 w 106"/>
                <a:gd name="T17" fmla="*/ 73 h 99"/>
                <a:gd name="T18" fmla="*/ 75 w 106"/>
                <a:gd name="T19" fmla="*/ 88 h 99"/>
                <a:gd name="T20" fmla="*/ 55 w 106"/>
                <a:gd name="T21" fmla="*/ 93 h 99"/>
                <a:gd name="T22" fmla="*/ 40 w 106"/>
                <a:gd name="T23" fmla="*/ 91 h 99"/>
                <a:gd name="T24" fmla="*/ 28 w 106"/>
                <a:gd name="T25" fmla="*/ 82 h 99"/>
                <a:gd name="T26" fmla="*/ 19 w 106"/>
                <a:gd name="T27" fmla="*/ 69 h 99"/>
                <a:gd name="T28" fmla="*/ 16 w 106"/>
                <a:gd name="T29" fmla="*/ 57 h 99"/>
                <a:gd name="T30" fmla="*/ 14 w 106"/>
                <a:gd name="T31" fmla="*/ 45 h 99"/>
                <a:gd name="T32" fmla="*/ 19 w 106"/>
                <a:gd name="T33" fmla="*/ 24 h 99"/>
                <a:gd name="T34" fmla="*/ 3 w 106"/>
                <a:gd name="T35" fmla="*/ 69 h 99"/>
                <a:gd name="T36" fmla="*/ 13 w 106"/>
                <a:gd name="T37" fmla="*/ 86 h 99"/>
                <a:gd name="T38" fmla="*/ 29 w 106"/>
                <a:gd name="T39" fmla="*/ 96 h 99"/>
                <a:gd name="T40" fmla="*/ 50 w 106"/>
                <a:gd name="T41" fmla="*/ 99 h 99"/>
                <a:gd name="T42" fmla="*/ 90 w 106"/>
                <a:gd name="T43" fmla="*/ 84 h 99"/>
                <a:gd name="T44" fmla="*/ 106 w 106"/>
                <a:gd name="T45" fmla="*/ 46 h 99"/>
                <a:gd name="T46" fmla="*/ 105 w 106"/>
                <a:gd name="T47" fmla="*/ 33 h 99"/>
                <a:gd name="T48" fmla="*/ 101 w 106"/>
                <a:gd name="T49" fmla="*/ 22 h 99"/>
                <a:gd name="T50" fmla="*/ 91 w 106"/>
                <a:gd name="T51" fmla="*/ 11 h 99"/>
                <a:gd name="T52" fmla="*/ 75 w 106"/>
                <a:gd name="T53" fmla="*/ 3 h 99"/>
                <a:gd name="T54" fmla="*/ 54 w 106"/>
                <a:gd name="T55" fmla="*/ 0 h 99"/>
                <a:gd name="T56" fmla="*/ 32 w 106"/>
                <a:gd name="T57" fmla="*/ 3 h 99"/>
                <a:gd name="T58" fmla="*/ 14 w 106"/>
                <a:gd name="T59" fmla="*/ 14 h 99"/>
                <a:gd name="T60" fmla="*/ 3 w 106"/>
                <a:gd name="T61" fmla="*/ 30 h 99"/>
                <a:gd name="T62" fmla="*/ 0 w 106"/>
                <a:gd name="T63" fmla="*/ 50 h 99"/>
                <a:gd name="T64" fmla="*/ 3 w 106"/>
                <a:gd name="T65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99">
                  <a:moveTo>
                    <a:pt x="19" y="24"/>
                  </a:moveTo>
                  <a:cubicBezTo>
                    <a:pt x="22" y="18"/>
                    <a:pt x="26" y="13"/>
                    <a:pt x="31" y="10"/>
                  </a:cubicBezTo>
                  <a:cubicBezTo>
                    <a:pt x="37" y="7"/>
                    <a:pt x="44" y="5"/>
                    <a:pt x="51" y="5"/>
                  </a:cubicBezTo>
                  <a:cubicBezTo>
                    <a:pt x="56" y="5"/>
                    <a:pt x="61" y="6"/>
                    <a:pt x="66" y="8"/>
                  </a:cubicBezTo>
                  <a:cubicBezTo>
                    <a:pt x="70" y="9"/>
                    <a:pt x="74" y="11"/>
                    <a:pt x="76" y="13"/>
                  </a:cubicBezTo>
                  <a:cubicBezTo>
                    <a:pt x="79" y="16"/>
                    <a:pt x="82" y="18"/>
                    <a:pt x="84" y="21"/>
                  </a:cubicBezTo>
                  <a:cubicBezTo>
                    <a:pt x="86" y="24"/>
                    <a:pt x="87" y="27"/>
                    <a:pt x="88" y="31"/>
                  </a:cubicBezTo>
                  <a:cubicBezTo>
                    <a:pt x="90" y="37"/>
                    <a:pt x="91" y="44"/>
                    <a:pt x="91" y="51"/>
                  </a:cubicBezTo>
                  <a:cubicBezTo>
                    <a:pt x="91" y="59"/>
                    <a:pt x="90" y="67"/>
                    <a:pt x="87" y="73"/>
                  </a:cubicBezTo>
                  <a:cubicBezTo>
                    <a:pt x="85" y="79"/>
                    <a:pt x="80" y="84"/>
                    <a:pt x="75" y="88"/>
                  </a:cubicBezTo>
                  <a:cubicBezTo>
                    <a:pt x="69" y="91"/>
                    <a:pt x="63" y="93"/>
                    <a:pt x="55" y="93"/>
                  </a:cubicBezTo>
                  <a:cubicBezTo>
                    <a:pt x="50" y="93"/>
                    <a:pt x="45" y="92"/>
                    <a:pt x="40" y="91"/>
                  </a:cubicBezTo>
                  <a:cubicBezTo>
                    <a:pt x="36" y="89"/>
                    <a:pt x="32" y="86"/>
                    <a:pt x="28" y="82"/>
                  </a:cubicBezTo>
                  <a:cubicBezTo>
                    <a:pt x="24" y="79"/>
                    <a:pt x="21" y="74"/>
                    <a:pt x="19" y="69"/>
                  </a:cubicBezTo>
                  <a:cubicBezTo>
                    <a:pt x="18" y="66"/>
                    <a:pt x="17" y="62"/>
                    <a:pt x="16" y="57"/>
                  </a:cubicBezTo>
                  <a:cubicBezTo>
                    <a:pt x="15" y="53"/>
                    <a:pt x="14" y="49"/>
                    <a:pt x="14" y="45"/>
                  </a:cubicBezTo>
                  <a:cubicBezTo>
                    <a:pt x="14" y="37"/>
                    <a:pt x="16" y="30"/>
                    <a:pt x="19" y="24"/>
                  </a:cubicBezTo>
                  <a:close/>
                  <a:moveTo>
                    <a:pt x="3" y="69"/>
                  </a:moveTo>
                  <a:cubicBezTo>
                    <a:pt x="5" y="76"/>
                    <a:pt x="9" y="81"/>
                    <a:pt x="13" y="86"/>
                  </a:cubicBezTo>
                  <a:cubicBezTo>
                    <a:pt x="18" y="90"/>
                    <a:pt x="23" y="94"/>
                    <a:pt x="29" y="96"/>
                  </a:cubicBezTo>
                  <a:cubicBezTo>
                    <a:pt x="36" y="98"/>
                    <a:pt x="43" y="99"/>
                    <a:pt x="50" y="99"/>
                  </a:cubicBezTo>
                  <a:cubicBezTo>
                    <a:pt x="66" y="99"/>
                    <a:pt x="80" y="94"/>
                    <a:pt x="90" y="84"/>
                  </a:cubicBezTo>
                  <a:cubicBezTo>
                    <a:pt x="101" y="74"/>
                    <a:pt x="106" y="62"/>
                    <a:pt x="106" y="46"/>
                  </a:cubicBezTo>
                  <a:cubicBezTo>
                    <a:pt x="106" y="42"/>
                    <a:pt x="106" y="37"/>
                    <a:pt x="105" y="33"/>
                  </a:cubicBezTo>
                  <a:cubicBezTo>
                    <a:pt x="104" y="29"/>
                    <a:pt x="102" y="25"/>
                    <a:pt x="101" y="22"/>
                  </a:cubicBezTo>
                  <a:cubicBezTo>
                    <a:pt x="98" y="18"/>
                    <a:pt x="95" y="15"/>
                    <a:pt x="91" y="11"/>
                  </a:cubicBezTo>
                  <a:cubicBezTo>
                    <a:pt x="87" y="8"/>
                    <a:pt x="82" y="5"/>
                    <a:pt x="75" y="3"/>
                  </a:cubicBezTo>
                  <a:cubicBezTo>
                    <a:pt x="69" y="1"/>
                    <a:pt x="62" y="0"/>
                    <a:pt x="54" y="0"/>
                  </a:cubicBezTo>
                  <a:cubicBezTo>
                    <a:pt x="46" y="0"/>
                    <a:pt x="38" y="1"/>
                    <a:pt x="32" y="3"/>
                  </a:cubicBezTo>
                  <a:cubicBezTo>
                    <a:pt x="25" y="6"/>
                    <a:pt x="19" y="9"/>
                    <a:pt x="14" y="14"/>
                  </a:cubicBezTo>
                  <a:cubicBezTo>
                    <a:pt x="9" y="19"/>
                    <a:pt x="5" y="24"/>
                    <a:pt x="3" y="30"/>
                  </a:cubicBezTo>
                  <a:cubicBezTo>
                    <a:pt x="1" y="36"/>
                    <a:pt x="0" y="43"/>
                    <a:pt x="0" y="50"/>
                  </a:cubicBezTo>
                  <a:cubicBezTo>
                    <a:pt x="0" y="56"/>
                    <a:pt x="1" y="63"/>
                    <a:pt x="3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Box 18"/>
          <p:cNvSpPr txBox="1"/>
          <p:nvPr userDrawn="1"/>
        </p:nvSpPr>
        <p:spPr>
          <a:xfrm>
            <a:off x="7010400" y="6657945"/>
            <a:ext cx="2133600" cy="200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700" dirty="0" smtClean="0">
                <a:solidFill>
                  <a:prstClr val="white">
                    <a:lumMod val="75000"/>
                  </a:prstClr>
                </a:solidFill>
              </a:rPr>
              <a:t>©2012 MFMER  |  slide-</a:t>
            </a:r>
            <a:fld id="{D445C29B-035B-48ED-941F-A66A11A8A322}" type="slidenum">
              <a:rPr lang="en-US" sz="700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sz="700" dirty="0" smtClean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743200"/>
            <a:ext cx="7827264" cy="1371600"/>
          </a:xfrm>
        </p:spPr>
        <p:txBody>
          <a:bodyPr anchor="b" anchorCtr="0"/>
          <a:lstStyle>
            <a:lvl1pPr algn="l"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4114800"/>
            <a:ext cx="7827264" cy="685800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E11B-81E3-4D06-A23A-B8000D4A6DD3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371600"/>
            <a:ext cx="3840480" cy="4800600"/>
          </a:xfrm>
        </p:spPr>
        <p:txBody>
          <a:bodyPr/>
          <a:lstStyle>
            <a:lvl1pPr marL="287338" indent="-287338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40480" cy="4800600"/>
          </a:xfrm>
        </p:spPr>
        <p:txBody>
          <a:bodyPr/>
          <a:lstStyle>
            <a:lvl1pPr marL="287338" indent="-287338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57BA-8F33-46B3-AC13-7A4C86C58873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" y="2174875"/>
            <a:ext cx="3840480" cy="3986784"/>
          </a:xfrm>
        </p:spPr>
        <p:txBody>
          <a:bodyPr/>
          <a:lstStyle>
            <a:lvl1pPr marL="287338" indent="-287338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40480" cy="3986784"/>
          </a:xfrm>
        </p:spPr>
        <p:txBody>
          <a:bodyPr/>
          <a:lstStyle>
            <a:lvl1pPr marL="287338" indent="-287338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F994-04CC-456C-862A-CB7C3CF052C0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ABD0-80EB-46F6-9049-AFAAEFB14300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0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D126-F161-4926-91C4-91B37ACB92E6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- No bottom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D126-F161-4926-91C4-91B37ACB92E6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010400" y="6657945"/>
            <a:ext cx="2133600" cy="200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700" dirty="0" smtClean="0">
                <a:solidFill>
                  <a:prstClr val="white">
                    <a:lumMod val="85000"/>
                  </a:prstClr>
                </a:solidFill>
              </a:rPr>
              <a:t>©2012 MFMER  |  slide-</a:t>
            </a:r>
            <a:fld id="{D445C29B-035B-48ED-941F-A66A11A8A322}" type="slidenum">
              <a:rPr lang="en-US" sz="700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sz="700" dirty="0" smtClean="0">
              <a:solidFill>
                <a:prstClr val="white">
                  <a:lumMod val="85000"/>
                </a:prstClr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0650" y="6299200"/>
            <a:ext cx="420688" cy="458788"/>
            <a:chOff x="120650" y="6299200"/>
            <a:chExt cx="420688" cy="458788"/>
          </a:xfrm>
          <a:solidFill>
            <a:schemeClr val="tx1"/>
          </a:solidFill>
        </p:grpSpPr>
        <p:sp>
          <p:nvSpPr>
            <p:cNvPr id="7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8" name="Group 7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9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90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2807208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4910328" cy="5715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1371600"/>
            <a:ext cx="2807208" cy="4800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5F96-5AE7-4250-A83B-306AAB0C2C4C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368" y="1444752"/>
            <a:ext cx="7827264" cy="42702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5788152"/>
            <a:ext cx="7827264" cy="384048"/>
          </a:xfrm>
        </p:spPr>
        <p:txBody>
          <a:bodyPr tIns="45720" anchor="ctr" anchorCtr="0"/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A0308-B32A-41C7-A2BC-25AF7F931F8F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5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yo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3675"/>
            <a:ext cx="9144000" cy="13716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2782-84DC-4FFA-8240-4A1092D11BAB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3940175" y="684213"/>
            <a:ext cx="1263650" cy="1379537"/>
            <a:chOff x="3293" y="737"/>
            <a:chExt cx="796" cy="867"/>
          </a:xfrm>
          <a:solidFill>
            <a:schemeClr val="tx1"/>
          </a:solidFill>
        </p:grpSpPr>
        <p:sp>
          <p:nvSpPr>
            <p:cNvPr id="33" name="Freeform 19"/>
            <p:cNvSpPr>
              <a:spLocks noEditPoints="1"/>
            </p:cNvSpPr>
            <p:nvPr/>
          </p:nvSpPr>
          <p:spPr bwMode="auto">
            <a:xfrm>
              <a:off x="3413" y="1159"/>
              <a:ext cx="556" cy="445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3456" y="939"/>
              <a:ext cx="118" cy="149"/>
            </a:xfrm>
            <a:custGeom>
              <a:avLst/>
              <a:gdLst>
                <a:gd name="T0" fmla="*/ 6 w 76"/>
                <a:gd name="T1" fmla="*/ 96 h 96"/>
                <a:gd name="T2" fmla="*/ 6 w 76"/>
                <a:gd name="T3" fmla="*/ 92 h 96"/>
                <a:gd name="T4" fmla="*/ 12 w 76"/>
                <a:gd name="T5" fmla="*/ 89 h 96"/>
                <a:gd name="T6" fmla="*/ 13 w 76"/>
                <a:gd name="T7" fmla="*/ 88 h 96"/>
                <a:gd name="T8" fmla="*/ 13 w 76"/>
                <a:gd name="T9" fmla="*/ 80 h 96"/>
                <a:gd name="T10" fmla="*/ 14 w 76"/>
                <a:gd name="T11" fmla="*/ 68 h 96"/>
                <a:gd name="T12" fmla="*/ 14 w 76"/>
                <a:gd name="T13" fmla="*/ 32 h 96"/>
                <a:gd name="T14" fmla="*/ 13 w 76"/>
                <a:gd name="T15" fmla="*/ 14 h 96"/>
                <a:gd name="T16" fmla="*/ 12 w 76"/>
                <a:gd name="T17" fmla="*/ 6 h 96"/>
                <a:gd name="T18" fmla="*/ 10 w 76"/>
                <a:gd name="T19" fmla="*/ 5 h 96"/>
                <a:gd name="T20" fmla="*/ 0 w 76"/>
                <a:gd name="T21" fmla="*/ 4 h 96"/>
                <a:gd name="T22" fmla="*/ 0 w 76"/>
                <a:gd name="T23" fmla="*/ 0 h 96"/>
                <a:gd name="T24" fmla="*/ 21 w 76"/>
                <a:gd name="T25" fmla="*/ 0 h 96"/>
                <a:gd name="T26" fmla="*/ 41 w 76"/>
                <a:gd name="T27" fmla="*/ 0 h 96"/>
                <a:gd name="T28" fmla="*/ 41 w 76"/>
                <a:gd name="T29" fmla="*/ 4 h 96"/>
                <a:gd name="T30" fmla="*/ 31 w 76"/>
                <a:gd name="T31" fmla="*/ 5 h 96"/>
                <a:gd name="T32" fmla="*/ 29 w 76"/>
                <a:gd name="T33" fmla="*/ 6 h 96"/>
                <a:gd name="T34" fmla="*/ 28 w 76"/>
                <a:gd name="T35" fmla="*/ 13 h 96"/>
                <a:gd name="T36" fmla="*/ 27 w 76"/>
                <a:gd name="T37" fmla="*/ 32 h 96"/>
                <a:gd name="T38" fmla="*/ 27 w 76"/>
                <a:gd name="T39" fmla="*/ 78 h 96"/>
                <a:gd name="T40" fmla="*/ 28 w 76"/>
                <a:gd name="T41" fmla="*/ 89 h 96"/>
                <a:gd name="T42" fmla="*/ 39 w 76"/>
                <a:gd name="T43" fmla="*/ 90 h 96"/>
                <a:gd name="T44" fmla="*/ 67 w 76"/>
                <a:gd name="T45" fmla="*/ 87 h 96"/>
                <a:gd name="T46" fmla="*/ 69 w 76"/>
                <a:gd name="T47" fmla="*/ 82 h 96"/>
                <a:gd name="T48" fmla="*/ 72 w 76"/>
                <a:gd name="T49" fmla="*/ 71 h 96"/>
                <a:gd name="T50" fmla="*/ 76 w 76"/>
                <a:gd name="T51" fmla="*/ 71 h 96"/>
                <a:gd name="T52" fmla="*/ 73 w 76"/>
                <a:gd name="T53" fmla="*/ 95 h 96"/>
                <a:gd name="T54" fmla="*/ 69 w 76"/>
                <a:gd name="T55" fmla="*/ 96 h 96"/>
                <a:gd name="T56" fmla="*/ 57 w 76"/>
                <a:gd name="T57" fmla="*/ 96 h 96"/>
                <a:gd name="T58" fmla="*/ 20 w 76"/>
                <a:gd name="T59" fmla="*/ 95 h 96"/>
                <a:gd name="T60" fmla="*/ 6 w 76"/>
                <a:gd name="T6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96">
                  <a:moveTo>
                    <a:pt x="6" y="96"/>
                  </a:moveTo>
                  <a:cubicBezTo>
                    <a:pt x="6" y="92"/>
                    <a:pt x="6" y="92"/>
                    <a:pt x="6" y="92"/>
                  </a:cubicBezTo>
                  <a:cubicBezTo>
                    <a:pt x="9" y="91"/>
                    <a:pt x="11" y="90"/>
                    <a:pt x="12" y="89"/>
                  </a:cubicBezTo>
                  <a:cubicBezTo>
                    <a:pt x="12" y="89"/>
                    <a:pt x="12" y="88"/>
                    <a:pt x="13" y="88"/>
                  </a:cubicBezTo>
                  <a:cubicBezTo>
                    <a:pt x="13" y="86"/>
                    <a:pt x="13" y="84"/>
                    <a:pt x="13" y="80"/>
                  </a:cubicBezTo>
                  <a:cubicBezTo>
                    <a:pt x="14" y="73"/>
                    <a:pt x="14" y="70"/>
                    <a:pt x="14" y="6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8" y="0"/>
                    <a:pt x="21" y="0"/>
                  </a:cubicBezTo>
                  <a:cubicBezTo>
                    <a:pt x="24" y="0"/>
                    <a:pt x="3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4"/>
                    <a:pt x="32" y="4"/>
                    <a:pt x="31" y="5"/>
                  </a:cubicBezTo>
                  <a:cubicBezTo>
                    <a:pt x="30" y="5"/>
                    <a:pt x="29" y="6"/>
                    <a:pt x="29" y="6"/>
                  </a:cubicBezTo>
                  <a:cubicBezTo>
                    <a:pt x="28" y="7"/>
                    <a:pt x="28" y="9"/>
                    <a:pt x="28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82"/>
                    <a:pt x="27" y="86"/>
                    <a:pt x="28" y="89"/>
                  </a:cubicBezTo>
                  <a:cubicBezTo>
                    <a:pt x="33" y="89"/>
                    <a:pt x="33" y="90"/>
                    <a:pt x="39" y="90"/>
                  </a:cubicBezTo>
                  <a:cubicBezTo>
                    <a:pt x="52" y="90"/>
                    <a:pt x="62" y="89"/>
                    <a:pt x="67" y="87"/>
                  </a:cubicBezTo>
                  <a:cubicBezTo>
                    <a:pt x="68" y="86"/>
                    <a:pt x="68" y="84"/>
                    <a:pt x="69" y="82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5" y="78"/>
                    <a:pt x="74" y="86"/>
                    <a:pt x="73" y="95"/>
                  </a:cubicBezTo>
                  <a:cubicBezTo>
                    <a:pt x="71" y="95"/>
                    <a:pt x="70" y="95"/>
                    <a:pt x="69" y="96"/>
                  </a:cubicBezTo>
                  <a:cubicBezTo>
                    <a:pt x="66" y="96"/>
                    <a:pt x="63" y="96"/>
                    <a:pt x="57" y="96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15" y="95"/>
                    <a:pt x="11" y="95"/>
                    <a:pt x="6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3588" y="939"/>
              <a:ext cx="65" cy="149"/>
            </a:xfrm>
            <a:custGeom>
              <a:avLst/>
              <a:gdLst>
                <a:gd name="T0" fmla="*/ 42 w 42"/>
                <a:gd name="T1" fmla="*/ 91 h 96"/>
                <a:gd name="T2" fmla="*/ 42 w 42"/>
                <a:gd name="T3" fmla="*/ 96 h 96"/>
                <a:gd name="T4" fmla="*/ 22 w 42"/>
                <a:gd name="T5" fmla="*/ 95 h 96"/>
                <a:gd name="T6" fmla="*/ 0 w 42"/>
                <a:gd name="T7" fmla="*/ 96 h 96"/>
                <a:gd name="T8" fmla="*/ 0 w 42"/>
                <a:gd name="T9" fmla="*/ 91 h 96"/>
                <a:gd name="T10" fmla="*/ 10 w 42"/>
                <a:gd name="T11" fmla="*/ 91 h 96"/>
                <a:gd name="T12" fmla="*/ 13 w 42"/>
                <a:gd name="T13" fmla="*/ 89 h 96"/>
                <a:gd name="T14" fmla="*/ 14 w 42"/>
                <a:gd name="T15" fmla="*/ 83 h 96"/>
                <a:gd name="T16" fmla="*/ 14 w 42"/>
                <a:gd name="T17" fmla="*/ 63 h 96"/>
                <a:gd name="T18" fmla="*/ 14 w 42"/>
                <a:gd name="T19" fmla="*/ 32 h 96"/>
                <a:gd name="T20" fmla="*/ 14 w 42"/>
                <a:gd name="T21" fmla="*/ 14 h 96"/>
                <a:gd name="T22" fmla="*/ 13 w 42"/>
                <a:gd name="T23" fmla="*/ 6 h 96"/>
                <a:gd name="T24" fmla="*/ 10 w 42"/>
                <a:gd name="T25" fmla="*/ 5 h 96"/>
                <a:gd name="T26" fmla="*/ 0 w 42"/>
                <a:gd name="T27" fmla="*/ 4 h 96"/>
                <a:gd name="T28" fmla="*/ 0 w 42"/>
                <a:gd name="T29" fmla="*/ 0 h 96"/>
                <a:gd name="T30" fmla="*/ 21 w 42"/>
                <a:gd name="T31" fmla="*/ 0 h 96"/>
                <a:gd name="T32" fmla="*/ 42 w 42"/>
                <a:gd name="T33" fmla="*/ 0 h 96"/>
                <a:gd name="T34" fmla="*/ 42 w 42"/>
                <a:gd name="T35" fmla="*/ 4 h 96"/>
                <a:gd name="T36" fmla="*/ 32 w 42"/>
                <a:gd name="T37" fmla="*/ 5 h 96"/>
                <a:gd name="T38" fmla="*/ 29 w 42"/>
                <a:gd name="T39" fmla="*/ 6 h 96"/>
                <a:gd name="T40" fmla="*/ 28 w 42"/>
                <a:gd name="T41" fmla="*/ 13 h 96"/>
                <a:gd name="T42" fmla="*/ 28 w 42"/>
                <a:gd name="T43" fmla="*/ 32 h 96"/>
                <a:gd name="T44" fmla="*/ 28 w 42"/>
                <a:gd name="T45" fmla="*/ 63 h 96"/>
                <a:gd name="T46" fmla="*/ 28 w 42"/>
                <a:gd name="T47" fmla="*/ 81 h 96"/>
                <a:gd name="T48" fmla="*/ 29 w 42"/>
                <a:gd name="T49" fmla="*/ 89 h 96"/>
                <a:gd name="T50" fmla="*/ 32 w 42"/>
                <a:gd name="T51" fmla="*/ 91 h 96"/>
                <a:gd name="T52" fmla="*/ 42 w 42"/>
                <a:gd name="T53" fmla="*/ 91 h 96"/>
                <a:gd name="T54" fmla="*/ 28 w 42"/>
                <a:gd name="T55" fmla="*/ 13 h 96"/>
                <a:gd name="T56" fmla="*/ 28 w 42"/>
                <a:gd name="T57" fmla="*/ 32 h 96"/>
                <a:gd name="T58" fmla="*/ 28 w 42"/>
                <a:gd name="T59" fmla="*/ 6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42" y="91"/>
                  </a:moveTo>
                  <a:cubicBezTo>
                    <a:pt x="42" y="96"/>
                    <a:pt x="42" y="96"/>
                    <a:pt x="42" y="96"/>
                  </a:cubicBezTo>
                  <a:cubicBezTo>
                    <a:pt x="32" y="95"/>
                    <a:pt x="25" y="95"/>
                    <a:pt x="2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" y="91"/>
                    <a:pt x="9" y="91"/>
                    <a:pt x="10" y="91"/>
                  </a:cubicBezTo>
                  <a:cubicBezTo>
                    <a:pt x="12" y="90"/>
                    <a:pt x="12" y="90"/>
                    <a:pt x="13" y="89"/>
                  </a:cubicBezTo>
                  <a:cubicBezTo>
                    <a:pt x="13" y="88"/>
                    <a:pt x="14" y="86"/>
                    <a:pt x="14" y="83"/>
                  </a:cubicBezTo>
                  <a:cubicBezTo>
                    <a:pt x="14" y="82"/>
                    <a:pt x="14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4" y="14"/>
                  </a:cubicBezTo>
                  <a:cubicBezTo>
                    <a:pt x="14" y="10"/>
                    <a:pt x="13" y="7"/>
                    <a:pt x="13" y="6"/>
                  </a:cubicBezTo>
                  <a:cubicBezTo>
                    <a:pt x="12" y="6"/>
                    <a:pt x="12" y="5"/>
                    <a:pt x="10" y="5"/>
                  </a:cubicBezTo>
                  <a:cubicBezTo>
                    <a:pt x="9" y="4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6" y="0"/>
                    <a:pt x="21" y="0"/>
                  </a:cubicBezTo>
                  <a:cubicBezTo>
                    <a:pt x="26" y="0"/>
                    <a:pt x="33" y="0"/>
                    <a:pt x="42" y="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6" y="4"/>
                    <a:pt x="33" y="4"/>
                    <a:pt x="32" y="5"/>
                  </a:cubicBezTo>
                  <a:cubicBezTo>
                    <a:pt x="30" y="5"/>
                    <a:pt x="30" y="6"/>
                    <a:pt x="29" y="6"/>
                  </a:cubicBezTo>
                  <a:cubicBezTo>
                    <a:pt x="29" y="7"/>
                    <a:pt x="28" y="9"/>
                    <a:pt x="28" y="13"/>
                  </a:cubicBez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9"/>
                    <a:pt x="28" y="75"/>
                    <a:pt x="28" y="81"/>
                  </a:cubicBezTo>
                  <a:cubicBezTo>
                    <a:pt x="28" y="86"/>
                    <a:pt x="28" y="88"/>
                    <a:pt x="29" y="89"/>
                  </a:cubicBezTo>
                  <a:cubicBezTo>
                    <a:pt x="29" y="90"/>
                    <a:pt x="30" y="90"/>
                    <a:pt x="32" y="91"/>
                  </a:cubicBezTo>
                  <a:cubicBezTo>
                    <a:pt x="33" y="91"/>
                    <a:pt x="36" y="91"/>
                    <a:pt x="42" y="91"/>
                  </a:cubicBezTo>
                  <a:close/>
                  <a:moveTo>
                    <a:pt x="28" y="13"/>
                  </a:move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3677" y="939"/>
              <a:ext cx="172" cy="152"/>
            </a:xfrm>
            <a:custGeom>
              <a:avLst/>
              <a:gdLst>
                <a:gd name="T0" fmla="*/ 0 w 111"/>
                <a:gd name="T1" fmla="*/ 96 h 98"/>
                <a:gd name="T2" fmla="*/ 0 w 111"/>
                <a:gd name="T3" fmla="*/ 91 h 98"/>
                <a:gd name="T4" fmla="*/ 10 w 111"/>
                <a:gd name="T5" fmla="*/ 90 h 98"/>
                <a:gd name="T6" fmla="*/ 11 w 111"/>
                <a:gd name="T7" fmla="*/ 89 h 98"/>
                <a:gd name="T8" fmla="*/ 12 w 111"/>
                <a:gd name="T9" fmla="*/ 82 h 98"/>
                <a:gd name="T10" fmla="*/ 13 w 111"/>
                <a:gd name="T11" fmla="*/ 67 h 98"/>
                <a:gd name="T12" fmla="*/ 13 w 111"/>
                <a:gd name="T13" fmla="*/ 12 h 98"/>
                <a:gd name="T14" fmla="*/ 13 w 111"/>
                <a:gd name="T15" fmla="*/ 9 h 98"/>
                <a:gd name="T16" fmla="*/ 10 w 111"/>
                <a:gd name="T17" fmla="*/ 6 h 98"/>
                <a:gd name="T18" fmla="*/ 7 w 111"/>
                <a:gd name="T19" fmla="*/ 4 h 98"/>
                <a:gd name="T20" fmla="*/ 0 w 111"/>
                <a:gd name="T21" fmla="*/ 4 h 98"/>
                <a:gd name="T22" fmla="*/ 0 w 111"/>
                <a:gd name="T23" fmla="*/ 0 h 98"/>
                <a:gd name="T24" fmla="*/ 15 w 111"/>
                <a:gd name="T25" fmla="*/ 0 h 98"/>
                <a:gd name="T26" fmla="*/ 26 w 111"/>
                <a:gd name="T27" fmla="*/ 0 h 98"/>
                <a:gd name="T28" fmla="*/ 34 w 111"/>
                <a:gd name="T29" fmla="*/ 11 h 98"/>
                <a:gd name="T30" fmla="*/ 49 w 111"/>
                <a:gd name="T31" fmla="*/ 28 h 98"/>
                <a:gd name="T32" fmla="*/ 70 w 111"/>
                <a:gd name="T33" fmla="*/ 52 h 98"/>
                <a:gd name="T34" fmla="*/ 86 w 111"/>
                <a:gd name="T35" fmla="*/ 71 h 98"/>
                <a:gd name="T36" fmla="*/ 92 w 111"/>
                <a:gd name="T37" fmla="*/ 78 h 98"/>
                <a:gd name="T38" fmla="*/ 92 w 111"/>
                <a:gd name="T39" fmla="*/ 29 h 98"/>
                <a:gd name="T40" fmla="*/ 92 w 111"/>
                <a:gd name="T41" fmla="*/ 13 h 98"/>
                <a:gd name="T42" fmla="*/ 91 w 111"/>
                <a:gd name="T43" fmla="*/ 6 h 98"/>
                <a:gd name="T44" fmla="*/ 90 w 111"/>
                <a:gd name="T45" fmla="*/ 5 h 98"/>
                <a:gd name="T46" fmla="*/ 80 w 111"/>
                <a:gd name="T47" fmla="*/ 4 h 98"/>
                <a:gd name="T48" fmla="*/ 80 w 111"/>
                <a:gd name="T49" fmla="*/ 0 h 98"/>
                <a:gd name="T50" fmla="*/ 97 w 111"/>
                <a:gd name="T51" fmla="*/ 0 h 98"/>
                <a:gd name="T52" fmla="*/ 111 w 111"/>
                <a:gd name="T53" fmla="*/ 0 h 98"/>
                <a:gd name="T54" fmla="*/ 111 w 111"/>
                <a:gd name="T55" fmla="*/ 4 h 98"/>
                <a:gd name="T56" fmla="*/ 102 w 111"/>
                <a:gd name="T57" fmla="*/ 5 h 98"/>
                <a:gd name="T58" fmla="*/ 100 w 111"/>
                <a:gd name="T59" fmla="*/ 6 h 98"/>
                <a:gd name="T60" fmla="*/ 99 w 111"/>
                <a:gd name="T61" fmla="*/ 13 h 98"/>
                <a:gd name="T62" fmla="*/ 99 w 111"/>
                <a:gd name="T63" fmla="*/ 29 h 98"/>
                <a:gd name="T64" fmla="*/ 99 w 111"/>
                <a:gd name="T65" fmla="*/ 61 h 98"/>
                <a:gd name="T66" fmla="*/ 99 w 111"/>
                <a:gd name="T67" fmla="*/ 98 h 98"/>
                <a:gd name="T68" fmla="*/ 92 w 111"/>
                <a:gd name="T69" fmla="*/ 98 h 98"/>
                <a:gd name="T70" fmla="*/ 91 w 111"/>
                <a:gd name="T71" fmla="*/ 96 h 98"/>
                <a:gd name="T72" fmla="*/ 89 w 111"/>
                <a:gd name="T73" fmla="*/ 95 h 98"/>
                <a:gd name="T74" fmla="*/ 87 w 111"/>
                <a:gd name="T75" fmla="*/ 93 h 98"/>
                <a:gd name="T76" fmla="*/ 78 w 111"/>
                <a:gd name="T77" fmla="*/ 83 h 98"/>
                <a:gd name="T78" fmla="*/ 69 w 111"/>
                <a:gd name="T79" fmla="*/ 72 h 98"/>
                <a:gd name="T80" fmla="*/ 19 w 111"/>
                <a:gd name="T81" fmla="*/ 14 h 98"/>
                <a:gd name="T82" fmla="*/ 19 w 111"/>
                <a:gd name="T83" fmla="*/ 66 h 98"/>
                <a:gd name="T84" fmla="*/ 20 w 111"/>
                <a:gd name="T85" fmla="*/ 82 h 98"/>
                <a:gd name="T86" fmla="*/ 20 w 111"/>
                <a:gd name="T87" fmla="*/ 89 h 98"/>
                <a:gd name="T88" fmla="*/ 22 w 111"/>
                <a:gd name="T89" fmla="*/ 90 h 98"/>
                <a:gd name="T90" fmla="*/ 32 w 111"/>
                <a:gd name="T91" fmla="*/ 91 h 98"/>
                <a:gd name="T92" fmla="*/ 32 w 111"/>
                <a:gd name="T93" fmla="*/ 96 h 98"/>
                <a:gd name="T94" fmla="*/ 18 w 111"/>
                <a:gd name="T95" fmla="*/ 95 h 98"/>
                <a:gd name="T96" fmla="*/ 0 w 111"/>
                <a:gd name="T97" fmla="*/ 9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98">
                  <a:moveTo>
                    <a:pt x="0" y="96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1" y="90"/>
                    <a:pt x="11" y="89"/>
                  </a:cubicBezTo>
                  <a:cubicBezTo>
                    <a:pt x="12" y="88"/>
                    <a:pt x="12" y="86"/>
                    <a:pt x="12" y="82"/>
                  </a:cubicBezTo>
                  <a:cubicBezTo>
                    <a:pt x="13" y="76"/>
                    <a:pt x="13" y="71"/>
                    <a:pt x="13" y="6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6" y="4"/>
                    <a:pt x="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3" y="0"/>
                    <a:pt x="15" y="0"/>
                  </a:cubicBezTo>
                  <a:cubicBezTo>
                    <a:pt x="19" y="0"/>
                    <a:pt x="22" y="0"/>
                    <a:pt x="26" y="0"/>
                  </a:cubicBezTo>
                  <a:cubicBezTo>
                    <a:pt x="30" y="5"/>
                    <a:pt x="32" y="8"/>
                    <a:pt x="34" y="11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6" y="60"/>
                    <a:pt x="82" y="66"/>
                    <a:pt x="86" y="71"/>
                  </a:cubicBezTo>
                  <a:cubicBezTo>
                    <a:pt x="88" y="74"/>
                    <a:pt x="91" y="76"/>
                    <a:pt x="92" y="7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4"/>
                    <a:pt x="92" y="19"/>
                    <a:pt x="92" y="13"/>
                  </a:cubicBezTo>
                  <a:cubicBezTo>
                    <a:pt x="92" y="9"/>
                    <a:pt x="91" y="7"/>
                    <a:pt x="91" y="6"/>
                  </a:cubicBezTo>
                  <a:cubicBezTo>
                    <a:pt x="91" y="6"/>
                    <a:pt x="90" y="5"/>
                    <a:pt x="90" y="5"/>
                  </a:cubicBezTo>
                  <a:cubicBezTo>
                    <a:pt x="88" y="4"/>
                    <a:pt x="85" y="4"/>
                    <a:pt x="80" y="4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91" y="0"/>
                    <a:pt x="97" y="0"/>
                  </a:cubicBezTo>
                  <a:cubicBezTo>
                    <a:pt x="102" y="0"/>
                    <a:pt x="107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06" y="4"/>
                    <a:pt x="103" y="4"/>
                    <a:pt x="102" y="5"/>
                  </a:cubicBezTo>
                  <a:cubicBezTo>
                    <a:pt x="101" y="5"/>
                    <a:pt x="101" y="6"/>
                    <a:pt x="100" y="6"/>
                  </a:cubicBezTo>
                  <a:cubicBezTo>
                    <a:pt x="100" y="7"/>
                    <a:pt x="99" y="10"/>
                    <a:pt x="99" y="13"/>
                  </a:cubicBezTo>
                  <a:cubicBezTo>
                    <a:pt x="99" y="19"/>
                    <a:pt x="99" y="24"/>
                    <a:pt x="99" y="29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9" y="68"/>
                    <a:pt x="99" y="80"/>
                    <a:pt x="99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0" y="96"/>
                    <a:pt x="90" y="95"/>
                    <a:pt x="89" y="95"/>
                  </a:cubicBezTo>
                  <a:cubicBezTo>
                    <a:pt x="89" y="95"/>
                    <a:pt x="88" y="94"/>
                    <a:pt x="87" y="93"/>
                  </a:cubicBezTo>
                  <a:cubicBezTo>
                    <a:pt x="83" y="88"/>
                    <a:pt x="80" y="85"/>
                    <a:pt x="78" y="8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71"/>
                    <a:pt x="19" y="76"/>
                    <a:pt x="20" y="82"/>
                  </a:cubicBezTo>
                  <a:cubicBezTo>
                    <a:pt x="20" y="86"/>
                    <a:pt x="20" y="88"/>
                    <a:pt x="20" y="89"/>
                  </a:cubicBezTo>
                  <a:cubicBezTo>
                    <a:pt x="21" y="90"/>
                    <a:pt x="21" y="90"/>
                    <a:pt x="22" y="90"/>
                  </a:cubicBezTo>
                  <a:cubicBezTo>
                    <a:pt x="23" y="91"/>
                    <a:pt x="27" y="91"/>
                    <a:pt x="32" y="91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8" y="95"/>
                    <a:pt x="23" y="95"/>
                    <a:pt x="18" y="95"/>
                  </a:cubicBezTo>
                  <a:cubicBezTo>
                    <a:pt x="13" y="95"/>
                    <a:pt x="7" y="95"/>
                    <a:pt x="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3869" y="939"/>
              <a:ext cx="64" cy="149"/>
            </a:xfrm>
            <a:custGeom>
              <a:avLst/>
              <a:gdLst>
                <a:gd name="T0" fmla="*/ 41 w 41"/>
                <a:gd name="T1" fmla="*/ 91 h 96"/>
                <a:gd name="T2" fmla="*/ 41 w 41"/>
                <a:gd name="T3" fmla="*/ 96 h 96"/>
                <a:gd name="T4" fmla="*/ 21 w 41"/>
                <a:gd name="T5" fmla="*/ 95 h 96"/>
                <a:gd name="T6" fmla="*/ 0 w 41"/>
                <a:gd name="T7" fmla="*/ 96 h 96"/>
                <a:gd name="T8" fmla="*/ 0 w 41"/>
                <a:gd name="T9" fmla="*/ 91 h 96"/>
                <a:gd name="T10" fmla="*/ 10 w 41"/>
                <a:gd name="T11" fmla="*/ 91 h 96"/>
                <a:gd name="T12" fmla="*/ 12 w 41"/>
                <a:gd name="T13" fmla="*/ 89 h 96"/>
                <a:gd name="T14" fmla="*/ 13 w 41"/>
                <a:gd name="T15" fmla="*/ 83 h 96"/>
                <a:gd name="T16" fmla="*/ 14 w 41"/>
                <a:gd name="T17" fmla="*/ 63 h 96"/>
                <a:gd name="T18" fmla="*/ 14 w 41"/>
                <a:gd name="T19" fmla="*/ 32 h 96"/>
                <a:gd name="T20" fmla="*/ 13 w 41"/>
                <a:gd name="T21" fmla="*/ 14 h 96"/>
                <a:gd name="T22" fmla="*/ 12 w 41"/>
                <a:gd name="T23" fmla="*/ 6 h 96"/>
                <a:gd name="T24" fmla="*/ 10 w 41"/>
                <a:gd name="T25" fmla="*/ 5 h 96"/>
                <a:gd name="T26" fmla="*/ 0 w 41"/>
                <a:gd name="T27" fmla="*/ 4 h 96"/>
                <a:gd name="T28" fmla="*/ 0 w 41"/>
                <a:gd name="T29" fmla="*/ 0 h 96"/>
                <a:gd name="T30" fmla="*/ 20 w 41"/>
                <a:gd name="T31" fmla="*/ 0 h 96"/>
                <a:gd name="T32" fmla="*/ 41 w 41"/>
                <a:gd name="T33" fmla="*/ 0 h 96"/>
                <a:gd name="T34" fmla="*/ 41 w 41"/>
                <a:gd name="T35" fmla="*/ 4 h 96"/>
                <a:gd name="T36" fmla="*/ 31 w 41"/>
                <a:gd name="T37" fmla="*/ 5 h 96"/>
                <a:gd name="T38" fmla="*/ 28 w 41"/>
                <a:gd name="T39" fmla="*/ 6 h 96"/>
                <a:gd name="T40" fmla="*/ 27 w 41"/>
                <a:gd name="T41" fmla="*/ 13 h 96"/>
                <a:gd name="T42" fmla="*/ 27 w 41"/>
                <a:gd name="T43" fmla="*/ 32 h 96"/>
                <a:gd name="T44" fmla="*/ 27 w 41"/>
                <a:gd name="T45" fmla="*/ 63 h 96"/>
                <a:gd name="T46" fmla="*/ 27 w 41"/>
                <a:gd name="T47" fmla="*/ 81 h 96"/>
                <a:gd name="T48" fmla="*/ 28 w 41"/>
                <a:gd name="T49" fmla="*/ 89 h 96"/>
                <a:gd name="T50" fmla="*/ 31 w 41"/>
                <a:gd name="T51" fmla="*/ 91 h 96"/>
                <a:gd name="T52" fmla="*/ 41 w 41"/>
                <a:gd name="T53" fmla="*/ 9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96">
                  <a:moveTo>
                    <a:pt x="41" y="91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31" y="95"/>
                    <a:pt x="24" y="95"/>
                    <a:pt x="21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1"/>
                  </a:cubicBezTo>
                  <a:cubicBezTo>
                    <a:pt x="11" y="90"/>
                    <a:pt x="12" y="90"/>
                    <a:pt x="12" y="89"/>
                  </a:cubicBezTo>
                  <a:cubicBezTo>
                    <a:pt x="13" y="88"/>
                    <a:pt x="13" y="86"/>
                    <a:pt x="13" y="83"/>
                  </a:cubicBezTo>
                  <a:cubicBezTo>
                    <a:pt x="13" y="82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5" y="0"/>
                    <a:pt x="20" y="0"/>
                  </a:cubicBezTo>
                  <a:cubicBezTo>
                    <a:pt x="25" y="0"/>
                    <a:pt x="32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4"/>
                    <a:pt x="32" y="4"/>
                    <a:pt x="31" y="5"/>
                  </a:cubicBezTo>
                  <a:cubicBezTo>
                    <a:pt x="30" y="5"/>
                    <a:pt x="29" y="6"/>
                    <a:pt x="28" y="6"/>
                  </a:cubicBezTo>
                  <a:cubicBezTo>
                    <a:pt x="28" y="7"/>
                    <a:pt x="27" y="9"/>
                    <a:pt x="27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9"/>
                    <a:pt x="27" y="75"/>
                    <a:pt x="27" y="81"/>
                  </a:cubicBezTo>
                  <a:cubicBezTo>
                    <a:pt x="27" y="86"/>
                    <a:pt x="28" y="88"/>
                    <a:pt x="28" y="89"/>
                  </a:cubicBezTo>
                  <a:cubicBezTo>
                    <a:pt x="29" y="90"/>
                    <a:pt x="30" y="90"/>
                    <a:pt x="31" y="91"/>
                  </a:cubicBezTo>
                  <a:cubicBezTo>
                    <a:pt x="32" y="91"/>
                    <a:pt x="35" y="91"/>
                    <a:pt x="4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394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5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3293" y="935"/>
              <a:ext cx="146" cy="156"/>
            </a:xfrm>
            <a:custGeom>
              <a:avLst/>
              <a:gdLst>
                <a:gd name="T0" fmla="*/ 94 w 94"/>
                <a:gd name="T1" fmla="*/ 86 h 100"/>
                <a:gd name="T2" fmla="*/ 91 w 94"/>
                <a:gd name="T3" fmla="*/ 92 h 100"/>
                <a:gd name="T4" fmla="*/ 75 w 94"/>
                <a:gd name="T5" fmla="*/ 98 h 100"/>
                <a:gd name="T6" fmla="*/ 57 w 94"/>
                <a:gd name="T7" fmla="*/ 100 h 100"/>
                <a:gd name="T8" fmla="*/ 37 w 94"/>
                <a:gd name="T9" fmla="*/ 97 h 100"/>
                <a:gd name="T10" fmla="*/ 21 w 94"/>
                <a:gd name="T11" fmla="*/ 89 h 100"/>
                <a:gd name="T12" fmla="*/ 9 w 94"/>
                <a:gd name="T13" fmla="*/ 78 h 100"/>
                <a:gd name="T14" fmla="*/ 2 w 94"/>
                <a:gd name="T15" fmla="*/ 65 h 100"/>
                <a:gd name="T16" fmla="*/ 0 w 94"/>
                <a:gd name="T17" fmla="*/ 50 h 100"/>
                <a:gd name="T18" fmla="*/ 16 w 94"/>
                <a:gd name="T19" fmla="*/ 14 h 100"/>
                <a:gd name="T20" fmla="*/ 59 w 94"/>
                <a:gd name="T21" fmla="*/ 0 h 100"/>
                <a:gd name="T22" fmla="*/ 71 w 94"/>
                <a:gd name="T23" fmla="*/ 1 h 100"/>
                <a:gd name="T24" fmla="*/ 84 w 94"/>
                <a:gd name="T25" fmla="*/ 3 h 100"/>
                <a:gd name="T26" fmla="*/ 94 w 94"/>
                <a:gd name="T27" fmla="*/ 6 h 100"/>
                <a:gd name="T28" fmla="*/ 91 w 94"/>
                <a:gd name="T29" fmla="*/ 13 h 100"/>
                <a:gd name="T30" fmla="*/ 90 w 94"/>
                <a:gd name="T31" fmla="*/ 26 h 100"/>
                <a:gd name="T32" fmla="*/ 86 w 94"/>
                <a:gd name="T33" fmla="*/ 26 h 100"/>
                <a:gd name="T34" fmla="*/ 85 w 94"/>
                <a:gd name="T35" fmla="*/ 18 h 100"/>
                <a:gd name="T36" fmla="*/ 78 w 94"/>
                <a:gd name="T37" fmla="*/ 9 h 100"/>
                <a:gd name="T38" fmla="*/ 57 w 94"/>
                <a:gd name="T39" fmla="*/ 5 h 100"/>
                <a:gd name="T40" fmla="*/ 40 w 94"/>
                <a:gd name="T41" fmla="*/ 8 h 100"/>
                <a:gd name="T42" fmla="*/ 28 w 94"/>
                <a:gd name="T43" fmla="*/ 15 h 100"/>
                <a:gd name="T44" fmla="*/ 19 w 94"/>
                <a:gd name="T45" fmla="*/ 28 h 100"/>
                <a:gd name="T46" fmla="*/ 16 w 94"/>
                <a:gd name="T47" fmla="*/ 47 h 100"/>
                <a:gd name="T48" fmla="*/ 29 w 94"/>
                <a:gd name="T49" fmla="*/ 80 h 100"/>
                <a:gd name="T50" fmla="*/ 63 w 94"/>
                <a:gd name="T51" fmla="*/ 92 h 100"/>
                <a:gd name="T52" fmla="*/ 81 w 94"/>
                <a:gd name="T53" fmla="*/ 90 h 100"/>
                <a:gd name="T54" fmla="*/ 92 w 94"/>
                <a:gd name="T55" fmla="*/ 84 h 100"/>
                <a:gd name="T56" fmla="*/ 94 w 94"/>
                <a:gd name="T57" fmla="*/ 8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3357" y="740"/>
              <a:ext cx="201" cy="151"/>
            </a:xfrm>
            <a:custGeom>
              <a:avLst/>
              <a:gdLst>
                <a:gd name="T0" fmla="*/ 0 w 130"/>
                <a:gd name="T1" fmla="*/ 4 h 97"/>
                <a:gd name="T2" fmla="*/ 0 w 130"/>
                <a:gd name="T3" fmla="*/ 0 h 97"/>
                <a:gd name="T4" fmla="*/ 14 w 130"/>
                <a:gd name="T5" fmla="*/ 0 h 97"/>
                <a:gd name="T6" fmla="*/ 27 w 130"/>
                <a:gd name="T7" fmla="*/ 0 h 97"/>
                <a:gd name="T8" fmla="*/ 38 w 130"/>
                <a:gd name="T9" fmla="*/ 24 h 97"/>
                <a:gd name="T10" fmla="*/ 65 w 130"/>
                <a:gd name="T11" fmla="*/ 76 h 97"/>
                <a:gd name="T12" fmla="*/ 89 w 130"/>
                <a:gd name="T13" fmla="*/ 28 h 97"/>
                <a:gd name="T14" fmla="*/ 102 w 130"/>
                <a:gd name="T15" fmla="*/ 0 h 97"/>
                <a:gd name="T16" fmla="*/ 115 w 130"/>
                <a:gd name="T17" fmla="*/ 0 h 97"/>
                <a:gd name="T18" fmla="*/ 130 w 130"/>
                <a:gd name="T19" fmla="*/ 0 h 97"/>
                <a:gd name="T20" fmla="*/ 130 w 130"/>
                <a:gd name="T21" fmla="*/ 4 h 97"/>
                <a:gd name="T22" fmla="*/ 120 w 130"/>
                <a:gd name="T23" fmla="*/ 5 h 97"/>
                <a:gd name="T24" fmla="*/ 118 w 130"/>
                <a:gd name="T25" fmla="*/ 7 h 97"/>
                <a:gd name="T26" fmla="*/ 117 w 130"/>
                <a:gd name="T27" fmla="*/ 13 h 97"/>
                <a:gd name="T28" fmla="*/ 116 w 130"/>
                <a:gd name="T29" fmla="*/ 32 h 97"/>
                <a:gd name="T30" fmla="*/ 116 w 130"/>
                <a:gd name="T31" fmla="*/ 63 h 97"/>
                <a:gd name="T32" fmla="*/ 117 w 130"/>
                <a:gd name="T33" fmla="*/ 81 h 97"/>
                <a:gd name="T34" fmla="*/ 118 w 130"/>
                <a:gd name="T35" fmla="*/ 89 h 97"/>
                <a:gd name="T36" fmla="*/ 120 w 130"/>
                <a:gd name="T37" fmla="*/ 90 h 97"/>
                <a:gd name="T38" fmla="*/ 130 w 130"/>
                <a:gd name="T39" fmla="*/ 91 h 97"/>
                <a:gd name="T40" fmla="*/ 130 w 130"/>
                <a:gd name="T41" fmla="*/ 95 h 97"/>
                <a:gd name="T42" fmla="*/ 110 w 130"/>
                <a:gd name="T43" fmla="*/ 95 h 97"/>
                <a:gd name="T44" fmla="*/ 89 w 130"/>
                <a:gd name="T45" fmla="*/ 95 h 97"/>
                <a:gd name="T46" fmla="*/ 89 w 130"/>
                <a:gd name="T47" fmla="*/ 91 h 97"/>
                <a:gd name="T48" fmla="*/ 100 w 130"/>
                <a:gd name="T49" fmla="*/ 90 h 97"/>
                <a:gd name="T50" fmla="*/ 102 w 130"/>
                <a:gd name="T51" fmla="*/ 89 h 97"/>
                <a:gd name="T52" fmla="*/ 103 w 130"/>
                <a:gd name="T53" fmla="*/ 82 h 97"/>
                <a:gd name="T54" fmla="*/ 103 w 130"/>
                <a:gd name="T55" fmla="*/ 63 h 97"/>
                <a:gd name="T56" fmla="*/ 103 w 130"/>
                <a:gd name="T57" fmla="*/ 14 h 97"/>
                <a:gd name="T58" fmla="*/ 79 w 130"/>
                <a:gd name="T59" fmla="*/ 62 h 97"/>
                <a:gd name="T60" fmla="*/ 70 w 130"/>
                <a:gd name="T61" fmla="*/ 81 h 97"/>
                <a:gd name="T62" fmla="*/ 63 w 130"/>
                <a:gd name="T63" fmla="*/ 97 h 97"/>
                <a:gd name="T64" fmla="*/ 60 w 130"/>
                <a:gd name="T65" fmla="*/ 97 h 97"/>
                <a:gd name="T66" fmla="*/ 59 w 130"/>
                <a:gd name="T67" fmla="*/ 93 h 97"/>
                <a:gd name="T68" fmla="*/ 54 w 130"/>
                <a:gd name="T69" fmla="*/ 83 h 97"/>
                <a:gd name="T70" fmla="*/ 20 w 130"/>
                <a:gd name="T71" fmla="*/ 16 h 97"/>
                <a:gd name="T72" fmla="*/ 20 w 130"/>
                <a:gd name="T73" fmla="*/ 63 h 97"/>
                <a:gd name="T74" fmla="*/ 20 w 130"/>
                <a:gd name="T75" fmla="*/ 81 h 97"/>
                <a:gd name="T76" fmla="*/ 22 w 130"/>
                <a:gd name="T77" fmla="*/ 89 h 97"/>
                <a:gd name="T78" fmla="*/ 24 w 130"/>
                <a:gd name="T79" fmla="*/ 90 h 97"/>
                <a:gd name="T80" fmla="*/ 34 w 130"/>
                <a:gd name="T81" fmla="*/ 91 h 97"/>
                <a:gd name="T82" fmla="*/ 34 w 130"/>
                <a:gd name="T83" fmla="*/ 95 h 97"/>
                <a:gd name="T84" fmla="*/ 17 w 130"/>
                <a:gd name="T85" fmla="*/ 95 h 97"/>
                <a:gd name="T86" fmla="*/ 0 w 130"/>
                <a:gd name="T87" fmla="*/ 95 h 97"/>
                <a:gd name="T88" fmla="*/ 0 w 130"/>
                <a:gd name="T89" fmla="*/ 91 h 97"/>
                <a:gd name="T90" fmla="*/ 10 w 130"/>
                <a:gd name="T91" fmla="*/ 90 h 97"/>
                <a:gd name="T92" fmla="*/ 12 w 130"/>
                <a:gd name="T93" fmla="*/ 89 h 97"/>
                <a:gd name="T94" fmla="*/ 13 w 130"/>
                <a:gd name="T95" fmla="*/ 82 h 97"/>
                <a:gd name="T96" fmla="*/ 14 w 130"/>
                <a:gd name="T97" fmla="*/ 63 h 97"/>
                <a:gd name="T98" fmla="*/ 14 w 130"/>
                <a:gd name="T99" fmla="*/ 32 h 97"/>
                <a:gd name="T100" fmla="*/ 13 w 130"/>
                <a:gd name="T101" fmla="*/ 14 h 97"/>
                <a:gd name="T102" fmla="*/ 12 w 130"/>
                <a:gd name="T103" fmla="*/ 7 h 97"/>
                <a:gd name="T104" fmla="*/ 10 w 130"/>
                <a:gd name="T105" fmla="*/ 5 h 97"/>
                <a:gd name="T106" fmla="*/ 0 w 130"/>
                <a:gd name="T107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97">
                  <a:moveTo>
                    <a:pt x="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ubicBezTo>
                    <a:pt x="18" y="0"/>
                    <a:pt x="23" y="0"/>
                    <a:pt x="27" y="0"/>
                  </a:cubicBezTo>
                  <a:cubicBezTo>
                    <a:pt x="31" y="9"/>
                    <a:pt x="35" y="17"/>
                    <a:pt x="38" y="2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96" y="15"/>
                    <a:pt x="100" y="5"/>
                    <a:pt x="102" y="0"/>
                  </a:cubicBezTo>
                  <a:cubicBezTo>
                    <a:pt x="107" y="0"/>
                    <a:pt x="112" y="0"/>
                    <a:pt x="115" y="0"/>
                  </a:cubicBezTo>
                  <a:cubicBezTo>
                    <a:pt x="118" y="0"/>
                    <a:pt x="123" y="0"/>
                    <a:pt x="130" y="0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4"/>
                    <a:pt x="121" y="5"/>
                    <a:pt x="120" y="5"/>
                  </a:cubicBezTo>
                  <a:cubicBezTo>
                    <a:pt x="119" y="5"/>
                    <a:pt x="118" y="6"/>
                    <a:pt x="118" y="7"/>
                  </a:cubicBezTo>
                  <a:cubicBezTo>
                    <a:pt x="117" y="8"/>
                    <a:pt x="117" y="10"/>
                    <a:pt x="117" y="13"/>
                  </a:cubicBezTo>
                  <a:cubicBezTo>
                    <a:pt x="116" y="14"/>
                    <a:pt x="116" y="20"/>
                    <a:pt x="116" y="3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9"/>
                    <a:pt x="116" y="75"/>
                    <a:pt x="117" y="81"/>
                  </a:cubicBezTo>
                  <a:cubicBezTo>
                    <a:pt x="117" y="85"/>
                    <a:pt x="117" y="88"/>
                    <a:pt x="118" y="89"/>
                  </a:cubicBezTo>
                  <a:cubicBezTo>
                    <a:pt x="118" y="89"/>
                    <a:pt x="119" y="90"/>
                    <a:pt x="120" y="90"/>
                  </a:cubicBezTo>
                  <a:cubicBezTo>
                    <a:pt x="121" y="91"/>
                    <a:pt x="125" y="91"/>
                    <a:pt x="130" y="9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1" y="95"/>
                    <a:pt x="114" y="95"/>
                    <a:pt x="110" y="95"/>
                  </a:cubicBezTo>
                  <a:cubicBezTo>
                    <a:pt x="107" y="95"/>
                    <a:pt x="100" y="95"/>
                    <a:pt x="89" y="9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5" y="91"/>
                    <a:pt x="98" y="91"/>
                    <a:pt x="100" y="90"/>
                  </a:cubicBezTo>
                  <a:cubicBezTo>
                    <a:pt x="101" y="90"/>
                    <a:pt x="102" y="89"/>
                    <a:pt x="102" y="89"/>
                  </a:cubicBezTo>
                  <a:cubicBezTo>
                    <a:pt x="103" y="88"/>
                    <a:pt x="103" y="86"/>
                    <a:pt x="103" y="82"/>
                  </a:cubicBezTo>
                  <a:cubicBezTo>
                    <a:pt x="103" y="81"/>
                    <a:pt x="103" y="75"/>
                    <a:pt x="103" y="63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5" y="70"/>
                    <a:pt x="72" y="76"/>
                    <a:pt x="70" y="81"/>
                  </a:cubicBezTo>
                  <a:cubicBezTo>
                    <a:pt x="69" y="84"/>
                    <a:pt x="66" y="89"/>
                    <a:pt x="63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5"/>
                    <a:pt x="59" y="94"/>
                    <a:pt x="59" y="9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9"/>
                    <a:pt x="20" y="75"/>
                    <a:pt x="20" y="81"/>
                  </a:cubicBezTo>
                  <a:cubicBezTo>
                    <a:pt x="21" y="85"/>
                    <a:pt x="21" y="88"/>
                    <a:pt x="22" y="89"/>
                  </a:cubicBezTo>
                  <a:cubicBezTo>
                    <a:pt x="22" y="89"/>
                    <a:pt x="23" y="90"/>
                    <a:pt x="24" y="90"/>
                  </a:cubicBezTo>
                  <a:cubicBezTo>
                    <a:pt x="25" y="91"/>
                    <a:pt x="29" y="91"/>
                    <a:pt x="34" y="91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2" y="89"/>
                    <a:pt x="12" y="89"/>
                  </a:cubicBezTo>
                  <a:cubicBezTo>
                    <a:pt x="13" y="88"/>
                    <a:pt x="13" y="86"/>
                    <a:pt x="13" y="82"/>
                  </a:cubicBezTo>
                  <a:cubicBezTo>
                    <a:pt x="13" y="81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8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5"/>
                    <a:pt x="5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27"/>
            <p:cNvSpPr>
              <a:spLocks noEditPoints="1"/>
            </p:cNvSpPr>
            <p:nvPr/>
          </p:nvSpPr>
          <p:spPr bwMode="auto">
            <a:xfrm>
              <a:off x="3566" y="738"/>
              <a:ext cx="166" cy="149"/>
            </a:xfrm>
            <a:custGeom>
              <a:avLst/>
              <a:gdLst>
                <a:gd name="T0" fmla="*/ 15 w 107"/>
                <a:gd name="T1" fmla="*/ 96 h 96"/>
                <a:gd name="T2" fmla="*/ 33 w 107"/>
                <a:gd name="T3" fmla="*/ 96 h 96"/>
                <a:gd name="T4" fmla="*/ 33 w 107"/>
                <a:gd name="T5" fmla="*/ 92 h 96"/>
                <a:gd name="T6" fmla="*/ 24 w 107"/>
                <a:gd name="T7" fmla="*/ 92 h 96"/>
                <a:gd name="T8" fmla="*/ 21 w 107"/>
                <a:gd name="T9" fmla="*/ 90 h 96"/>
                <a:gd name="T10" fmla="*/ 21 w 107"/>
                <a:gd name="T11" fmla="*/ 89 h 96"/>
                <a:gd name="T12" fmla="*/ 23 w 107"/>
                <a:gd name="T13" fmla="*/ 82 h 96"/>
                <a:gd name="T14" fmla="*/ 30 w 107"/>
                <a:gd name="T15" fmla="*/ 65 h 96"/>
                <a:gd name="T16" fmla="*/ 71 w 107"/>
                <a:gd name="T17" fmla="*/ 65 h 96"/>
                <a:gd name="T18" fmla="*/ 80 w 107"/>
                <a:gd name="T19" fmla="*/ 85 h 96"/>
                <a:gd name="T20" fmla="*/ 81 w 107"/>
                <a:gd name="T21" fmla="*/ 89 h 96"/>
                <a:gd name="T22" fmla="*/ 80 w 107"/>
                <a:gd name="T23" fmla="*/ 91 h 96"/>
                <a:gd name="T24" fmla="*/ 78 w 107"/>
                <a:gd name="T25" fmla="*/ 92 h 96"/>
                <a:gd name="T26" fmla="*/ 68 w 107"/>
                <a:gd name="T27" fmla="*/ 92 h 96"/>
                <a:gd name="T28" fmla="*/ 68 w 107"/>
                <a:gd name="T29" fmla="*/ 96 h 96"/>
                <a:gd name="T30" fmla="*/ 91 w 107"/>
                <a:gd name="T31" fmla="*/ 96 h 96"/>
                <a:gd name="T32" fmla="*/ 107 w 107"/>
                <a:gd name="T33" fmla="*/ 96 h 96"/>
                <a:gd name="T34" fmla="*/ 107 w 107"/>
                <a:gd name="T35" fmla="*/ 92 h 96"/>
                <a:gd name="T36" fmla="*/ 99 w 107"/>
                <a:gd name="T37" fmla="*/ 91 h 96"/>
                <a:gd name="T38" fmla="*/ 96 w 107"/>
                <a:gd name="T39" fmla="*/ 88 h 96"/>
                <a:gd name="T40" fmla="*/ 87 w 107"/>
                <a:gd name="T41" fmla="*/ 68 h 96"/>
                <a:gd name="T42" fmla="*/ 56 w 107"/>
                <a:gd name="T43" fmla="*/ 0 h 96"/>
                <a:gd name="T44" fmla="*/ 52 w 107"/>
                <a:gd name="T45" fmla="*/ 0 h 96"/>
                <a:gd name="T46" fmla="*/ 40 w 107"/>
                <a:gd name="T47" fmla="*/ 28 h 96"/>
                <a:gd name="T48" fmla="*/ 22 w 107"/>
                <a:gd name="T49" fmla="*/ 66 h 96"/>
                <a:gd name="T50" fmla="*/ 13 w 107"/>
                <a:gd name="T51" fmla="*/ 85 h 96"/>
                <a:gd name="T52" fmla="*/ 9 w 107"/>
                <a:gd name="T53" fmla="*/ 90 h 96"/>
                <a:gd name="T54" fmla="*/ 7 w 107"/>
                <a:gd name="T55" fmla="*/ 92 h 96"/>
                <a:gd name="T56" fmla="*/ 0 w 107"/>
                <a:gd name="T57" fmla="*/ 92 h 96"/>
                <a:gd name="T58" fmla="*/ 0 w 107"/>
                <a:gd name="T59" fmla="*/ 96 h 96"/>
                <a:gd name="T60" fmla="*/ 15 w 107"/>
                <a:gd name="T61" fmla="*/ 96 h 96"/>
                <a:gd name="T62" fmla="*/ 51 w 107"/>
                <a:gd name="T63" fmla="*/ 18 h 96"/>
                <a:gd name="T64" fmla="*/ 68 w 107"/>
                <a:gd name="T65" fmla="*/ 59 h 96"/>
                <a:gd name="T66" fmla="*/ 33 w 107"/>
                <a:gd name="T67" fmla="*/ 59 h 96"/>
                <a:gd name="T68" fmla="*/ 51 w 107"/>
                <a:gd name="T69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96">
                  <a:moveTo>
                    <a:pt x="15" y="96"/>
                  </a:moveTo>
                  <a:cubicBezTo>
                    <a:pt x="19" y="96"/>
                    <a:pt x="25" y="96"/>
                    <a:pt x="33" y="96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8" y="92"/>
                    <a:pt x="25" y="92"/>
                    <a:pt x="24" y="92"/>
                  </a:cubicBezTo>
                  <a:cubicBezTo>
                    <a:pt x="22" y="91"/>
                    <a:pt x="22" y="91"/>
                    <a:pt x="21" y="90"/>
                  </a:cubicBezTo>
                  <a:cubicBezTo>
                    <a:pt x="21" y="90"/>
                    <a:pt x="21" y="89"/>
                    <a:pt x="21" y="89"/>
                  </a:cubicBezTo>
                  <a:cubicBezTo>
                    <a:pt x="21" y="87"/>
                    <a:pt x="21" y="85"/>
                    <a:pt x="23" y="82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1" y="87"/>
                    <a:pt x="81" y="88"/>
                    <a:pt x="81" y="89"/>
                  </a:cubicBezTo>
                  <a:cubicBezTo>
                    <a:pt x="81" y="90"/>
                    <a:pt x="81" y="90"/>
                    <a:pt x="80" y="91"/>
                  </a:cubicBezTo>
                  <a:cubicBezTo>
                    <a:pt x="80" y="91"/>
                    <a:pt x="79" y="91"/>
                    <a:pt x="78" y="92"/>
                  </a:cubicBezTo>
                  <a:cubicBezTo>
                    <a:pt x="77" y="92"/>
                    <a:pt x="74" y="92"/>
                    <a:pt x="68" y="92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4" y="96"/>
                    <a:pt x="99" y="96"/>
                    <a:pt x="107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3" y="92"/>
                    <a:pt x="100" y="92"/>
                    <a:pt x="99" y="91"/>
                  </a:cubicBezTo>
                  <a:cubicBezTo>
                    <a:pt x="98" y="91"/>
                    <a:pt x="97" y="90"/>
                    <a:pt x="96" y="88"/>
                  </a:cubicBezTo>
                  <a:cubicBezTo>
                    <a:pt x="95" y="85"/>
                    <a:pt x="92" y="79"/>
                    <a:pt x="87" y="6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14"/>
                    <a:pt x="42" y="24"/>
                    <a:pt x="40" y="28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7" y="77"/>
                    <a:pt x="13" y="83"/>
                    <a:pt x="13" y="85"/>
                  </a:cubicBezTo>
                  <a:cubicBezTo>
                    <a:pt x="11" y="88"/>
                    <a:pt x="10" y="90"/>
                    <a:pt x="9" y="90"/>
                  </a:cubicBezTo>
                  <a:cubicBezTo>
                    <a:pt x="8" y="91"/>
                    <a:pt x="8" y="91"/>
                    <a:pt x="7" y="92"/>
                  </a:cubicBezTo>
                  <a:cubicBezTo>
                    <a:pt x="6" y="92"/>
                    <a:pt x="3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" y="96"/>
                    <a:pt x="10" y="96"/>
                    <a:pt x="15" y="96"/>
                  </a:cubicBezTo>
                  <a:close/>
                  <a:moveTo>
                    <a:pt x="51" y="18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33" y="59"/>
                    <a:pt x="33" y="59"/>
                    <a:pt x="33" y="59"/>
                  </a:cubicBezTo>
                  <a:lnTo>
                    <a:pt x="5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>
              <a:off x="3703" y="740"/>
              <a:ext cx="163" cy="147"/>
            </a:xfrm>
            <a:custGeom>
              <a:avLst/>
              <a:gdLst>
                <a:gd name="T0" fmla="*/ 77 w 105"/>
                <a:gd name="T1" fmla="*/ 14 h 95"/>
                <a:gd name="T2" fmla="*/ 82 w 105"/>
                <a:gd name="T3" fmla="*/ 7 h 95"/>
                <a:gd name="T4" fmla="*/ 80 w 105"/>
                <a:gd name="T5" fmla="*/ 5 h 95"/>
                <a:gd name="T6" fmla="*/ 70 w 105"/>
                <a:gd name="T7" fmla="*/ 4 h 95"/>
                <a:gd name="T8" fmla="*/ 70 w 105"/>
                <a:gd name="T9" fmla="*/ 0 h 95"/>
                <a:gd name="T10" fmla="*/ 89 w 105"/>
                <a:gd name="T11" fmla="*/ 0 h 95"/>
                <a:gd name="T12" fmla="*/ 105 w 105"/>
                <a:gd name="T13" fmla="*/ 0 h 95"/>
                <a:gd name="T14" fmla="*/ 105 w 105"/>
                <a:gd name="T15" fmla="*/ 4 h 95"/>
                <a:gd name="T16" fmla="*/ 96 w 105"/>
                <a:gd name="T17" fmla="*/ 5 h 95"/>
                <a:gd name="T18" fmla="*/ 92 w 105"/>
                <a:gd name="T19" fmla="*/ 7 h 95"/>
                <a:gd name="T20" fmla="*/ 87 w 105"/>
                <a:gd name="T21" fmla="*/ 13 h 95"/>
                <a:gd name="T22" fmla="*/ 66 w 105"/>
                <a:gd name="T23" fmla="*/ 43 h 95"/>
                <a:gd name="T24" fmla="*/ 59 w 105"/>
                <a:gd name="T25" fmla="*/ 54 h 95"/>
                <a:gd name="T26" fmla="*/ 59 w 105"/>
                <a:gd name="T27" fmla="*/ 58 h 95"/>
                <a:gd name="T28" fmla="*/ 59 w 105"/>
                <a:gd name="T29" fmla="*/ 63 h 95"/>
                <a:gd name="T30" fmla="*/ 59 w 105"/>
                <a:gd name="T31" fmla="*/ 81 h 95"/>
                <a:gd name="T32" fmla="*/ 60 w 105"/>
                <a:gd name="T33" fmla="*/ 89 h 95"/>
                <a:gd name="T34" fmla="*/ 63 w 105"/>
                <a:gd name="T35" fmla="*/ 90 h 95"/>
                <a:gd name="T36" fmla="*/ 73 w 105"/>
                <a:gd name="T37" fmla="*/ 91 h 95"/>
                <a:gd name="T38" fmla="*/ 73 w 105"/>
                <a:gd name="T39" fmla="*/ 95 h 95"/>
                <a:gd name="T40" fmla="*/ 53 w 105"/>
                <a:gd name="T41" fmla="*/ 95 h 95"/>
                <a:gd name="T42" fmla="*/ 32 w 105"/>
                <a:gd name="T43" fmla="*/ 95 h 95"/>
                <a:gd name="T44" fmla="*/ 32 w 105"/>
                <a:gd name="T45" fmla="*/ 91 h 95"/>
                <a:gd name="T46" fmla="*/ 42 w 105"/>
                <a:gd name="T47" fmla="*/ 90 h 95"/>
                <a:gd name="T48" fmla="*/ 44 w 105"/>
                <a:gd name="T49" fmla="*/ 89 h 95"/>
                <a:gd name="T50" fmla="*/ 45 w 105"/>
                <a:gd name="T51" fmla="*/ 82 h 95"/>
                <a:gd name="T52" fmla="*/ 46 w 105"/>
                <a:gd name="T53" fmla="*/ 63 h 95"/>
                <a:gd name="T54" fmla="*/ 46 w 105"/>
                <a:gd name="T55" fmla="*/ 56 h 95"/>
                <a:gd name="T56" fmla="*/ 43 w 105"/>
                <a:gd name="T57" fmla="*/ 50 h 95"/>
                <a:gd name="T58" fmla="*/ 35 w 105"/>
                <a:gd name="T59" fmla="*/ 39 h 95"/>
                <a:gd name="T60" fmla="*/ 17 w 105"/>
                <a:gd name="T61" fmla="*/ 13 h 95"/>
                <a:gd name="T62" fmla="*/ 13 w 105"/>
                <a:gd name="T63" fmla="*/ 7 h 95"/>
                <a:gd name="T64" fmla="*/ 9 w 105"/>
                <a:gd name="T65" fmla="*/ 5 h 95"/>
                <a:gd name="T66" fmla="*/ 0 w 105"/>
                <a:gd name="T67" fmla="*/ 4 h 95"/>
                <a:gd name="T68" fmla="*/ 0 w 105"/>
                <a:gd name="T69" fmla="*/ 0 h 95"/>
                <a:gd name="T70" fmla="*/ 17 w 105"/>
                <a:gd name="T71" fmla="*/ 0 h 95"/>
                <a:gd name="T72" fmla="*/ 43 w 105"/>
                <a:gd name="T73" fmla="*/ 0 h 95"/>
                <a:gd name="T74" fmla="*/ 43 w 105"/>
                <a:gd name="T75" fmla="*/ 4 h 95"/>
                <a:gd name="T76" fmla="*/ 32 w 105"/>
                <a:gd name="T77" fmla="*/ 5 h 95"/>
                <a:gd name="T78" fmla="*/ 30 w 105"/>
                <a:gd name="T79" fmla="*/ 7 h 95"/>
                <a:gd name="T80" fmla="*/ 34 w 105"/>
                <a:gd name="T81" fmla="*/ 14 h 95"/>
                <a:gd name="T82" fmla="*/ 55 w 105"/>
                <a:gd name="T83" fmla="*/ 48 h 95"/>
                <a:gd name="T84" fmla="*/ 77 w 105"/>
                <a:gd name="T8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95">
                  <a:moveTo>
                    <a:pt x="77" y="14"/>
                  </a:moveTo>
                  <a:cubicBezTo>
                    <a:pt x="80" y="10"/>
                    <a:pt x="82" y="7"/>
                    <a:pt x="82" y="7"/>
                  </a:cubicBezTo>
                  <a:cubicBezTo>
                    <a:pt x="82" y="6"/>
                    <a:pt x="81" y="5"/>
                    <a:pt x="80" y="5"/>
                  </a:cubicBezTo>
                  <a:cubicBezTo>
                    <a:pt x="79" y="5"/>
                    <a:pt x="75" y="4"/>
                    <a:pt x="70" y="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0"/>
                    <a:pt x="84" y="0"/>
                    <a:pt x="89" y="0"/>
                  </a:cubicBezTo>
                  <a:cubicBezTo>
                    <a:pt x="93" y="0"/>
                    <a:pt x="96" y="0"/>
                    <a:pt x="105" y="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0" y="4"/>
                    <a:pt x="97" y="5"/>
                    <a:pt x="96" y="5"/>
                  </a:cubicBezTo>
                  <a:cubicBezTo>
                    <a:pt x="95" y="5"/>
                    <a:pt x="93" y="6"/>
                    <a:pt x="92" y="7"/>
                  </a:cubicBezTo>
                  <a:cubicBezTo>
                    <a:pt x="91" y="7"/>
                    <a:pt x="89" y="10"/>
                    <a:pt x="87" y="1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2" y="49"/>
                    <a:pt x="60" y="53"/>
                    <a:pt x="59" y="54"/>
                  </a:cubicBezTo>
                  <a:cubicBezTo>
                    <a:pt x="59" y="56"/>
                    <a:pt x="59" y="57"/>
                    <a:pt x="59" y="58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9"/>
                    <a:pt x="59" y="75"/>
                    <a:pt x="59" y="81"/>
                  </a:cubicBezTo>
                  <a:cubicBezTo>
                    <a:pt x="59" y="85"/>
                    <a:pt x="60" y="88"/>
                    <a:pt x="60" y="89"/>
                  </a:cubicBezTo>
                  <a:cubicBezTo>
                    <a:pt x="61" y="89"/>
                    <a:pt x="61" y="90"/>
                    <a:pt x="63" y="90"/>
                  </a:cubicBezTo>
                  <a:cubicBezTo>
                    <a:pt x="64" y="91"/>
                    <a:pt x="67" y="91"/>
                    <a:pt x="73" y="91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65" y="95"/>
                    <a:pt x="58" y="95"/>
                    <a:pt x="53" y="95"/>
                  </a:cubicBezTo>
                  <a:cubicBezTo>
                    <a:pt x="47" y="95"/>
                    <a:pt x="40" y="95"/>
                    <a:pt x="32" y="9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7" y="91"/>
                    <a:pt x="40" y="91"/>
                    <a:pt x="42" y="90"/>
                  </a:cubicBezTo>
                  <a:cubicBezTo>
                    <a:pt x="43" y="90"/>
                    <a:pt x="44" y="90"/>
                    <a:pt x="44" y="89"/>
                  </a:cubicBezTo>
                  <a:cubicBezTo>
                    <a:pt x="45" y="88"/>
                    <a:pt x="45" y="86"/>
                    <a:pt x="45" y="82"/>
                  </a:cubicBezTo>
                  <a:cubicBezTo>
                    <a:pt x="45" y="81"/>
                    <a:pt x="45" y="75"/>
                    <a:pt x="46" y="63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4"/>
                    <a:pt x="44" y="52"/>
                    <a:pt x="43" y="50"/>
                  </a:cubicBezTo>
                  <a:cubicBezTo>
                    <a:pt x="42" y="49"/>
                    <a:pt x="40" y="45"/>
                    <a:pt x="35" y="3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0"/>
                    <a:pt x="14" y="7"/>
                    <a:pt x="13" y="7"/>
                  </a:cubicBezTo>
                  <a:cubicBezTo>
                    <a:pt x="12" y="6"/>
                    <a:pt x="10" y="5"/>
                    <a:pt x="9" y="5"/>
                  </a:cubicBezTo>
                  <a:cubicBezTo>
                    <a:pt x="8" y="5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2" y="0"/>
                    <a:pt x="17" y="0"/>
                  </a:cubicBezTo>
                  <a:cubicBezTo>
                    <a:pt x="22" y="0"/>
                    <a:pt x="34" y="0"/>
                    <a:pt x="43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8" y="4"/>
                    <a:pt x="33" y="5"/>
                    <a:pt x="32" y="5"/>
                  </a:cubicBezTo>
                  <a:cubicBezTo>
                    <a:pt x="31" y="5"/>
                    <a:pt x="30" y="6"/>
                    <a:pt x="30" y="7"/>
                  </a:cubicBezTo>
                  <a:cubicBezTo>
                    <a:pt x="30" y="7"/>
                    <a:pt x="31" y="10"/>
                    <a:pt x="34" y="14"/>
                  </a:cubicBezTo>
                  <a:cubicBezTo>
                    <a:pt x="55" y="48"/>
                    <a:pt x="55" y="48"/>
                    <a:pt x="55" y="48"/>
                  </a:cubicBezTo>
                  <a:lnTo>
                    <a:pt x="7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3860" y="737"/>
              <a:ext cx="164" cy="154"/>
            </a:xfrm>
            <a:custGeom>
              <a:avLst/>
              <a:gdLst>
                <a:gd name="T0" fmla="*/ 19 w 106"/>
                <a:gd name="T1" fmla="*/ 24 h 99"/>
                <a:gd name="T2" fmla="*/ 31 w 106"/>
                <a:gd name="T3" fmla="*/ 10 h 99"/>
                <a:gd name="T4" fmla="*/ 51 w 106"/>
                <a:gd name="T5" fmla="*/ 5 h 99"/>
                <a:gd name="T6" fmla="*/ 66 w 106"/>
                <a:gd name="T7" fmla="*/ 8 h 99"/>
                <a:gd name="T8" fmla="*/ 76 w 106"/>
                <a:gd name="T9" fmla="*/ 13 h 99"/>
                <a:gd name="T10" fmla="*/ 84 w 106"/>
                <a:gd name="T11" fmla="*/ 21 h 99"/>
                <a:gd name="T12" fmla="*/ 88 w 106"/>
                <a:gd name="T13" fmla="*/ 31 h 99"/>
                <a:gd name="T14" fmla="*/ 91 w 106"/>
                <a:gd name="T15" fmla="*/ 51 h 99"/>
                <a:gd name="T16" fmla="*/ 87 w 106"/>
                <a:gd name="T17" fmla="*/ 73 h 99"/>
                <a:gd name="T18" fmla="*/ 75 w 106"/>
                <a:gd name="T19" fmla="*/ 88 h 99"/>
                <a:gd name="T20" fmla="*/ 55 w 106"/>
                <a:gd name="T21" fmla="*/ 93 h 99"/>
                <a:gd name="T22" fmla="*/ 40 w 106"/>
                <a:gd name="T23" fmla="*/ 91 h 99"/>
                <a:gd name="T24" fmla="*/ 28 w 106"/>
                <a:gd name="T25" fmla="*/ 82 h 99"/>
                <a:gd name="T26" fmla="*/ 19 w 106"/>
                <a:gd name="T27" fmla="*/ 69 h 99"/>
                <a:gd name="T28" fmla="*/ 16 w 106"/>
                <a:gd name="T29" fmla="*/ 57 h 99"/>
                <a:gd name="T30" fmla="*/ 14 w 106"/>
                <a:gd name="T31" fmla="*/ 45 h 99"/>
                <a:gd name="T32" fmla="*/ 19 w 106"/>
                <a:gd name="T33" fmla="*/ 24 h 99"/>
                <a:gd name="T34" fmla="*/ 3 w 106"/>
                <a:gd name="T35" fmla="*/ 69 h 99"/>
                <a:gd name="T36" fmla="*/ 13 w 106"/>
                <a:gd name="T37" fmla="*/ 86 h 99"/>
                <a:gd name="T38" fmla="*/ 29 w 106"/>
                <a:gd name="T39" fmla="*/ 96 h 99"/>
                <a:gd name="T40" fmla="*/ 50 w 106"/>
                <a:gd name="T41" fmla="*/ 99 h 99"/>
                <a:gd name="T42" fmla="*/ 90 w 106"/>
                <a:gd name="T43" fmla="*/ 84 h 99"/>
                <a:gd name="T44" fmla="*/ 106 w 106"/>
                <a:gd name="T45" fmla="*/ 46 h 99"/>
                <a:gd name="T46" fmla="*/ 105 w 106"/>
                <a:gd name="T47" fmla="*/ 33 h 99"/>
                <a:gd name="T48" fmla="*/ 101 w 106"/>
                <a:gd name="T49" fmla="*/ 22 h 99"/>
                <a:gd name="T50" fmla="*/ 91 w 106"/>
                <a:gd name="T51" fmla="*/ 11 h 99"/>
                <a:gd name="T52" fmla="*/ 75 w 106"/>
                <a:gd name="T53" fmla="*/ 3 h 99"/>
                <a:gd name="T54" fmla="*/ 54 w 106"/>
                <a:gd name="T55" fmla="*/ 0 h 99"/>
                <a:gd name="T56" fmla="*/ 32 w 106"/>
                <a:gd name="T57" fmla="*/ 3 h 99"/>
                <a:gd name="T58" fmla="*/ 14 w 106"/>
                <a:gd name="T59" fmla="*/ 14 h 99"/>
                <a:gd name="T60" fmla="*/ 3 w 106"/>
                <a:gd name="T61" fmla="*/ 30 h 99"/>
                <a:gd name="T62" fmla="*/ 0 w 106"/>
                <a:gd name="T63" fmla="*/ 50 h 99"/>
                <a:gd name="T64" fmla="*/ 3 w 106"/>
                <a:gd name="T65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99">
                  <a:moveTo>
                    <a:pt x="19" y="24"/>
                  </a:moveTo>
                  <a:cubicBezTo>
                    <a:pt x="22" y="18"/>
                    <a:pt x="26" y="13"/>
                    <a:pt x="31" y="10"/>
                  </a:cubicBezTo>
                  <a:cubicBezTo>
                    <a:pt x="37" y="7"/>
                    <a:pt x="44" y="5"/>
                    <a:pt x="51" y="5"/>
                  </a:cubicBezTo>
                  <a:cubicBezTo>
                    <a:pt x="56" y="5"/>
                    <a:pt x="61" y="6"/>
                    <a:pt x="66" y="8"/>
                  </a:cubicBezTo>
                  <a:cubicBezTo>
                    <a:pt x="70" y="9"/>
                    <a:pt x="74" y="11"/>
                    <a:pt x="76" y="13"/>
                  </a:cubicBezTo>
                  <a:cubicBezTo>
                    <a:pt x="79" y="16"/>
                    <a:pt x="82" y="18"/>
                    <a:pt x="84" y="21"/>
                  </a:cubicBezTo>
                  <a:cubicBezTo>
                    <a:pt x="86" y="24"/>
                    <a:pt x="87" y="27"/>
                    <a:pt x="88" y="31"/>
                  </a:cubicBezTo>
                  <a:cubicBezTo>
                    <a:pt x="90" y="37"/>
                    <a:pt x="91" y="44"/>
                    <a:pt x="91" y="51"/>
                  </a:cubicBezTo>
                  <a:cubicBezTo>
                    <a:pt x="91" y="59"/>
                    <a:pt x="90" y="67"/>
                    <a:pt x="87" y="73"/>
                  </a:cubicBezTo>
                  <a:cubicBezTo>
                    <a:pt x="85" y="79"/>
                    <a:pt x="80" y="84"/>
                    <a:pt x="75" y="88"/>
                  </a:cubicBezTo>
                  <a:cubicBezTo>
                    <a:pt x="69" y="91"/>
                    <a:pt x="63" y="93"/>
                    <a:pt x="55" y="93"/>
                  </a:cubicBezTo>
                  <a:cubicBezTo>
                    <a:pt x="50" y="93"/>
                    <a:pt x="45" y="92"/>
                    <a:pt x="40" y="91"/>
                  </a:cubicBezTo>
                  <a:cubicBezTo>
                    <a:pt x="36" y="89"/>
                    <a:pt x="32" y="86"/>
                    <a:pt x="28" y="82"/>
                  </a:cubicBezTo>
                  <a:cubicBezTo>
                    <a:pt x="24" y="79"/>
                    <a:pt x="21" y="74"/>
                    <a:pt x="19" y="69"/>
                  </a:cubicBezTo>
                  <a:cubicBezTo>
                    <a:pt x="18" y="66"/>
                    <a:pt x="17" y="62"/>
                    <a:pt x="16" y="57"/>
                  </a:cubicBezTo>
                  <a:cubicBezTo>
                    <a:pt x="15" y="53"/>
                    <a:pt x="14" y="49"/>
                    <a:pt x="14" y="45"/>
                  </a:cubicBezTo>
                  <a:cubicBezTo>
                    <a:pt x="14" y="37"/>
                    <a:pt x="16" y="30"/>
                    <a:pt x="19" y="24"/>
                  </a:cubicBezTo>
                  <a:close/>
                  <a:moveTo>
                    <a:pt x="3" y="69"/>
                  </a:moveTo>
                  <a:cubicBezTo>
                    <a:pt x="5" y="76"/>
                    <a:pt x="9" y="81"/>
                    <a:pt x="13" y="86"/>
                  </a:cubicBezTo>
                  <a:cubicBezTo>
                    <a:pt x="18" y="90"/>
                    <a:pt x="23" y="94"/>
                    <a:pt x="29" y="96"/>
                  </a:cubicBezTo>
                  <a:cubicBezTo>
                    <a:pt x="36" y="98"/>
                    <a:pt x="43" y="99"/>
                    <a:pt x="50" y="99"/>
                  </a:cubicBezTo>
                  <a:cubicBezTo>
                    <a:pt x="66" y="99"/>
                    <a:pt x="80" y="94"/>
                    <a:pt x="90" y="84"/>
                  </a:cubicBezTo>
                  <a:cubicBezTo>
                    <a:pt x="101" y="74"/>
                    <a:pt x="106" y="62"/>
                    <a:pt x="106" y="46"/>
                  </a:cubicBezTo>
                  <a:cubicBezTo>
                    <a:pt x="106" y="42"/>
                    <a:pt x="106" y="37"/>
                    <a:pt x="105" y="33"/>
                  </a:cubicBezTo>
                  <a:cubicBezTo>
                    <a:pt x="104" y="29"/>
                    <a:pt x="102" y="25"/>
                    <a:pt x="101" y="22"/>
                  </a:cubicBezTo>
                  <a:cubicBezTo>
                    <a:pt x="98" y="18"/>
                    <a:pt x="95" y="15"/>
                    <a:pt x="91" y="11"/>
                  </a:cubicBezTo>
                  <a:cubicBezTo>
                    <a:pt x="87" y="8"/>
                    <a:pt x="82" y="5"/>
                    <a:pt x="75" y="3"/>
                  </a:cubicBezTo>
                  <a:cubicBezTo>
                    <a:pt x="69" y="1"/>
                    <a:pt x="62" y="0"/>
                    <a:pt x="54" y="0"/>
                  </a:cubicBezTo>
                  <a:cubicBezTo>
                    <a:pt x="46" y="0"/>
                    <a:pt x="38" y="1"/>
                    <a:pt x="32" y="3"/>
                  </a:cubicBezTo>
                  <a:cubicBezTo>
                    <a:pt x="25" y="6"/>
                    <a:pt x="19" y="9"/>
                    <a:pt x="14" y="14"/>
                  </a:cubicBezTo>
                  <a:cubicBezTo>
                    <a:pt x="9" y="19"/>
                    <a:pt x="5" y="24"/>
                    <a:pt x="3" y="30"/>
                  </a:cubicBezTo>
                  <a:cubicBezTo>
                    <a:pt x="1" y="36"/>
                    <a:pt x="0" y="43"/>
                    <a:pt x="0" y="50"/>
                  </a:cubicBezTo>
                  <a:cubicBezTo>
                    <a:pt x="0" y="56"/>
                    <a:pt x="1" y="63"/>
                    <a:pt x="3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961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5817-B0F9-46B6-89EE-1DEC6A61949A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2FE87-A991-4ACF-B64F-4E9F8D43B38F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8BDF-74AF-4FD8-99AD-FAD20971CDC1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yo Reduced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736" y="1673352"/>
            <a:ext cx="652881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0EB2A-16D5-4939-B5F7-14E156FD2449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5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743200"/>
            <a:ext cx="7827264" cy="1371600"/>
          </a:xfrm>
        </p:spPr>
        <p:txBody>
          <a:bodyPr anchor="b" anchorCtr="0"/>
          <a:lstStyle>
            <a:lvl1pPr algn="l"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4114800"/>
            <a:ext cx="7827264" cy="685800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E11B-81E3-4D06-A23A-B8000D4A6DD3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1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371600"/>
            <a:ext cx="3840480" cy="4800600"/>
          </a:xfrm>
        </p:spPr>
        <p:txBody>
          <a:bodyPr/>
          <a:lstStyle>
            <a:lvl1pPr marL="287338" indent="-287338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40480" cy="4800600"/>
          </a:xfrm>
        </p:spPr>
        <p:txBody>
          <a:bodyPr/>
          <a:lstStyle>
            <a:lvl1pPr marL="287338" indent="-287338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57BA-8F33-46B3-AC13-7A4C86C58873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6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" y="2174875"/>
            <a:ext cx="3840480" cy="3986784"/>
          </a:xfrm>
        </p:spPr>
        <p:txBody>
          <a:bodyPr/>
          <a:lstStyle>
            <a:lvl1pPr marL="287338" indent="-287338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40480" cy="3986784"/>
          </a:xfrm>
        </p:spPr>
        <p:txBody>
          <a:bodyPr/>
          <a:lstStyle>
            <a:lvl1pPr marL="287338" indent="-287338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F994-04CC-456C-862A-CB7C3CF052C0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5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ABD0-80EB-46F6-9049-AFAAEFB14300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D126-F161-4926-91C4-91B37ACB92E6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gradFill>
            <a:gsLst>
              <a:gs pos="80000">
                <a:schemeClr val="bg1"/>
              </a:gs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987" y="1371600"/>
            <a:ext cx="7823201" cy="4417142"/>
          </a:xfrm>
          <a:prstGeom prst="rect">
            <a:avLst/>
          </a:prstGeom>
        </p:spPr>
        <p:txBody>
          <a:bodyPr vert="horz" lIns="0" tIns="18288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5632" y="6528816"/>
            <a:ext cx="658368" cy="109728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1467EFC0-343D-4119-B6E2-3B3154A959CA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1988" y="5796115"/>
            <a:ext cx="7823200" cy="265471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lnSpc>
                <a:spcPct val="90000"/>
              </a:lnSpc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931152"/>
            <a:ext cx="658368" cy="109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6657945"/>
            <a:ext cx="2133600" cy="20005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z="700" dirty="0" smtClean="0">
                <a:solidFill>
                  <a:prstClr val="white"/>
                </a:solidFill>
              </a:rPr>
              <a:t>©2012 MFMER  |  slide-</a:t>
            </a:r>
            <a:fld id="{D445C29B-035B-48ED-941F-A66A11A8A322}" type="slidenum">
              <a:rPr lang="en-US" sz="700" smtClean="0">
                <a:solidFill>
                  <a:prstClr val="white"/>
                </a:solidFill>
              </a:rPr>
              <a:pPr algn="ctr"/>
              <a:t>‹#›</a:t>
            </a:fld>
            <a:endParaRPr lang="en-US" sz="700" dirty="0" smtClean="0">
              <a:solidFill>
                <a:prstClr val="white"/>
              </a:solidFill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6316944" y="6172200"/>
            <a:ext cx="2827056" cy="2400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27432" rIns="91440" bIns="2743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1200" dirty="0">
                <a:solidFill>
                  <a:srgbClr val="154FD4"/>
                </a:solidFill>
                <a:latin typeface="Arial"/>
              </a:rPr>
              <a:t>Center for </a:t>
            </a:r>
            <a:r>
              <a:rPr lang="en-US" sz="1200" dirty="0" smtClean="0">
                <a:solidFill>
                  <a:srgbClr val="154FD4"/>
                </a:solidFill>
                <a:latin typeface="Arial"/>
              </a:rPr>
              <a:t>INDIVIDUALIZED MEDICINE</a:t>
            </a:r>
            <a:endParaRPr lang="en-US" sz="1200" dirty="0">
              <a:solidFill>
                <a:srgbClr val="154FD4"/>
              </a:solidFill>
              <a:latin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0650" y="6299200"/>
            <a:ext cx="420688" cy="458788"/>
            <a:chOff x="120650" y="6299200"/>
            <a:chExt cx="420688" cy="458788"/>
          </a:xfrm>
          <a:solidFill>
            <a:schemeClr val="bg1"/>
          </a:solidFill>
        </p:grpSpPr>
        <p:sp>
          <p:nvSpPr>
            <p:cNvPr id="24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26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4184" y="6400800"/>
            <a:ext cx="283981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0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6075" indent="-346075" algn="l" defTabSz="914400" rtl="0" eaLnBrk="1" latinLnBrk="0" hangingPunct="1">
        <a:lnSpc>
          <a:spcPct val="90000"/>
        </a:lnSpc>
        <a:spcBef>
          <a:spcPts val="1500"/>
        </a:spcBef>
        <a:buClr>
          <a:schemeClr val="accent2"/>
        </a:buClr>
        <a:buFont typeface="Wingdings 3" pitchFamily="18" charset="2"/>
        <a:buChar char="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7338" algn="l" defTabSz="914400" rtl="0" eaLnBrk="1" latinLnBrk="0" hangingPunct="1">
        <a:lnSpc>
          <a:spcPct val="90000"/>
        </a:lnSpc>
        <a:spcBef>
          <a:spcPts val="400"/>
        </a:spcBef>
        <a:buClr>
          <a:schemeClr val="bg1">
            <a:lumMod val="75000"/>
          </a:schemeClr>
        </a:buClr>
        <a:buFont typeface="Wingdings 3" pitchFamily="18" charset="2"/>
        <a:buChar char="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38" indent="-287338" algn="l" defTabSz="914400" rtl="0" eaLnBrk="1" latinLnBrk="0" hangingPunct="1">
        <a:lnSpc>
          <a:spcPct val="90000"/>
        </a:lnSpc>
        <a:spcBef>
          <a:spcPts val="400"/>
        </a:spcBef>
        <a:buClr>
          <a:schemeClr val="bg1">
            <a:lumMod val="75000"/>
          </a:schemeClr>
        </a:buClr>
        <a:buFont typeface="Wingdings 3" pitchFamily="18" charset="2"/>
        <a:buChar char="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58938" indent="-287338" algn="l" defTabSz="914400" rtl="0" eaLnBrk="1" latinLnBrk="0" hangingPunct="1">
        <a:lnSpc>
          <a:spcPct val="90000"/>
        </a:lnSpc>
        <a:spcBef>
          <a:spcPts val="400"/>
        </a:spcBef>
        <a:buClr>
          <a:schemeClr val="bg1">
            <a:lumMod val="75000"/>
          </a:schemeClr>
        </a:buClr>
        <a:buFont typeface="Wingdings 3" pitchFamily="18" charset="2"/>
        <a:buChar char="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400"/>
        </a:spcBef>
        <a:buClr>
          <a:schemeClr val="bg1">
            <a:lumMod val="75000"/>
          </a:schemeClr>
        </a:buClr>
        <a:buFont typeface="Wingdings 3" pitchFamily="18" charset="2"/>
        <a:buChar char="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gradFill>
            <a:gsLst>
              <a:gs pos="80000">
                <a:schemeClr val="bg1"/>
              </a:gs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987" y="1371600"/>
            <a:ext cx="7823201" cy="4417142"/>
          </a:xfrm>
          <a:prstGeom prst="rect">
            <a:avLst/>
          </a:prstGeom>
        </p:spPr>
        <p:txBody>
          <a:bodyPr vert="horz" lIns="0" tIns="18288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5632" y="6528816"/>
            <a:ext cx="658368" cy="109728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1467EFC0-343D-4119-B6E2-3B3154A959CA}" type="datetime1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3/21/2019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1988" y="5796115"/>
            <a:ext cx="7823200" cy="265471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lnSpc>
                <a:spcPct val="90000"/>
              </a:lnSpc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931152"/>
            <a:ext cx="658368" cy="109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3C1CEEF6-673E-454E-86C7-8216BA50636A}" type="slidenum">
              <a:rPr lang="en-US" smtClean="0">
                <a:solidFill>
                  <a:srgbClr val="BDD7FF">
                    <a:lumMod val="75000"/>
                  </a:srgbClr>
                </a:solidFill>
              </a:rPr>
              <a:pPr/>
              <a:t>‹#›</a:t>
            </a:fld>
            <a:endParaRPr lang="en-US">
              <a:solidFill>
                <a:srgbClr val="BDD7FF">
                  <a:lumMod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6657945"/>
            <a:ext cx="2133600" cy="20005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z="700" dirty="0" smtClean="0">
                <a:solidFill>
                  <a:prstClr val="white"/>
                </a:solidFill>
              </a:rPr>
              <a:t>©2012 MFMER  |  slide-</a:t>
            </a:r>
            <a:fld id="{D445C29B-035B-48ED-941F-A66A11A8A322}" type="slidenum">
              <a:rPr lang="en-US" sz="700" smtClean="0">
                <a:solidFill>
                  <a:prstClr val="white"/>
                </a:solidFill>
              </a:rPr>
              <a:pPr algn="ctr"/>
              <a:t>‹#›</a:t>
            </a:fld>
            <a:endParaRPr lang="en-US" sz="700" dirty="0" smtClean="0">
              <a:solidFill>
                <a:prstClr val="white"/>
              </a:solidFill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6316944" y="6172200"/>
            <a:ext cx="2827056" cy="2400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27432" rIns="91440" bIns="2743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1200" dirty="0">
                <a:solidFill>
                  <a:srgbClr val="154FD4"/>
                </a:solidFill>
                <a:latin typeface="Arial"/>
              </a:rPr>
              <a:t>Center for </a:t>
            </a:r>
            <a:r>
              <a:rPr lang="en-US" sz="1200" dirty="0" smtClean="0">
                <a:solidFill>
                  <a:srgbClr val="154FD4"/>
                </a:solidFill>
                <a:latin typeface="Arial"/>
              </a:rPr>
              <a:t>INDIVIDUALIZED MEDICINE</a:t>
            </a:r>
            <a:endParaRPr lang="en-US" sz="1200" dirty="0">
              <a:solidFill>
                <a:srgbClr val="154FD4"/>
              </a:solidFill>
              <a:latin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0650" y="6299200"/>
            <a:ext cx="420688" cy="458788"/>
            <a:chOff x="120650" y="6299200"/>
            <a:chExt cx="420688" cy="458788"/>
          </a:xfrm>
          <a:solidFill>
            <a:schemeClr val="bg1"/>
          </a:solidFill>
        </p:grpSpPr>
        <p:sp>
          <p:nvSpPr>
            <p:cNvPr id="24" name="Freeform 9"/>
            <p:cNvSpPr>
              <a:spLocks noChangeAspect="1" noEditPoints="1"/>
            </p:cNvSpPr>
            <p:nvPr userDrawn="1"/>
          </p:nvSpPr>
          <p:spPr bwMode="auto">
            <a:xfrm>
              <a:off x="184150" y="6523038"/>
              <a:ext cx="293688" cy="234950"/>
            </a:xfrm>
            <a:custGeom>
              <a:avLst/>
              <a:gdLst>
                <a:gd name="T0" fmla="*/ 283 w 359"/>
                <a:gd name="T1" fmla="*/ 0 h 287"/>
                <a:gd name="T2" fmla="*/ 207 w 359"/>
                <a:gd name="T3" fmla="*/ 0 h 287"/>
                <a:gd name="T4" fmla="*/ 207 w 359"/>
                <a:gd name="T5" fmla="*/ 86 h 287"/>
                <a:gd name="T6" fmla="*/ 244 w 359"/>
                <a:gd name="T7" fmla="*/ 171 h 287"/>
                <a:gd name="T8" fmla="*/ 244 w 359"/>
                <a:gd name="T9" fmla="*/ 159 h 287"/>
                <a:gd name="T10" fmla="*/ 224 w 359"/>
                <a:gd name="T11" fmla="*/ 96 h 287"/>
                <a:gd name="T12" fmla="*/ 224 w 359"/>
                <a:gd name="T13" fmla="*/ 74 h 287"/>
                <a:gd name="T14" fmla="*/ 253 w 359"/>
                <a:gd name="T15" fmla="*/ 74 h 287"/>
                <a:gd name="T16" fmla="*/ 253 w 359"/>
                <a:gd name="T17" fmla="*/ 171 h 287"/>
                <a:gd name="T18" fmla="*/ 180 w 359"/>
                <a:gd name="T19" fmla="*/ 280 h 287"/>
                <a:gd name="T20" fmla="*/ 106 w 359"/>
                <a:gd name="T21" fmla="*/ 177 h 287"/>
                <a:gd name="T22" fmla="*/ 151 w 359"/>
                <a:gd name="T23" fmla="*/ 86 h 287"/>
                <a:gd name="T24" fmla="*/ 151 w 359"/>
                <a:gd name="T25" fmla="*/ 74 h 287"/>
                <a:gd name="T26" fmla="*/ 180 w 359"/>
                <a:gd name="T27" fmla="*/ 74 h 287"/>
                <a:gd name="T28" fmla="*/ 198 w 359"/>
                <a:gd name="T29" fmla="*/ 74 h 287"/>
                <a:gd name="T30" fmla="*/ 198 w 359"/>
                <a:gd name="T31" fmla="*/ 56 h 287"/>
                <a:gd name="T32" fmla="*/ 180 w 359"/>
                <a:gd name="T33" fmla="*/ 56 h 287"/>
                <a:gd name="T34" fmla="*/ 151 w 359"/>
                <a:gd name="T35" fmla="*/ 56 h 287"/>
                <a:gd name="T36" fmla="*/ 151 w 359"/>
                <a:gd name="T37" fmla="*/ 56 h 287"/>
                <a:gd name="T38" fmla="*/ 134 w 359"/>
                <a:gd name="T39" fmla="*/ 56 h 287"/>
                <a:gd name="T40" fmla="*/ 134 w 359"/>
                <a:gd name="T41" fmla="*/ 56 h 287"/>
                <a:gd name="T42" fmla="*/ 89 w 359"/>
                <a:gd name="T43" fmla="*/ 56 h 287"/>
                <a:gd name="T44" fmla="*/ 89 w 359"/>
                <a:gd name="T45" fmla="*/ 159 h 287"/>
                <a:gd name="T46" fmla="*/ 89 w 359"/>
                <a:gd name="T47" fmla="*/ 169 h 287"/>
                <a:gd name="T48" fmla="*/ 89 w 359"/>
                <a:gd name="T49" fmla="*/ 169 h 287"/>
                <a:gd name="T50" fmla="*/ 106 w 359"/>
                <a:gd name="T51" fmla="*/ 155 h 287"/>
                <a:gd name="T52" fmla="*/ 106 w 359"/>
                <a:gd name="T53" fmla="*/ 155 h 287"/>
                <a:gd name="T54" fmla="*/ 106 w 359"/>
                <a:gd name="T55" fmla="*/ 74 h 287"/>
                <a:gd name="T56" fmla="*/ 134 w 359"/>
                <a:gd name="T57" fmla="*/ 74 h 287"/>
                <a:gd name="T58" fmla="*/ 134 w 359"/>
                <a:gd name="T59" fmla="*/ 74 h 287"/>
                <a:gd name="T60" fmla="*/ 134 w 359"/>
                <a:gd name="T61" fmla="*/ 96 h 287"/>
                <a:gd name="T62" fmla="*/ 75 w 359"/>
                <a:gd name="T63" fmla="*/ 186 h 287"/>
                <a:gd name="T64" fmla="*/ 17 w 359"/>
                <a:gd name="T65" fmla="*/ 96 h 287"/>
                <a:gd name="T66" fmla="*/ 17 w 359"/>
                <a:gd name="T67" fmla="*/ 18 h 287"/>
                <a:gd name="T68" fmla="*/ 75 w 359"/>
                <a:gd name="T69" fmla="*/ 18 h 287"/>
                <a:gd name="T70" fmla="*/ 134 w 359"/>
                <a:gd name="T71" fmla="*/ 18 h 287"/>
                <a:gd name="T72" fmla="*/ 134 w 359"/>
                <a:gd name="T73" fmla="*/ 48 h 287"/>
                <a:gd name="T74" fmla="*/ 151 w 359"/>
                <a:gd name="T75" fmla="*/ 48 h 287"/>
                <a:gd name="T76" fmla="*/ 151 w 359"/>
                <a:gd name="T77" fmla="*/ 0 h 287"/>
                <a:gd name="T78" fmla="*/ 75 w 359"/>
                <a:gd name="T79" fmla="*/ 0 h 287"/>
                <a:gd name="T80" fmla="*/ 0 w 359"/>
                <a:gd name="T81" fmla="*/ 0 h 287"/>
                <a:gd name="T82" fmla="*/ 0 w 359"/>
                <a:gd name="T83" fmla="*/ 86 h 287"/>
                <a:gd name="T84" fmla="*/ 75 w 359"/>
                <a:gd name="T85" fmla="*/ 192 h 287"/>
                <a:gd name="T86" fmla="*/ 91 w 359"/>
                <a:gd name="T87" fmla="*/ 186 h 287"/>
                <a:gd name="T88" fmla="*/ 180 w 359"/>
                <a:gd name="T89" fmla="*/ 287 h 287"/>
                <a:gd name="T90" fmla="*/ 269 w 359"/>
                <a:gd name="T91" fmla="*/ 186 h 287"/>
                <a:gd name="T92" fmla="*/ 283 w 359"/>
                <a:gd name="T93" fmla="*/ 192 h 287"/>
                <a:gd name="T94" fmla="*/ 359 w 359"/>
                <a:gd name="T95" fmla="*/ 86 h 287"/>
                <a:gd name="T96" fmla="*/ 359 w 359"/>
                <a:gd name="T97" fmla="*/ 0 h 287"/>
                <a:gd name="T98" fmla="*/ 283 w 359"/>
                <a:gd name="T99" fmla="*/ 0 h 287"/>
                <a:gd name="T100" fmla="*/ 341 w 359"/>
                <a:gd name="T101" fmla="*/ 96 h 287"/>
                <a:gd name="T102" fmla="*/ 283 w 359"/>
                <a:gd name="T103" fmla="*/ 186 h 287"/>
                <a:gd name="T104" fmla="*/ 270 w 359"/>
                <a:gd name="T105" fmla="*/ 179 h 287"/>
                <a:gd name="T106" fmla="*/ 271 w 359"/>
                <a:gd name="T107" fmla="*/ 159 h 287"/>
                <a:gd name="T108" fmla="*/ 271 w 359"/>
                <a:gd name="T109" fmla="*/ 56 h 287"/>
                <a:gd name="T110" fmla="*/ 224 w 359"/>
                <a:gd name="T111" fmla="*/ 56 h 287"/>
                <a:gd name="T112" fmla="*/ 224 w 359"/>
                <a:gd name="T113" fmla="*/ 18 h 287"/>
                <a:gd name="T114" fmla="*/ 283 w 359"/>
                <a:gd name="T115" fmla="*/ 18 h 287"/>
                <a:gd name="T116" fmla="*/ 341 w 359"/>
                <a:gd name="T117" fmla="*/ 18 h 287"/>
                <a:gd name="T118" fmla="*/ 341 w 359"/>
                <a:gd name="T119" fmla="*/ 9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120650" y="6299200"/>
              <a:ext cx="420688" cy="187326"/>
              <a:chOff x="120650" y="6299200"/>
              <a:chExt cx="420688" cy="187326"/>
            </a:xfrm>
            <a:grpFill/>
          </p:grpSpPr>
          <p:sp>
            <p:nvSpPr>
              <p:cNvPr id="26" name="Freeform 10"/>
              <p:cNvSpPr>
                <a:spLocks noChangeAspect="1"/>
              </p:cNvSpPr>
              <p:nvPr userDrawn="1"/>
            </p:nvSpPr>
            <p:spPr bwMode="auto">
              <a:xfrm>
                <a:off x="206375" y="6405563"/>
                <a:ext cx="63500" cy="79375"/>
              </a:xfrm>
              <a:custGeom>
                <a:avLst/>
                <a:gdLst>
                  <a:gd name="T0" fmla="*/ 6 w 76"/>
                  <a:gd name="T1" fmla="*/ 96 h 96"/>
                  <a:gd name="T2" fmla="*/ 6 w 76"/>
                  <a:gd name="T3" fmla="*/ 92 h 96"/>
                  <a:gd name="T4" fmla="*/ 12 w 76"/>
                  <a:gd name="T5" fmla="*/ 89 h 96"/>
                  <a:gd name="T6" fmla="*/ 13 w 76"/>
                  <a:gd name="T7" fmla="*/ 88 h 96"/>
                  <a:gd name="T8" fmla="*/ 13 w 76"/>
                  <a:gd name="T9" fmla="*/ 80 h 96"/>
                  <a:gd name="T10" fmla="*/ 14 w 76"/>
                  <a:gd name="T11" fmla="*/ 68 h 96"/>
                  <a:gd name="T12" fmla="*/ 14 w 76"/>
                  <a:gd name="T13" fmla="*/ 32 h 96"/>
                  <a:gd name="T14" fmla="*/ 13 w 76"/>
                  <a:gd name="T15" fmla="*/ 14 h 96"/>
                  <a:gd name="T16" fmla="*/ 12 w 76"/>
                  <a:gd name="T17" fmla="*/ 6 h 96"/>
                  <a:gd name="T18" fmla="*/ 10 w 76"/>
                  <a:gd name="T19" fmla="*/ 5 h 96"/>
                  <a:gd name="T20" fmla="*/ 0 w 76"/>
                  <a:gd name="T21" fmla="*/ 4 h 96"/>
                  <a:gd name="T22" fmla="*/ 0 w 76"/>
                  <a:gd name="T23" fmla="*/ 0 h 96"/>
                  <a:gd name="T24" fmla="*/ 21 w 76"/>
                  <a:gd name="T25" fmla="*/ 0 h 96"/>
                  <a:gd name="T26" fmla="*/ 41 w 76"/>
                  <a:gd name="T27" fmla="*/ 0 h 96"/>
                  <a:gd name="T28" fmla="*/ 41 w 76"/>
                  <a:gd name="T29" fmla="*/ 4 h 96"/>
                  <a:gd name="T30" fmla="*/ 31 w 76"/>
                  <a:gd name="T31" fmla="*/ 5 h 96"/>
                  <a:gd name="T32" fmla="*/ 29 w 76"/>
                  <a:gd name="T33" fmla="*/ 6 h 96"/>
                  <a:gd name="T34" fmla="*/ 28 w 76"/>
                  <a:gd name="T35" fmla="*/ 13 h 96"/>
                  <a:gd name="T36" fmla="*/ 27 w 76"/>
                  <a:gd name="T37" fmla="*/ 32 h 96"/>
                  <a:gd name="T38" fmla="*/ 27 w 76"/>
                  <a:gd name="T39" fmla="*/ 78 h 96"/>
                  <a:gd name="T40" fmla="*/ 28 w 76"/>
                  <a:gd name="T41" fmla="*/ 89 h 96"/>
                  <a:gd name="T42" fmla="*/ 39 w 76"/>
                  <a:gd name="T43" fmla="*/ 90 h 96"/>
                  <a:gd name="T44" fmla="*/ 67 w 76"/>
                  <a:gd name="T45" fmla="*/ 87 h 96"/>
                  <a:gd name="T46" fmla="*/ 69 w 76"/>
                  <a:gd name="T47" fmla="*/ 82 h 96"/>
                  <a:gd name="T48" fmla="*/ 72 w 76"/>
                  <a:gd name="T49" fmla="*/ 71 h 96"/>
                  <a:gd name="T50" fmla="*/ 76 w 76"/>
                  <a:gd name="T51" fmla="*/ 71 h 96"/>
                  <a:gd name="T52" fmla="*/ 73 w 76"/>
                  <a:gd name="T53" fmla="*/ 95 h 96"/>
                  <a:gd name="T54" fmla="*/ 69 w 76"/>
                  <a:gd name="T55" fmla="*/ 96 h 96"/>
                  <a:gd name="T56" fmla="*/ 57 w 76"/>
                  <a:gd name="T57" fmla="*/ 96 h 96"/>
                  <a:gd name="T58" fmla="*/ 20 w 76"/>
                  <a:gd name="T59" fmla="*/ 95 h 96"/>
                  <a:gd name="T60" fmla="*/ 6 w 76"/>
                  <a:gd name="T6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6">
                    <a:moveTo>
                      <a:pt x="6" y="96"/>
                    </a:moveTo>
                    <a:cubicBezTo>
                      <a:pt x="6" y="92"/>
                      <a:pt x="6" y="92"/>
                      <a:pt x="6" y="92"/>
                    </a:cubicBezTo>
                    <a:cubicBezTo>
                      <a:pt x="9" y="91"/>
                      <a:pt x="11" y="90"/>
                      <a:pt x="12" y="89"/>
                    </a:cubicBezTo>
                    <a:cubicBezTo>
                      <a:pt x="12" y="89"/>
                      <a:pt x="12" y="88"/>
                      <a:pt x="13" y="88"/>
                    </a:cubicBezTo>
                    <a:cubicBezTo>
                      <a:pt x="13" y="86"/>
                      <a:pt x="13" y="84"/>
                      <a:pt x="13" y="80"/>
                    </a:cubicBezTo>
                    <a:cubicBezTo>
                      <a:pt x="14" y="73"/>
                      <a:pt x="14" y="70"/>
                      <a:pt x="14" y="6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9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0"/>
                      <a:pt x="18" y="0"/>
                      <a:pt x="21" y="0"/>
                    </a:cubicBezTo>
                    <a:cubicBezTo>
                      <a:pt x="24" y="0"/>
                      <a:pt x="31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6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9" y="6"/>
                    </a:cubicBezTo>
                    <a:cubicBezTo>
                      <a:pt x="28" y="7"/>
                      <a:pt x="28" y="9"/>
                      <a:pt x="28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82"/>
                      <a:pt x="27" y="86"/>
                      <a:pt x="28" y="89"/>
                    </a:cubicBezTo>
                    <a:cubicBezTo>
                      <a:pt x="33" y="89"/>
                      <a:pt x="33" y="90"/>
                      <a:pt x="39" y="90"/>
                    </a:cubicBezTo>
                    <a:cubicBezTo>
                      <a:pt x="52" y="90"/>
                      <a:pt x="62" y="89"/>
                      <a:pt x="67" y="87"/>
                    </a:cubicBezTo>
                    <a:cubicBezTo>
                      <a:pt x="68" y="86"/>
                      <a:pt x="68" y="84"/>
                      <a:pt x="69" y="8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78"/>
                      <a:pt x="74" y="86"/>
                      <a:pt x="73" y="95"/>
                    </a:cubicBezTo>
                    <a:cubicBezTo>
                      <a:pt x="71" y="95"/>
                      <a:pt x="70" y="95"/>
                      <a:pt x="69" y="96"/>
                    </a:cubicBezTo>
                    <a:cubicBezTo>
                      <a:pt x="66" y="96"/>
                      <a:pt x="63" y="96"/>
                      <a:pt x="57" y="96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5" y="95"/>
                      <a:pt x="11" y="95"/>
                      <a:pt x="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"/>
              <p:cNvSpPr>
                <a:spLocks noChangeAspect="1" noEditPoints="1"/>
              </p:cNvSpPr>
              <p:nvPr userDrawn="1"/>
            </p:nvSpPr>
            <p:spPr bwMode="auto">
              <a:xfrm>
                <a:off x="276225" y="6405563"/>
                <a:ext cx="34925" cy="79375"/>
              </a:xfrm>
              <a:custGeom>
                <a:avLst/>
                <a:gdLst>
                  <a:gd name="T0" fmla="*/ 42 w 42"/>
                  <a:gd name="T1" fmla="*/ 91 h 96"/>
                  <a:gd name="T2" fmla="*/ 42 w 42"/>
                  <a:gd name="T3" fmla="*/ 96 h 96"/>
                  <a:gd name="T4" fmla="*/ 22 w 42"/>
                  <a:gd name="T5" fmla="*/ 95 h 96"/>
                  <a:gd name="T6" fmla="*/ 0 w 42"/>
                  <a:gd name="T7" fmla="*/ 96 h 96"/>
                  <a:gd name="T8" fmla="*/ 0 w 42"/>
                  <a:gd name="T9" fmla="*/ 91 h 96"/>
                  <a:gd name="T10" fmla="*/ 10 w 42"/>
                  <a:gd name="T11" fmla="*/ 91 h 96"/>
                  <a:gd name="T12" fmla="*/ 13 w 42"/>
                  <a:gd name="T13" fmla="*/ 89 h 96"/>
                  <a:gd name="T14" fmla="*/ 14 w 42"/>
                  <a:gd name="T15" fmla="*/ 83 h 96"/>
                  <a:gd name="T16" fmla="*/ 14 w 42"/>
                  <a:gd name="T17" fmla="*/ 63 h 96"/>
                  <a:gd name="T18" fmla="*/ 14 w 42"/>
                  <a:gd name="T19" fmla="*/ 32 h 96"/>
                  <a:gd name="T20" fmla="*/ 14 w 42"/>
                  <a:gd name="T21" fmla="*/ 14 h 96"/>
                  <a:gd name="T22" fmla="*/ 13 w 42"/>
                  <a:gd name="T23" fmla="*/ 6 h 96"/>
                  <a:gd name="T24" fmla="*/ 10 w 42"/>
                  <a:gd name="T25" fmla="*/ 5 h 96"/>
                  <a:gd name="T26" fmla="*/ 0 w 42"/>
                  <a:gd name="T27" fmla="*/ 4 h 96"/>
                  <a:gd name="T28" fmla="*/ 0 w 42"/>
                  <a:gd name="T29" fmla="*/ 0 h 96"/>
                  <a:gd name="T30" fmla="*/ 21 w 42"/>
                  <a:gd name="T31" fmla="*/ 0 h 96"/>
                  <a:gd name="T32" fmla="*/ 42 w 42"/>
                  <a:gd name="T33" fmla="*/ 0 h 96"/>
                  <a:gd name="T34" fmla="*/ 42 w 42"/>
                  <a:gd name="T35" fmla="*/ 4 h 96"/>
                  <a:gd name="T36" fmla="*/ 32 w 42"/>
                  <a:gd name="T37" fmla="*/ 5 h 96"/>
                  <a:gd name="T38" fmla="*/ 29 w 42"/>
                  <a:gd name="T39" fmla="*/ 6 h 96"/>
                  <a:gd name="T40" fmla="*/ 28 w 42"/>
                  <a:gd name="T41" fmla="*/ 13 h 96"/>
                  <a:gd name="T42" fmla="*/ 28 w 42"/>
                  <a:gd name="T43" fmla="*/ 32 h 96"/>
                  <a:gd name="T44" fmla="*/ 28 w 42"/>
                  <a:gd name="T45" fmla="*/ 63 h 96"/>
                  <a:gd name="T46" fmla="*/ 28 w 42"/>
                  <a:gd name="T47" fmla="*/ 81 h 96"/>
                  <a:gd name="T48" fmla="*/ 29 w 42"/>
                  <a:gd name="T49" fmla="*/ 89 h 96"/>
                  <a:gd name="T50" fmla="*/ 32 w 42"/>
                  <a:gd name="T51" fmla="*/ 91 h 96"/>
                  <a:gd name="T52" fmla="*/ 42 w 42"/>
                  <a:gd name="T53" fmla="*/ 91 h 96"/>
                  <a:gd name="T54" fmla="*/ 28 w 42"/>
                  <a:gd name="T55" fmla="*/ 13 h 96"/>
                  <a:gd name="T56" fmla="*/ 28 w 42"/>
                  <a:gd name="T57" fmla="*/ 32 h 96"/>
                  <a:gd name="T58" fmla="*/ 28 w 42"/>
                  <a:gd name="T59" fmla="*/ 6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2" h="96">
                    <a:moveTo>
                      <a:pt x="42" y="91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32" y="95"/>
                      <a:pt x="25" y="95"/>
                      <a:pt x="22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6" y="91"/>
                      <a:pt x="9" y="91"/>
                      <a:pt x="10" y="91"/>
                    </a:cubicBezTo>
                    <a:cubicBezTo>
                      <a:pt x="12" y="90"/>
                      <a:pt x="12" y="90"/>
                      <a:pt x="13" y="89"/>
                    </a:cubicBezTo>
                    <a:cubicBezTo>
                      <a:pt x="13" y="88"/>
                      <a:pt x="14" y="86"/>
                      <a:pt x="14" y="83"/>
                    </a:cubicBezTo>
                    <a:cubicBezTo>
                      <a:pt x="14" y="82"/>
                      <a:pt x="14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4" y="20"/>
                      <a:pt x="14" y="14"/>
                    </a:cubicBezTo>
                    <a:cubicBezTo>
                      <a:pt x="14" y="10"/>
                      <a:pt x="13" y="7"/>
                      <a:pt x="13" y="6"/>
                    </a:cubicBezTo>
                    <a:cubicBezTo>
                      <a:pt x="12" y="6"/>
                      <a:pt x="12" y="5"/>
                      <a:pt x="10" y="5"/>
                    </a:cubicBezTo>
                    <a:cubicBezTo>
                      <a:pt x="9" y="4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0"/>
                      <a:pt x="21" y="0"/>
                    </a:cubicBezTo>
                    <a:cubicBezTo>
                      <a:pt x="26" y="0"/>
                      <a:pt x="33" y="0"/>
                      <a:pt x="42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6" y="4"/>
                      <a:pt x="33" y="4"/>
                      <a:pt x="32" y="5"/>
                    </a:cubicBezTo>
                    <a:cubicBezTo>
                      <a:pt x="30" y="5"/>
                      <a:pt x="30" y="6"/>
                      <a:pt x="29" y="6"/>
                    </a:cubicBezTo>
                    <a:cubicBezTo>
                      <a:pt x="29" y="7"/>
                      <a:pt x="28" y="9"/>
                      <a:pt x="28" y="13"/>
                    </a:cubicBez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9"/>
                      <a:pt x="28" y="75"/>
                      <a:pt x="28" y="81"/>
                    </a:cubicBezTo>
                    <a:cubicBezTo>
                      <a:pt x="28" y="86"/>
                      <a:pt x="28" y="88"/>
                      <a:pt x="29" y="89"/>
                    </a:cubicBezTo>
                    <a:cubicBezTo>
                      <a:pt x="29" y="90"/>
                      <a:pt x="30" y="90"/>
                      <a:pt x="32" y="91"/>
                    </a:cubicBezTo>
                    <a:cubicBezTo>
                      <a:pt x="33" y="91"/>
                      <a:pt x="36" y="91"/>
                      <a:pt x="42" y="91"/>
                    </a:cubicBezTo>
                    <a:close/>
                    <a:moveTo>
                      <a:pt x="28" y="13"/>
                    </a:moveTo>
                    <a:cubicBezTo>
                      <a:pt x="28" y="14"/>
                      <a:pt x="28" y="20"/>
                      <a:pt x="28" y="32"/>
                    </a:cubicBezTo>
                    <a:cubicBezTo>
                      <a:pt x="28" y="63"/>
                      <a:pt x="28" y="63"/>
                      <a:pt x="28" y="63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2"/>
              <p:cNvSpPr>
                <a:spLocks noChangeAspect="1"/>
              </p:cNvSpPr>
              <p:nvPr userDrawn="1"/>
            </p:nvSpPr>
            <p:spPr bwMode="auto">
              <a:xfrm>
                <a:off x="323850" y="6405563"/>
                <a:ext cx="90488" cy="80963"/>
              </a:xfrm>
              <a:custGeom>
                <a:avLst/>
                <a:gdLst>
                  <a:gd name="T0" fmla="*/ 0 w 111"/>
                  <a:gd name="T1" fmla="*/ 96 h 98"/>
                  <a:gd name="T2" fmla="*/ 0 w 111"/>
                  <a:gd name="T3" fmla="*/ 91 h 98"/>
                  <a:gd name="T4" fmla="*/ 10 w 111"/>
                  <a:gd name="T5" fmla="*/ 90 h 98"/>
                  <a:gd name="T6" fmla="*/ 11 w 111"/>
                  <a:gd name="T7" fmla="*/ 89 h 98"/>
                  <a:gd name="T8" fmla="*/ 12 w 111"/>
                  <a:gd name="T9" fmla="*/ 82 h 98"/>
                  <a:gd name="T10" fmla="*/ 13 w 111"/>
                  <a:gd name="T11" fmla="*/ 67 h 98"/>
                  <a:gd name="T12" fmla="*/ 13 w 111"/>
                  <a:gd name="T13" fmla="*/ 12 h 98"/>
                  <a:gd name="T14" fmla="*/ 13 w 111"/>
                  <a:gd name="T15" fmla="*/ 9 h 98"/>
                  <a:gd name="T16" fmla="*/ 10 w 111"/>
                  <a:gd name="T17" fmla="*/ 6 h 98"/>
                  <a:gd name="T18" fmla="*/ 7 w 111"/>
                  <a:gd name="T19" fmla="*/ 4 h 98"/>
                  <a:gd name="T20" fmla="*/ 0 w 111"/>
                  <a:gd name="T21" fmla="*/ 4 h 98"/>
                  <a:gd name="T22" fmla="*/ 0 w 111"/>
                  <a:gd name="T23" fmla="*/ 0 h 98"/>
                  <a:gd name="T24" fmla="*/ 15 w 111"/>
                  <a:gd name="T25" fmla="*/ 0 h 98"/>
                  <a:gd name="T26" fmla="*/ 26 w 111"/>
                  <a:gd name="T27" fmla="*/ 0 h 98"/>
                  <a:gd name="T28" fmla="*/ 34 w 111"/>
                  <a:gd name="T29" fmla="*/ 11 h 98"/>
                  <a:gd name="T30" fmla="*/ 49 w 111"/>
                  <a:gd name="T31" fmla="*/ 28 h 98"/>
                  <a:gd name="T32" fmla="*/ 70 w 111"/>
                  <a:gd name="T33" fmla="*/ 52 h 98"/>
                  <a:gd name="T34" fmla="*/ 86 w 111"/>
                  <a:gd name="T35" fmla="*/ 71 h 98"/>
                  <a:gd name="T36" fmla="*/ 92 w 111"/>
                  <a:gd name="T37" fmla="*/ 78 h 98"/>
                  <a:gd name="T38" fmla="*/ 92 w 111"/>
                  <a:gd name="T39" fmla="*/ 29 h 98"/>
                  <a:gd name="T40" fmla="*/ 92 w 111"/>
                  <a:gd name="T41" fmla="*/ 13 h 98"/>
                  <a:gd name="T42" fmla="*/ 91 w 111"/>
                  <a:gd name="T43" fmla="*/ 6 h 98"/>
                  <a:gd name="T44" fmla="*/ 90 w 111"/>
                  <a:gd name="T45" fmla="*/ 5 h 98"/>
                  <a:gd name="T46" fmla="*/ 80 w 111"/>
                  <a:gd name="T47" fmla="*/ 4 h 98"/>
                  <a:gd name="T48" fmla="*/ 80 w 111"/>
                  <a:gd name="T49" fmla="*/ 0 h 98"/>
                  <a:gd name="T50" fmla="*/ 97 w 111"/>
                  <a:gd name="T51" fmla="*/ 0 h 98"/>
                  <a:gd name="T52" fmla="*/ 111 w 111"/>
                  <a:gd name="T53" fmla="*/ 0 h 98"/>
                  <a:gd name="T54" fmla="*/ 111 w 111"/>
                  <a:gd name="T55" fmla="*/ 4 h 98"/>
                  <a:gd name="T56" fmla="*/ 102 w 111"/>
                  <a:gd name="T57" fmla="*/ 5 h 98"/>
                  <a:gd name="T58" fmla="*/ 100 w 111"/>
                  <a:gd name="T59" fmla="*/ 6 h 98"/>
                  <a:gd name="T60" fmla="*/ 99 w 111"/>
                  <a:gd name="T61" fmla="*/ 13 h 98"/>
                  <a:gd name="T62" fmla="*/ 99 w 111"/>
                  <a:gd name="T63" fmla="*/ 29 h 98"/>
                  <a:gd name="T64" fmla="*/ 99 w 111"/>
                  <a:gd name="T65" fmla="*/ 61 h 98"/>
                  <a:gd name="T66" fmla="*/ 99 w 111"/>
                  <a:gd name="T67" fmla="*/ 98 h 98"/>
                  <a:gd name="T68" fmla="*/ 92 w 111"/>
                  <a:gd name="T69" fmla="*/ 98 h 98"/>
                  <a:gd name="T70" fmla="*/ 91 w 111"/>
                  <a:gd name="T71" fmla="*/ 96 h 98"/>
                  <a:gd name="T72" fmla="*/ 89 w 111"/>
                  <a:gd name="T73" fmla="*/ 95 h 98"/>
                  <a:gd name="T74" fmla="*/ 87 w 111"/>
                  <a:gd name="T75" fmla="*/ 93 h 98"/>
                  <a:gd name="T76" fmla="*/ 78 w 111"/>
                  <a:gd name="T77" fmla="*/ 83 h 98"/>
                  <a:gd name="T78" fmla="*/ 69 w 111"/>
                  <a:gd name="T79" fmla="*/ 72 h 98"/>
                  <a:gd name="T80" fmla="*/ 19 w 111"/>
                  <a:gd name="T81" fmla="*/ 14 h 98"/>
                  <a:gd name="T82" fmla="*/ 19 w 111"/>
                  <a:gd name="T83" fmla="*/ 66 h 98"/>
                  <a:gd name="T84" fmla="*/ 20 w 111"/>
                  <a:gd name="T85" fmla="*/ 82 h 98"/>
                  <a:gd name="T86" fmla="*/ 20 w 111"/>
                  <a:gd name="T87" fmla="*/ 89 h 98"/>
                  <a:gd name="T88" fmla="*/ 22 w 111"/>
                  <a:gd name="T89" fmla="*/ 90 h 98"/>
                  <a:gd name="T90" fmla="*/ 32 w 111"/>
                  <a:gd name="T91" fmla="*/ 91 h 98"/>
                  <a:gd name="T92" fmla="*/ 32 w 111"/>
                  <a:gd name="T93" fmla="*/ 96 h 98"/>
                  <a:gd name="T94" fmla="*/ 18 w 111"/>
                  <a:gd name="T95" fmla="*/ 95 h 98"/>
                  <a:gd name="T96" fmla="*/ 0 w 111"/>
                  <a:gd name="T97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8">
                    <a:moveTo>
                      <a:pt x="0" y="96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1" y="90"/>
                      <a:pt x="11" y="89"/>
                    </a:cubicBezTo>
                    <a:cubicBezTo>
                      <a:pt x="12" y="88"/>
                      <a:pt x="12" y="86"/>
                      <a:pt x="12" y="82"/>
                    </a:cubicBezTo>
                    <a:cubicBezTo>
                      <a:pt x="13" y="76"/>
                      <a:pt x="13" y="71"/>
                      <a:pt x="13" y="6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9" y="5"/>
                      <a:pt x="8" y="5"/>
                      <a:pt x="7" y="4"/>
                    </a:cubicBezTo>
                    <a:cubicBezTo>
                      <a:pt x="6" y="4"/>
                      <a:pt x="3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13" y="0"/>
                      <a:pt x="15" y="0"/>
                    </a:cubicBezTo>
                    <a:cubicBezTo>
                      <a:pt x="19" y="0"/>
                      <a:pt x="22" y="0"/>
                      <a:pt x="26" y="0"/>
                    </a:cubicBezTo>
                    <a:cubicBezTo>
                      <a:pt x="30" y="5"/>
                      <a:pt x="32" y="8"/>
                      <a:pt x="34" y="11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6" y="60"/>
                      <a:pt x="82" y="66"/>
                      <a:pt x="86" y="71"/>
                    </a:cubicBezTo>
                    <a:cubicBezTo>
                      <a:pt x="88" y="74"/>
                      <a:pt x="91" y="76"/>
                      <a:pt x="92" y="78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2" y="24"/>
                      <a:pt x="92" y="19"/>
                      <a:pt x="92" y="13"/>
                    </a:cubicBezTo>
                    <a:cubicBezTo>
                      <a:pt x="92" y="9"/>
                      <a:pt x="91" y="7"/>
                      <a:pt x="91" y="6"/>
                    </a:cubicBezTo>
                    <a:cubicBezTo>
                      <a:pt x="91" y="6"/>
                      <a:pt x="90" y="5"/>
                      <a:pt x="90" y="5"/>
                    </a:cubicBezTo>
                    <a:cubicBezTo>
                      <a:pt x="88" y="4"/>
                      <a:pt x="85" y="4"/>
                      <a:pt x="80" y="4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5" y="0"/>
                      <a:pt x="91" y="0"/>
                      <a:pt x="97" y="0"/>
                    </a:cubicBezTo>
                    <a:cubicBezTo>
                      <a:pt x="102" y="0"/>
                      <a:pt x="107" y="0"/>
                      <a:pt x="111" y="0"/>
                    </a:cubicBezTo>
                    <a:cubicBezTo>
                      <a:pt x="111" y="4"/>
                      <a:pt x="111" y="4"/>
                      <a:pt x="111" y="4"/>
                    </a:cubicBezTo>
                    <a:cubicBezTo>
                      <a:pt x="106" y="4"/>
                      <a:pt x="103" y="4"/>
                      <a:pt x="102" y="5"/>
                    </a:cubicBezTo>
                    <a:cubicBezTo>
                      <a:pt x="101" y="5"/>
                      <a:pt x="101" y="6"/>
                      <a:pt x="100" y="6"/>
                    </a:cubicBezTo>
                    <a:cubicBezTo>
                      <a:pt x="100" y="7"/>
                      <a:pt x="99" y="10"/>
                      <a:pt x="99" y="13"/>
                    </a:cubicBezTo>
                    <a:cubicBezTo>
                      <a:pt x="99" y="19"/>
                      <a:pt x="99" y="24"/>
                      <a:pt x="99" y="29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9" y="68"/>
                      <a:pt x="99" y="80"/>
                      <a:pt x="99" y="98"/>
                    </a:cubicBezTo>
                    <a:cubicBezTo>
                      <a:pt x="92" y="98"/>
                      <a:pt x="92" y="98"/>
                      <a:pt x="92" y="98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0" y="96"/>
                      <a:pt x="90" y="95"/>
                      <a:pt x="89" y="95"/>
                    </a:cubicBezTo>
                    <a:cubicBezTo>
                      <a:pt x="89" y="95"/>
                      <a:pt x="88" y="94"/>
                      <a:pt x="87" y="93"/>
                    </a:cubicBezTo>
                    <a:cubicBezTo>
                      <a:pt x="83" y="88"/>
                      <a:pt x="80" y="85"/>
                      <a:pt x="78" y="83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71"/>
                      <a:pt x="19" y="76"/>
                      <a:pt x="20" y="82"/>
                    </a:cubicBezTo>
                    <a:cubicBezTo>
                      <a:pt x="20" y="86"/>
                      <a:pt x="20" y="88"/>
                      <a:pt x="20" y="89"/>
                    </a:cubicBezTo>
                    <a:cubicBezTo>
                      <a:pt x="21" y="90"/>
                      <a:pt x="21" y="90"/>
                      <a:pt x="22" y="90"/>
                    </a:cubicBezTo>
                    <a:cubicBezTo>
                      <a:pt x="23" y="91"/>
                      <a:pt x="27" y="91"/>
                      <a:pt x="32" y="91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8" y="95"/>
                      <a:pt x="23" y="95"/>
                      <a:pt x="18" y="95"/>
                    </a:cubicBezTo>
                    <a:cubicBezTo>
                      <a:pt x="13" y="95"/>
                      <a:pt x="7" y="95"/>
                      <a:pt x="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3"/>
              <p:cNvSpPr>
                <a:spLocks noChangeAspect="1"/>
              </p:cNvSpPr>
              <p:nvPr userDrawn="1"/>
            </p:nvSpPr>
            <p:spPr bwMode="auto">
              <a:xfrm>
                <a:off x="425450" y="6405563"/>
                <a:ext cx="33338" cy="79375"/>
              </a:xfrm>
              <a:custGeom>
                <a:avLst/>
                <a:gdLst>
                  <a:gd name="T0" fmla="*/ 41 w 41"/>
                  <a:gd name="T1" fmla="*/ 91 h 96"/>
                  <a:gd name="T2" fmla="*/ 41 w 41"/>
                  <a:gd name="T3" fmla="*/ 96 h 96"/>
                  <a:gd name="T4" fmla="*/ 21 w 41"/>
                  <a:gd name="T5" fmla="*/ 95 h 96"/>
                  <a:gd name="T6" fmla="*/ 0 w 41"/>
                  <a:gd name="T7" fmla="*/ 96 h 96"/>
                  <a:gd name="T8" fmla="*/ 0 w 41"/>
                  <a:gd name="T9" fmla="*/ 91 h 96"/>
                  <a:gd name="T10" fmla="*/ 10 w 41"/>
                  <a:gd name="T11" fmla="*/ 91 h 96"/>
                  <a:gd name="T12" fmla="*/ 12 w 41"/>
                  <a:gd name="T13" fmla="*/ 89 h 96"/>
                  <a:gd name="T14" fmla="*/ 13 w 41"/>
                  <a:gd name="T15" fmla="*/ 83 h 96"/>
                  <a:gd name="T16" fmla="*/ 14 w 41"/>
                  <a:gd name="T17" fmla="*/ 63 h 96"/>
                  <a:gd name="T18" fmla="*/ 14 w 41"/>
                  <a:gd name="T19" fmla="*/ 32 h 96"/>
                  <a:gd name="T20" fmla="*/ 13 w 41"/>
                  <a:gd name="T21" fmla="*/ 14 h 96"/>
                  <a:gd name="T22" fmla="*/ 12 w 41"/>
                  <a:gd name="T23" fmla="*/ 6 h 96"/>
                  <a:gd name="T24" fmla="*/ 10 w 41"/>
                  <a:gd name="T25" fmla="*/ 5 h 96"/>
                  <a:gd name="T26" fmla="*/ 0 w 41"/>
                  <a:gd name="T27" fmla="*/ 4 h 96"/>
                  <a:gd name="T28" fmla="*/ 0 w 41"/>
                  <a:gd name="T29" fmla="*/ 0 h 96"/>
                  <a:gd name="T30" fmla="*/ 20 w 41"/>
                  <a:gd name="T31" fmla="*/ 0 h 96"/>
                  <a:gd name="T32" fmla="*/ 41 w 41"/>
                  <a:gd name="T33" fmla="*/ 0 h 96"/>
                  <a:gd name="T34" fmla="*/ 41 w 41"/>
                  <a:gd name="T35" fmla="*/ 4 h 96"/>
                  <a:gd name="T36" fmla="*/ 31 w 41"/>
                  <a:gd name="T37" fmla="*/ 5 h 96"/>
                  <a:gd name="T38" fmla="*/ 28 w 41"/>
                  <a:gd name="T39" fmla="*/ 6 h 96"/>
                  <a:gd name="T40" fmla="*/ 27 w 41"/>
                  <a:gd name="T41" fmla="*/ 13 h 96"/>
                  <a:gd name="T42" fmla="*/ 27 w 41"/>
                  <a:gd name="T43" fmla="*/ 32 h 96"/>
                  <a:gd name="T44" fmla="*/ 27 w 41"/>
                  <a:gd name="T45" fmla="*/ 63 h 96"/>
                  <a:gd name="T46" fmla="*/ 27 w 41"/>
                  <a:gd name="T47" fmla="*/ 81 h 96"/>
                  <a:gd name="T48" fmla="*/ 28 w 41"/>
                  <a:gd name="T49" fmla="*/ 89 h 96"/>
                  <a:gd name="T50" fmla="*/ 31 w 41"/>
                  <a:gd name="T51" fmla="*/ 91 h 96"/>
                  <a:gd name="T52" fmla="*/ 41 w 41"/>
                  <a:gd name="T53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" h="96">
                    <a:moveTo>
                      <a:pt x="41" y="91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31" y="95"/>
                      <a:pt x="24" y="95"/>
                      <a:pt x="21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1"/>
                    </a:cubicBezTo>
                    <a:cubicBezTo>
                      <a:pt x="11" y="90"/>
                      <a:pt x="12" y="90"/>
                      <a:pt x="12" y="89"/>
                    </a:cubicBezTo>
                    <a:cubicBezTo>
                      <a:pt x="13" y="88"/>
                      <a:pt x="13" y="86"/>
                      <a:pt x="13" y="83"/>
                    </a:cubicBezTo>
                    <a:cubicBezTo>
                      <a:pt x="13" y="82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7"/>
                      <a:pt x="12" y="6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4"/>
                      <a:pt x="5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5" y="0"/>
                      <a:pt x="20" y="0"/>
                    </a:cubicBezTo>
                    <a:cubicBezTo>
                      <a:pt x="25" y="0"/>
                      <a:pt x="32" y="0"/>
                      <a:pt x="41" y="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4"/>
                      <a:pt x="32" y="4"/>
                      <a:pt x="31" y="5"/>
                    </a:cubicBezTo>
                    <a:cubicBezTo>
                      <a:pt x="30" y="5"/>
                      <a:pt x="29" y="6"/>
                      <a:pt x="28" y="6"/>
                    </a:cubicBezTo>
                    <a:cubicBezTo>
                      <a:pt x="28" y="7"/>
                      <a:pt x="27" y="9"/>
                      <a:pt x="27" y="13"/>
                    </a:cubicBezTo>
                    <a:cubicBezTo>
                      <a:pt x="27" y="14"/>
                      <a:pt x="27" y="20"/>
                      <a:pt x="27" y="32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9"/>
                      <a:pt x="27" y="75"/>
                      <a:pt x="27" y="81"/>
                    </a:cubicBezTo>
                    <a:cubicBezTo>
                      <a:pt x="27" y="86"/>
                      <a:pt x="28" y="88"/>
                      <a:pt x="28" y="89"/>
                    </a:cubicBezTo>
                    <a:cubicBezTo>
                      <a:pt x="29" y="90"/>
                      <a:pt x="30" y="90"/>
                      <a:pt x="31" y="91"/>
                    </a:cubicBezTo>
                    <a:cubicBezTo>
                      <a:pt x="32" y="91"/>
                      <a:pt x="35" y="91"/>
                      <a:pt x="4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4"/>
              <p:cNvSpPr>
                <a:spLocks noChangeAspect="1"/>
              </p:cNvSpPr>
              <p:nvPr userDrawn="1"/>
            </p:nvSpPr>
            <p:spPr bwMode="auto">
              <a:xfrm>
                <a:off x="4635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5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5"/>
              <p:cNvSpPr>
                <a:spLocks noChangeAspect="1"/>
              </p:cNvSpPr>
              <p:nvPr userDrawn="1"/>
            </p:nvSpPr>
            <p:spPr bwMode="auto">
              <a:xfrm>
                <a:off x="120650" y="6403975"/>
                <a:ext cx="77788" cy="82550"/>
              </a:xfrm>
              <a:custGeom>
                <a:avLst/>
                <a:gdLst>
                  <a:gd name="T0" fmla="*/ 94 w 94"/>
                  <a:gd name="T1" fmla="*/ 86 h 100"/>
                  <a:gd name="T2" fmla="*/ 91 w 94"/>
                  <a:gd name="T3" fmla="*/ 92 h 100"/>
                  <a:gd name="T4" fmla="*/ 75 w 94"/>
                  <a:gd name="T5" fmla="*/ 98 h 100"/>
                  <a:gd name="T6" fmla="*/ 57 w 94"/>
                  <a:gd name="T7" fmla="*/ 100 h 100"/>
                  <a:gd name="T8" fmla="*/ 37 w 94"/>
                  <a:gd name="T9" fmla="*/ 97 h 100"/>
                  <a:gd name="T10" fmla="*/ 21 w 94"/>
                  <a:gd name="T11" fmla="*/ 89 h 100"/>
                  <a:gd name="T12" fmla="*/ 9 w 94"/>
                  <a:gd name="T13" fmla="*/ 78 h 100"/>
                  <a:gd name="T14" fmla="*/ 2 w 94"/>
                  <a:gd name="T15" fmla="*/ 65 h 100"/>
                  <a:gd name="T16" fmla="*/ 0 w 94"/>
                  <a:gd name="T17" fmla="*/ 50 h 100"/>
                  <a:gd name="T18" fmla="*/ 16 w 94"/>
                  <a:gd name="T19" fmla="*/ 14 h 100"/>
                  <a:gd name="T20" fmla="*/ 59 w 94"/>
                  <a:gd name="T21" fmla="*/ 0 h 100"/>
                  <a:gd name="T22" fmla="*/ 71 w 94"/>
                  <a:gd name="T23" fmla="*/ 1 h 100"/>
                  <a:gd name="T24" fmla="*/ 84 w 94"/>
                  <a:gd name="T25" fmla="*/ 3 h 100"/>
                  <a:gd name="T26" fmla="*/ 94 w 94"/>
                  <a:gd name="T27" fmla="*/ 6 h 100"/>
                  <a:gd name="T28" fmla="*/ 91 w 94"/>
                  <a:gd name="T29" fmla="*/ 13 h 100"/>
                  <a:gd name="T30" fmla="*/ 90 w 94"/>
                  <a:gd name="T31" fmla="*/ 26 h 100"/>
                  <a:gd name="T32" fmla="*/ 86 w 94"/>
                  <a:gd name="T33" fmla="*/ 26 h 100"/>
                  <a:gd name="T34" fmla="*/ 85 w 94"/>
                  <a:gd name="T35" fmla="*/ 18 h 100"/>
                  <a:gd name="T36" fmla="*/ 78 w 94"/>
                  <a:gd name="T37" fmla="*/ 9 h 100"/>
                  <a:gd name="T38" fmla="*/ 57 w 94"/>
                  <a:gd name="T39" fmla="*/ 5 h 100"/>
                  <a:gd name="T40" fmla="*/ 40 w 94"/>
                  <a:gd name="T41" fmla="*/ 8 h 100"/>
                  <a:gd name="T42" fmla="*/ 28 w 94"/>
                  <a:gd name="T43" fmla="*/ 15 h 100"/>
                  <a:gd name="T44" fmla="*/ 19 w 94"/>
                  <a:gd name="T45" fmla="*/ 28 h 100"/>
                  <a:gd name="T46" fmla="*/ 16 w 94"/>
                  <a:gd name="T47" fmla="*/ 47 h 100"/>
                  <a:gd name="T48" fmla="*/ 29 w 94"/>
                  <a:gd name="T49" fmla="*/ 80 h 100"/>
                  <a:gd name="T50" fmla="*/ 63 w 94"/>
                  <a:gd name="T51" fmla="*/ 92 h 100"/>
                  <a:gd name="T52" fmla="*/ 81 w 94"/>
                  <a:gd name="T53" fmla="*/ 90 h 100"/>
                  <a:gd name="T54" fmla="*/ 92 w 94"/>
                  <a:gd name="T55" fmla="*/ 84 h 100"/>
                  <a:gd name="T56" fmla="*/ 94 w 94"/>
                  <a:gd name="T57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4" h="100">
                    <a:moveTo>
                      <a:pt x="94" y="86"/>
                    </a:moveTo>
                    <a:cubicBezTo>
                      <a:pt x="91" y="92"/>
                      <a:pt x="91" y="92"/>
                      <a:pt x="91" y="92"/>
                    </a:cubicBezTo>
                    <a:cubicBezTo>
                      <a:pt x="85" y="95"/>
                      <a:pt x="80" y="97"/>
                      <a:pt x="75" y="98"/>
                    </a:cubicBezTo>
                    <a:cubicBezTo>
                      <a:pt x="69" y="99"/>
                      <a:pt x="64" y="100"/>
                      <a:pt x="57" y="100"/>
                    </a:cubicBezTo>
                    <a:cubicBezTo>
                      <a:pt x="50" y="100"/>
                      <a:pt x="43" y="99"/>
                      <a:pt x="37" y="97"/>
                    </a:cubicBezTo>
                    <a:cubicBezTo>
                      <a:pt x="31" y="95"/>
                      <a:pt x="25" y="93"/>
                      <a:pt x="21" y="89"/>
                    </a:cubicBezTo>
                    <a:cubicBezTo>
                      <a:pt x="16" y="86"/>
                      <a:pt x="12" y="83"/>
                      <a:pt x="9" y="78"/>
                    </a:cubicBezTo>
                    <a:cubicBezTo>
                      <a:pt x="6" y="74"/>
                      <a:pt x="4" y="70"/>
                      <a:pt x="2" y="65"/>
                    </a:cubicBezTo>
                    <a:cubicBezTo>
                      <a:pt x="1" y="61"/>
                      <a:pt x="0" y="55"/>
                      <a:pt x="0" y="50"/>
                    </a:cubicBezTo>
                    <a:cubicBezTo>
                      <a:pt x="0" y="35"/>
                      <a:pt x="5" y="24"/>
                      <a:pt x="16" y="14"/>
                    </a:cubicBezTo>
                    <a:cubicBezTo>
                      <a:pt x="26" y="5"/>
                      <a:pt x="41" y="0"/>
                      <a:pt x="59" y="0"/>
                    </a:cubicBezTo>
                    <a:cubicBezTo>
                      <a:pt x="63" y="0"/>
                      <a:pt x="67" y="0"/>
                      <a:pt x="71" y="1"/>
                    </a:cubicBezTo>
                    <a:cubicBezTo>
                      <a:pt x="74" y="1"/>
                      <a:pt x="79" y="2"/>
                      <a:pt x="84" y="3"/>
                    </a:cubicBezTo>
                    <a:cubicBezTo>
                      <a:pt x="89" y="5"/>
                      <a:pt x="92" y="6"/>
                      <a:pt x="94" y="6"/>
                    </a:cubicBezTo>
                    <a:cubicBezTo>
                      <a:pt x="93" y="8"/>
                      <a:pt x="92" y="11"/>
                      <a:pt x="91" y="13"/>
                    </a:cubicBezTo>
                    <a:cubicBezTo>
                      <a:pt x="91" y="17"/>
                      <a:pt x="90" y="21"/>
                      <a:pt x="90" y="26"/>
                    </a:cubicBezTo>
                    <a:cubicBezTo>
                      <a:pt x="86" y="26"/>
                      <a:pt x="86" y="26"/>
                      <a:pt x="86" y="26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4"/>
                      <a:pt x="82" y="11"/>
                      <a:pt x="78" y="9"/>
                    </a:cubicBezTo>
                    <a:cubicBezTo>
                      <a:pt x="73" y="6"/>
                      <a:pt x="66" y="5"/>
                      <a:pt x="57" y="5"/>
                    </a:cubicBezTo>
                    <a:cubicBezTo>
                      <a:pt x="51" y="5"/>
                      <a:pt x="45" y="6"/>
                      <a:pt x="40" y="8"/>
                    </a:cubicBezTo>
                    <a:cubicBezTo>
                      <a:pt x="36" y="9"/>
                      <a:pt x="31" y="12"/>
                      <a:pt x="28" y="15"/>
                    </a:cubicBezTo>
                    <a:cubicBezTo>
                      <a:pt x="24" y="18"/>
                      <a:pt x="21" y="23"/>
                      <a:pt x="19" y="28"/>
                    </a:cubicBezTo>
                    <a:cubicBezTo>
                      <a:pt x="17" y="33"/>
                      <a:pt x="16" y="39"/>
                      <a:pt x="16" y="47"/>
                    </a:cubicBezTo>
                    <a:cubicBezTo>
                      <a:pt x="16" y="61"/>
                      <a:pt x="20" y="72"/>
                      <a:pt x="29" y="80"/>
                    </a:cubicBezTo>
                    <a:cubicBezTo>
                      <a:pt x="37" y="88"/>
                      <a:pt x="49" y="92"/>
                      <a:pt x="63" y="92"/>
                    </a:cubicBezTo>
                    <a:cubicBezTo>
                      <a:pt x="70" y="92"/>
                      <a:pt x="76" y="91"/>
                      <a:pt x="81" y="90"/>
                    </a:cubicBezTo>
                    <a:cubicBezTo>
                      <a:pt x="85" y="89"/>
                      <a:pt x="89" y="87"/>
                      <a:pt x="92" y="84"/>
                    </a:cubicBezTo>
                    <a:lnTo>
                      <a:pt x="94" y="8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6"/>
              <p:cNvSpPr>
                <a:spLocks noChangeAspect="1"/>
              </p:cNvSpPr>
              <p:nvPr userDrawn="1"/>
            </p:nvSpPr>
            <p:spPr bwMode="auto">
              <a:xfrm>
                <a:off x="153988" y="6300788"/>
                <a:ext cx="106363" cy="79375"/>
              </a:xfrm>
              <a:custGeom>
                <a:avLst/>
                <a:gdLst>
                  <a:gd name="T0" fmla="*/ 0 w 130"/>
                  <a:gd name="T1" fmla="*/ 4 h 97"/>
                  <a:gd name="T2" fmla="*/ 0 w 130"/>
                  <a:gd name="T3" fmla="*/ 0 h 97"/>
                  <a:gd name="T4" fmla="*/ 14 w 130"/>
                  <a:gd name="T5" fmla="*/ 0 h 97"/>
                  <a:gd name="T6" fmla="*/ 27 w 130"/>
                  <a:gd name="T7" fmla="*/ 0 h 97"/>
                  <a:gd name="T8" fmla="*/ 38 w 130"/>
                  <a:gd name="T9" fmla="*/ 24 h 97"/>
                  <a:gd name="T10" fmla="*/ 65 w 130"/>
                  <a:gd name="T11" fmla="*/ 76 h 97"/>
                  <a:gd name="T12" fmla="*/ 89 w 130"/>
                  <a:gd name="T13" fmla="*/ 28 h 97"/>
                  <a:gd name="T14" fmla="*/ 102 w 130"/>
                  <a:gd name="T15" fmla="*/ 0 h 97"/>
                  <a:gd name="T16" fmla="*/ 115 w 130"/>
                  <a:gd name="T17" fmla="*/ 0 h 97"/>
                  <a:gd name="T18" fmla="*/ 130 w 130"/>
                  <a:gd name="T19" fmla="*/ 0 h 97"/>
                  <a:gd name="T20" fmla="*/ 130 w 130"/>
                  <a:gd name="T21" fmla="*/ 4 h 97"/>
                  <a:gd name="T22" fmla="*/ 120 w 130"/>
                  <a:gd name="T23" fmla="*/ 5 h 97"/>
                  <a:gd name="T24" fmla="*/ 118 w 130"/>
                  <a:gd name="T25" fmla="*/ 7 h 97"/>
                  <a:gd name="T26" fmla="*/ 117 w 130"/>
                  <a:gd name="T27" fmla="*/ 13 h 97"/>
                  <a:gd name="T28" fmla="*/ 116 w 130"/>
                  <a:gd name="T29" fmla="*/ 32 h 97"/>
                  <a:gd name="T30" fmla="*/ 116 w 130"/>
                  <a:gd name="T31" fmla="*/ 63 h 97"/>
                  <a:gd name="T32" fmla="*/ 117 w 130"/>
                  <a:gd name="T33" fmla="*/ 81 h 97"/>
                  <a:gd name="T34" fmla="*/ 118 w 130"/>
                  <a:gd name="T35" fmla="*/ 89 h 97"/>
                  <a:gd name="T36" fmla="*/ 120 w 130"/>
                  <a:gd name="T37" fmla="*/ 90 h 97"/>
                  <a:gd name="T38" fmla="*/ 130 w 130"/>
                  <a:gd name="T39" fmla="*/ 91 h 97"/>
                  <a:gd name="T40" fmla="*/ 130 w 130"/>
                  <a:gd name="T41" fmla="*/ 95 h 97"/>
                  <a:gd name="T42" fmla="*/ 110 w 130"/>
                  <a:gd name="T43" fmla="*/ 95 h 97"/>
                  <a:gd name="T44" fmla="*/ 89 w 130"/>
                  <a:gd name="T45" fmla="*/ 95 h 97"/>
                  <a:gd name="T46" fmla="*/ 89 w 130"/>
                  <a:gd name="T47" fmla="*/ 91 h 97"/>
                  <a:gd name="T48" fmla="*/ 100 w 130"/>
                  <a:gd name="T49" fmla="*/ 90 h 97"/>
                  <a:gd name="T50" fmla="*/ 102 w 130"/>
                  <a:gd name="T51" fmla="*/ 89 h 97"/>
                  <a:gd name="T52" fmla="*/ 103 w 130"/>
                  <a:gd name="T53" fmla="*/ 82 h 97"/>
                  <a:gd name="T54" fmla="*/ 103 w 130"/>
                  <a:gd name="T55" fmla="*/ 63 h 97"/>
                  <a:gd name="T56" fmla="*/ 103 w 130"/>
                  <a:gd name="T57" fmla="*/ 14 h 97"/>
                  <a:gd name="T58" fmla="*/ 79 w 130"/>
                  <a:gd name="T59" fmla="*/ 62 h 97"/>
                  <a:gd name="T60" fmla="*/ 70 w 130"/>
                  <a:gd name="T61" fmla="*/ 81 h 97"/>
                  <a:gd name="T62" fmla="*/ 63 w 130"/>
                  <a:gd name="T63" fmla="*/ 97 h 97"/>
                  <a:gd name="T64" fmla="*/ 60 w 130"/>
                  <a:gd name="T65" fmla="*/ 97 h 97"/>
                  <a:gd name="T66" fmla="*/ 59 w 130"/>
                  <a:gd name="T67" fmla="*/ 93 h 97"/>
                  <a:gd name="T68" fmla="*/ 54 w 130"/>
                  <a:gd name="T69" fmla="*/ 83 h 97"/>
                  <a:gd name="T70" fmla="*/ 20 w 130"/>
                  <a:gd name="T71" fmla="*/ 16 h 97"/>
                  <a:gd name="T72" fmla="*/ 20 w 130"/>
                  <a:gd name="T73" fmla="*/ 63 h 97"/>
                  <a:gd name="T74" fmla="*/ 20 w 130"/>
                  <a:gd name="T75" fmla="*/ 81 h 97"/>
                  <a:gd name="T76" fmla="*/ 22 w 130"/>
                  <a:gd name="T77" fmla="*/ 89 h 97"/>
                  <a:gd name="T78" fmla="*/ 24 w 130"/>
                  <a:gd name="T79" fmla="*/ 90 h 97"/>
                  <a:gd name="T80" fmla="*/ 34 w 130"/>
                  <a:gd name="T81" fmla="*/ 91 h 97"/>
                  <a:gd name="T82" fmla="*/ 34 w 130"/>
                  <a:gd name="T83" fmla="*/ 95 h 97"/>
                  <a:gd name="T84" fmla="*/ 17 w 130"/>
                  <a:gd name="T85" fmla="*/ 95 h 97"/>
                  <a:gd name="T86" fmla="*/ 0 w 130"/>
                  <a:gd name="T87" fmla="*/ 95 h 97"/>
                  <a:gd name="T88" fmla="*/ 0 w 130"/>
                  <a:gd name="T89" fmla="*/ 91 h 97"/>
                  <a:gd name="T90" fmla="*/ 10 w 130"/>
                  <a:gd name="T91" fmla="*/ 90 h 97"/>
                  <a:gd name="T92" fmla="*/ 12 w 130"/>
                  <a:gd name="T93" fmla="*/ 89 h 97"/>
                  <a:gd name="T94" fmla="*/ 13 w 130"/>
                  <a:gd name="T95" fmla="*/ 82 h 97"/>
                  <a:gd name="T96" fmla="*/ 14 w 130"/>
                  <a:gd name="T97" fmla="*/ 63 h 97"/>
                  <a:gd name="T98" fmla="*/ 14 w 130"/>
                  <a:gd name="T99" fmla="*/ 32 h 97"/>
                  <a:gd name="T100" fmla="*/ 13 w 130"/>
                  <a:gd name="T101" fmla="*/ 14 h 97"/>
                  <a:gd name="T102" fmla="*/ 12 w 130"/>
                  <a:gd name="T103" fmla="*/ 7 h 97"/>
                  <a:gd name="T104" fmla="*/ 10 w 130"/>
                  <a:gd name="T105" fmla="*/ 5 h 97"/>
                  <a:gd name="T106" fmla="*/ 0 w 130"/>
                  <a:gd name="T107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0" h="9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9" y="0"/>
                      <a:pt x="14" y="0"/>
                    </a:cubicBezTo>
                    <a:cubicBezTo>
                      <a:pt x="18" y="0"/>
                      <a:pt x="23" y="0"/>
                      <a:pt x="27" y="0"/>
                    </a:cubicBezTo>
                    <a:cubicBezTo>
                      <a:pt x="31" y="9"/>
                      <a:pt x="35" y="17"/>
                      <a:pt x="38" y="2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6" y="15"/>
                      <a:pt x="100" y="5"/>
                      <a:pt x="102" y="0"/>
                    </a:cubicBezTo>
                    <a:cubicBezTo>
                      <a:pt x="107" y="0"/>
                      <a:pt x="112" y="0"/>
                      <a:pt x="115" y="0"/>
                    </a:cubicBezTo>
                    <a:cubicBezTo>
                      <a:pt x="118" y="0"/>
                      <a:pt x="123" y="0"/>
                      <a:pt x="130" y="0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4"/>
                      <a:pt x="121" y="5"/>
                      <a:pt x="120" y="5"/>
                    </a:cubicBezTo>
                    <a:cubicBezTo>
                      <a:pt x="119" y="5"/>
                      <a:pt x="118" y="6"/>
                      <a:pt x="118" y="7"/>
                    </a:cubicBezTo>
                    <a:cubicBezTo>
                      <a:pt x="117" y="8"/>
                      <a:pt x="117" y="10"/>
                      <a:pt x="117" y="13"/>
                    </a:cubicBezTo>
                    <a:cubicBezTo>
                      <a:pt x="116" y="14"/>
                      <a:pt x="116" y="20"/>
                      <a:pt x="116" y="32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6" y="69"/>
                      <a:pt x="116" y="75"/>
                      <a:pt x="117" y="81"/>
                    </a:cubicBezTo>
                    <a:cubicBezTo>
                      <a:pt x="117" y="85"/>
                      <a:pt x="117" y="88"/>
                      <a:pt x="118" y="89"/>
                    </a:cubicBezTo>
                    <a:cubicBezTo>
                      <a:pt x="118" y="89"/>
                      <a:pt x="119" y="90"/>
                      <a:pt x="120" y="90"/>
                    </a:cubicBezTo>
                    <a:cubicBezTo>
                      <a:pt x="121" y="91"/>
                      <a:pt x="125" y="91"/>
                      <a:pt x="130" y="91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21" y="95"/>
                      <a:pt x="114" y="95"/>
                      <a:pt x="110" y="95"/>
                    </a:cubicBezTo>
                    <a:cubicBezTo>
                      <a:pt x="107" y="95"/>
                      <a:pt x="100" y="95"/>
                      <a:pt x="89" y="95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5" y="91"/>
                      <a:pt x="98" y="91"/>
                      <a:pt x="100" y="90"/>
                    </a:cubicBezTo>
                    <a:cubicBezTo>
                      <a:pt x="101" y="90"/>
                      <a:pt x="102" y="89"/>
                      <a:pt x="102" y="89"/>
                    </a:cubicBezTo>
                    <a:cubicBezTo>
                      <a:pt x="103" y="88"/>
                      <a:pt x="103" y="86"/>
                      <a:pt x="103" y="82"/>
                    </a:cubicBezTo>
                    <a:cubicBezTo>
                      <a:pt x="103" y="81"/>
                      <a:pt x="103" y="75"/>
                      <a:pt x="103" y="6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5" y="70"/>
                      <a:pt x="72" y="76"/>
                      <a:pt x="70" y="81"/>
                    </a:cubicBezTo>
                    <a:cubicBezTo>
                      <a:pt x="69" y="84"/>
                      <a:pt x="66" y="89"/>
                      <a:pt x="63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0" y="95"/>
                      <a:pt x="59" y="94"/>
                      <a:pt x="59" y="9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9"/>
                      <a:pt x="20" y="75"/>
                      <a:pt x="20" y="81"/>
                    </a:cubicBezTo>
                    <a:cubicBezTo>
                      <a:pt x="21" y="85"/>
                      <a:pt x="21" y="88"/>
                      <a:pt x="22" y="89"/>
                    </a:cubicBezTo>
                    <a:cubicBezTo>
                      <a:pt x="22" y="89"/>
                      <a:pt x="23" y="90"/>
                      <a:pt x="24" y="90"/>
                    </a:cubicBezTo>
                    <a:cubicBezTo>
                      <a:pt x="25" y="91"/>
                      <a:pt x="29" y="91"/>
                      <a:pt x="34" y="91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" y="91"/>
                      <a:pt x="8" y="91"/>
                      <a:pt x="10" y="90"/>
                    </a:cubicBezTo>
                    <a:cubicBezTo>
                      <a:pt x="11" y="90"/>
                      <a:pt x="12" y="89"/>
                      <a:pt x="12" y="89"/>
                    </a:cubicBezTo>
                    <a:cubicBezTo>
                      <a:pt x="13" y="88"/>
                      <a:pt x="13" y="86"/>
                      <a:pt x="13" y="82"/>
                    </a:cubicBezTo>
                    <a:cubicBezTo>
                      <a:pt x="13" y="81"/>
                      <a:pt x="13" y="75"/>
                      <a:pt x="14" y="6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26"/>
                      <a:pt x="13" y="20"/>
                      <a:pt x="13" y="14"/>
                    </a:cubicBezTo>
                    <a:cubicBezTo>
                      <a:pt x="13" y="10"/>
                      <a:pt x="13" y="8"/>
                      <a:pt x="12" y="7"/>
                    </a:cubicBezTo>
                    <a:cubicBezTo>
                      <a:pt x="12" y="6"/>
                      <a:pt x="11" y="5"/>
                      <a:pt x="10" y="5"/>
                    </a:cubicBezTo>
                    <a:cubicBezTo>
                      <a:pt x="8" y="5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7"/>
              <p:cNvSpPr>
                <a:spLocks noChangeAspect="1" noEditPoints="1"/>
              </p:cNvSpPr>
              <p:nvPr userDrawn="1"/>
            </p:nvSpPr>
            <p:spPr bwMode="auto">
              <a:xfrm>
                <a:off x="265113" y="6299200"/>
                <a:ext cx="87313" cy="79375"/>
              </a:xfrm>
              <a:custGeom>
                <a:avLst/>
                <a:gdLst>
                  <a:gd name="T0" fmla="*/ 15 w 107"/>
                  <a:gd name="T1" fmla="*/ 96 h 96"/>
                  <a:gd name="T2" fmla="*/ 33 w 107"/>
                  <a:gd name="T3" fmla="*/ 96 h 96"/>
                  <a:gd name="T4" fmla="*/ 33 w 107"/>
                  <a:gd name="T5" fmla="*/ 92 h 96"/>
                  <a:gd name="T6" fmla="*/ 24 w 107"/>
                  <a:gd name="T7" fmla="*/ 92 h 96"/>
                  <a:gd name="T8" fmla="*/ 21 w 107"/>
                  <a:gd name="T9" fmla="*/ 90 h 96"/>
                  <a:gd name="T10" fmla="*/ 21 w 107"/>
                  <a:gd name="T11" fmla="*/ 89 h 96"/>
                  <a:gd name="T12" fmla="*/ 23 w 107"/>
                  <a:gd name="T13" fmla="*/ 82 h 96"/>
                  <a:gd name="T14" fmla="*/ 30 w 107"/>
                  <a:gd name="T15" fmla="*/ 65 h 96"/>
                  <a:gd name="T16" fmla="*/ 71 w 107"/>
                  <a:gd name="T17" fmla="*/ 65 h 96"/>
                  <a:gd name="T18" fmla="*/ 80 w 107"/>
                  <a:gd name="T19" fmla="*/ 85 h 96"/>
                  <a:gd name="T20" fmla="*/ 81 w 107"/>
                  <a:gd name="T21" fmla="*/ 89 h 96"/>
                  <a:gd name="T22" fmla="*/ 80 w 107"/>
                  <a:gd name="T23" fmla="*/ 91 h 96"/>
                  <a:gd name="T24" fmla="*/ 78 w 107"/>
                  <a:gd name="T25" fmla="*/ 92 h 96"/>
                  <a:gd name="T26" fmla="*/ 68 w 107"/>
                  <a:gd name="T27" fmla="*/ 92 h 96"/>
                  <a:gd name="T28" fmla="*/ 68 w 107"/>
                  <a:gd name="T29" fmla="*/ 96 h 96"/>
                  <a:gd name="T30" fmla="*/ 91 w 107"/>
                  <a:gd name="T31" fmla="*/ 96 h 96"/>
                  <a:gd name="T32" fmla="*/ 107 w 107"/>
                  <a:gd name="T33" fmla="*/ 96 h 96"/>
                  <a:gd name="T34" fmla="*/ 107 w 107"/>
                  <a:gd name="T35" fmla="*/ 92 h 96"/>
                  <a:gd name="T36" fmla="*/ 99 w 107"/>
                  <a:gd name="T37" fmla="*/ 91 h 96"/>
                  <a:gd name="T38" fmla="*/ 96 w 107"/>
                  <a:gd name="T39" fmla="*/ 88 h 96"/>
                  <a:gd name="T40" fmla="*/ 87 w 107"/>
                  <a:gd name="T41" fmla="*/ 68 h 96"/>
                  <a:gd name="T42" fmla="*/ 56 w 107"/>
                  <a:gd name="T43" fmla="*/ 0 h 96"/>
                  <a:gd name="T44" fmla="*/ 52 w 107"/>
                  <a:gd name="T45" fmla="*/ 0 h 96"/>
                  <a:gd name="T46" fmla="*/ 40 w 107"/>
                  <a:gd name="T47" fmla="*/ 28 h 96"/>
                  <a:gd name="T48" fmla="*/ 22 w 107"/>
                  <a:gd name="T49" fmla="*/ 66 h 96"/>
                  <a:gd name="T50" fmla="*/ 13 w 107"/>
                  <a:gd name="T51" fmla="*/ 85 h 96"/>
                  <a:gd name="T52" fmla="*/ 9 w 107"/>
                  <a:gd name="T53" fmla="*/ 90 h 96"/>
                  <a:gd name="T54" fmla="*/ 7 w 107"/>
                  <a:gd name="T55" fmla="*/ 92 h 96"/>
                  <a:gd name="T56" fmla="*/ 0 w 107"/>
                  <a:gd name="T57" fmla="*/ 92 h 96"/>
                  <a:gd name="T58" fmla="*/ 0 w 107"/>
                  <a:gd name="T59" fmla="*/ 96 h 96"/>
                  <a:gd name="T60" fmla="*/ 15 w 107"/>
                  <a:gd name="T61" fmla="*/ 96 h 96"/>
                  <a:gd name="T62" fmla="*/ 51 w 107"/>
                  <a:gd name="T63" fmla="*/ 18 h 96"/>
                  <a:gd name="T64" fmla="*/ 68 w 107"/>
                  <a:gd name="T65" fmla="*/ 59 h 96"/>
                  <a:gd name="T66" fmla="*/ 33 w 107"/>
                  <a:gd name="T67" fmla="*/ 59 h 96"/>
                  <a:gd name="T68" fmla="*/ 51 w 107"/>
                  <a:gd name="T69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96">
                    <a:moveTo>
                      <a:pt x="15" y="96"/>
                    </a:moveTo>
                    <a:cubicBezTo>
                      <a:pt x="19" y="96"/>
                      <a:pt x="25" y="96"/>
                      <a:pt x="33" y="96"/>
                    </a:cubicBezTo>
                    <a:cubicBezTo>
                      <a:pt x="33" y="92"/>
                      <a:pt x="33" y="92"/>
                      <a:pt x="33" y="92"/>
                    </a:cubicBezTo>
                    <a:cubicBezTo>
                      <a:pt x="28" y="92"/>
                      <a:pt x="25" y="92"/>
                      <a:pt x="24" y="92"/>
                    </a:cubicBezTo>
                    <a:cubicBezTo>
                      <a:pt x="22" y="91"/>
                      <a:pt x="22" y="91"/>
                      <a:pt x="21" y="90"/>
                    </a:cubicBezTo>
                    <a:cubicBezTo>
                      <a:pt x="21" y="90"/>
                      <a:pt x="21" y="89"/>
                      <a:pt x="21" y="89"/>
                    </a:cubicBezTo>
                    <a:cubicBezTo>
                      <a:pt x="21" y="87"/>
                      <a:pt x="21" y="85"/>
                      <a:pt x="23" y="82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7"/>
                      <a:pt x="81" y="88"/>
                      <a:pt x="81" y="89"/>
                    </a:cubicBezTo>
                    <a:cubicBezTo>
                      <a:pt x="81" y="90"/>
                      <a:pt x="81" y="90"/>
                      <a:pt x="80" y="91"/>
                    </a:cubicBezTo>
                    <a:cubicBezTo>
                      <a:pt x="80" y="91"/>
                      <a:pt x="79" y="91"/>
                      <a:pt x="78" y="92"/>
                    </a:cubicBezTo>
                    <a:cubicBezTo>
                      <a:pt x="77" y="92"/>
                      <a:pt x="74" y="92"/>
                      <a:pt x="68" y="92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4" y="96"/>
                      <a:pt x="99" y="96"/>
                      <a:pt x="107" y="96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3" y="92"/>
                      <a:pt x="100" y="92"/>
                      <a:pt x="99" y="91"/>
                    </a:cubicBezTo>
                    <a:cubicBezTo>
                      <a:pt x="98" y="91"/>
                      <a:pt x="97" y="90"/>
                      <a:pt x="96" y="88"/>
                    </a:cubicBezTo>
                    <a:cubicBezTo>
                      <a:pt x="95" y="85"/>
                      <a:pt x="92" y="79"/>
                      <a:pt x="87" y="6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6" y="14"/>
                      <a:pt x="42" y="24"/>
                      <a:pt x="40" y="2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7" y="77"/>
                      <a:pt x="13" y="83"/>
                      <a:pt x="13" y="85"/>
                    </a:cubicBezTo>
                    <a:cubicBezTo>
                      <a:pt x="11" y="88"/>
                      <a:pt x="10" y="90"/>
                      <a:pt x="9" y="90"/>
                    </a:cubicBezTo>
                    <a:cubicBezTo>
                      <a:pt x="8" y="91"/>
                      <a:pt x="8" y="91"/>
                      <a:pt x="7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5" y="96"/>
                      <a:pt x="10" y="96"/>
                      <a:pt x="15" y="96"/>
                    </a:cubicBezTo>
                    <a:close/>
                    <a:moveTo>
                      <a:pt x="51" y="18"/>
                    </a:moveTo>
                    <a:cubicBezTo>
                      <a:pt x="68" y="59"/>
                      <a:pt x="68" y="59"/>
                      <a:pt x="68" y="59"/>
                    </a:cubicBezTo>
                    <a:cubicBezTo>
                      <a:pt x="33" y="59"/>
                      <a:pt x="33" y="59"/>
                      <a:pt x="33" y="59"/>
                    </a:cubicBezTo>
                    <a:lnTo>
                      <a:pt x="51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8"/>
              <p:cNvSpPr>
                <a:spLocks noChangeAspect="1"/>
              </p:cNvSpPr>
              <p:nvPr userDrawn="1"/>
            </p:nvSpPr>
            <p:spPr bwMode="auto">
              <a:xfrm>
                <a:off x="336550" y="6300788"/>
                <a:ext cx="77788" cy="69850"/>
              </a:xfrm>
              <a:custGeom>
                <a:avLst/>
                <a:gdLst>
                  <a:gd name="T0" fmla="*/ 77 w 105"/>
                  <a:gd name="T1" fmla="*/ 14 h 95"/>
                  <a:gd name="T2" fmla="*/ 82 w 105"/>
                  <a:gd name="T3" fmla="*/ 7 h 95"/>
                  <a:gd name="T4" fmla="*/ 80 w 105"/>
                  <a:gd name="T5" fmla="*/ 5 h 95"/>
                  <a:gd name="T6" fmla="*/ 70 w 105"/>
                  <a:gd name="T7" fmla="*/ 4 h 95"/>
                  <a:gd name="T8" fmla="*/ 70 w 105"/>
                  <a:gd name="T9" fmla="*/ 0 h 95"/>
                  <a:gd name="T10" fmla="*/ 89 w 105"/>
                  <a:gd name="T11" fmla="*/ 0 h 95"/>
                  <a:gd name="T12" fmla="*/ 105 w 105"/>
                  <a:gd name="T13" fmla="*/ 0 h 95"/>
                  <a:gd name="T14" fmla="*/ 105 w 105"/>
                  <a:gd name="T15" fmla="*/ 4 h 95"/>
                  <a:gd name="T16" fmla="*/ 96 w 105"/>
                  <a:gd name="T17" fmla="*/ 5 h 95"/>
                  <a:gd name="T18" fmla="*/ 92 w 105"/>
                  <a:gd name="T19" fmla="*/ 7 h 95"/>
                  <a:gd name="T20" fmla="*/ 87 w 105"/>
                  <a:gd name="T21" fmla="*/ 13 h 95"/>
                  <a:gd name="T22" fmla="*/ 66 w 105"/>
                  <a:gd name="T23" fmla="*/ 43 h 95"/>
                  <a:gd name="T24" fmla="*/ 59 w 105"/>
                  <a:gd name="T25" fmla="*/ 54 h 95"/>
                  <a:gd name="T26" fmla="*/ 59 w 105"/>
                  <a:gd name="T27" fmla="*/ 58 h 95"/>
                  <a:gd name="T28" fmla="*/ 59 w 105"/>
                  <a:gd name="T29" fmla="*/ 63 h 95"/>
                  <a:gd name="T30" fmla="*/ 59 w 105"/>
                  <a:gd name="T31" fmla="*/ 81 h 95"/>
                  <a:gd name="T32" fmla="*/ 60 w 105"/>
                  <a:gd name="T33" fmla="*/ 89 h 95"/>
                  <a:gd name="T34" fmla="*/ 63 w 105"/>
                  <a:gd name="T35" fmla="*/ 90 h 95"/>
                  <a:gd name="T36" fmla="*/ 73 w 105"/>
                  <a:gd name="T37" fmla="*/ 91 h 95"/>
                  <a:gd name="T38" fmla="*/ 73 w 105"/>
                  <a:gd name="T39" fmla="*/ 95 h 95"/>
                  <a:gd name="T40" fmla="*/ 53 w 105"/>
                  <a:gd name="T41" fmla="*/ 95 h 95"/>
                  <a:gd name="T42" fmla="*/ 32 w 105"/>
                  <a:gd name="T43" fmla="*/ 95 h 95"/>
                  <a:gd name="T44" fmla="*/ 32 w 105"/>
                  <a:gd name="T45" fmla="*/ 91 h 95"/>
                  <a:gd name="T46" fmla="*/ 42 w 105"/>
                  <a:gd name="T47" fmla="*/ 90 h 95"/>
                  <a:gd name="T48" fmla="*/ 44 w 105"/>
                  <a:gd name="T49" fmla="*/ 89 h 95"/>
                  <a:gd name="T50" fmla="*/ 45 w 105"/>
                  <a:gd name="T51" fmla="*/ 82 h 95"/>
                  <a:gd name="T52" fmla="*/ 46 w 105"/>
                  <a:gd name="T53" fmla="*/ 63 h 95"/>
                  <a:gd name="T54" fmla="*/ 46 w 105"/>
                  <a:gd name="T55" fmla="*/ 56 h 95"/>
                  <a:gd name="T56" fmla="*/ 43 w 105"/>
                  <a:gd name="T57" fmla="*/ 50 h 95"/>
                  <a:gd name="T58" fmla="*/ 35 w 105"/>
                  <a:gd name="T59" fmla="*/ 39 h 95"/>
                  <a:gd name="T60" fmla="*/ 17 w 105"/>
                  <a:gd name="T61" fmla="*/ 13 h 95"/>
                  <a:gd name="T62" fmla="*/ 13 w 105"/>
                  <a:gd name="T63" fmla="*/ 7 h 95"/>
                  <a:gd name="T64" fmla="*/ 9 w 105"/>
                  <a:gd name="T65" fmla="*/ 5 h 95"/>
                  <a:gd name="T66" fmla="*/ 0 w 105"/>
                  <a:gd name="T67" fmla="*/ 4 h 95"/>
                  <a:gd name="T68" fmla="*/ 0 w 105"/>
                  <a:gd name="T69" fmla="*/ 0 h 95"/>
                  <a:gd name="T70" fmla="*/ 17 w 105"/>
                  <a:gd name="T71" fmla="*/ 0 h 95"/>
                  <a:gd name="T72" fmla="*/ 43 w 105"/>
                  <a:gd name="T73" fmla="*/ 0 h 95"/>
                  <a:gd name="T74" fmla="*/ 43 w 105"/>
                  <a:gd name="T75" fmla="*/ 4 h 95"/>
                  <a:gd name="T76" fmla="*/ 32 w 105"/>
                  <a:gd name="T77" fmla="*/ 5 h 95"/>
                  <a:gd name="T78" fmla="*/ 30 w 105"/>
                  <a:gd name="T79" fmla="*/ 7 h 95"/>
                  <a:gd name="T80" fmla="*/ 34 w 105"/>
                  <a:gd name="T81" fmla="*/ 14 h 95"/>
                  <a:gd name="T82" fmla="*/ 55 w 105"/>
                  <a:gd name="T83" fmla="*/ 48 h 95"/>
                  <a:gd name="T84" fmla="*/ 77 w 105"/>
                  <a:gd name="T85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5" h="95">
                    <a:moveTo>
                      <a:pt x="77" y="14"/>
                    </a:moveTo>
                    <a:cubicBezTo>
                      <a:pt x="80" y="10"/>
                      <a:pt x="82" y="7"/>
                      <a:pt x="82" y="7"/>
                    </a:cubicBezTo>
                    <a:cubicBezTo>
                      <a:pt x="82" y="6"/>
                      <a:pt x="81" y="5"/>
                      <a:pt x="80" y="5"/>
                    </a:cubicBezTo>
                    <a:cubicBezTo>
                      <a:pt x="79" y="5"/>
                      <a:pt x="75" y="4"/>
                      <a:pt x="70" y="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9" y="0"/>
                      <a:pt x="84" y="0"/>
                      <a:pt x="89" y="0"/>
                    </a:cubicBezTo>
                    <a:cubicBezTo>
                      <a:pt x="93" y="0"/>
                      <a:pt x="96" y="0"/>
                      <a:pt x="105" y="0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0" y="4"/>
                      <a:pt x="97" y="5"/>
                      <a:pt x="96" y="5"/>
                    </a:cubicBezTo>
                    <a:cubicBezTo>
                      <a:pt x="95" y="5"/>
                      <a:pt x="93" y="6"/>
                      <a:pt x="92" y="7"/>
                    </a:cubicBezTo>
                    <a:cubicBezTo>
                      <a:pt x="91" y="7"/>
                      <a:pt x="89" y="10"/>
                      <a:pt x="87" y="1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2" y="49"/>
                      <a:pt x="60" y="53"/>
                      <a:pt x="59" y="54"/>
                    </a:cubicBezTo>
                    <a:cubicBezTo>
                      <a:pt x="59" y="56"/>
                      <a:pt x="59" y="57"/>
                      <a:pt x="59" y="58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9"/>
                      <a:pt x="59" y="75"/>
                      <a:pt x="59" y="81"/>
                    </a:cubicBezTo>
                    <a:cubicBezTo>
                      <a:pt x="59" y="85"/>
                      <a:pt x="60" y="88"/>
                      <a:pt x="60" y="89"/>
                    </a:cubicBezTo>
                    <a:cubicBezTo>
                      <a:pt x="61" y="89"/>
                      <a:pt x="61" y="90"/>
                      <a:pt x="63" y="90"/>
                    </a:cubicBezTo>
                    <a:cubicBezTo>
                      <a:pt x="64" y="91"/>
                      <a:pt x="67" y="91"/>
                      <a:pt x="73" y="91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65" y="95"/>
                      <a:pt x="58" y="95"/>
                      <a:pt x="53" y="95"/>
                    </a:cubicBezTo>
                    <a:cubicBezTo>
                      <a:pt x="47" y="95"/>
                      <a:pt x="40" y="95"/>
                      <a:pt x="32" y="95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7" y="91"/>
                      <a:pt x="40" y="91"/>
                      <a:pt x="42" y="90"/>
                    </a:cubicBezTo>
                    <a:cubicBezTo>
                      <a:pt x="43" y="90"/>
                      <a:pt x="44" y="90"/>
                      <a:pt x="44" y="89"/>
                    </a:cubicBezTo>
                    <a:cubicBezTo>
                      <a:pt x="45" y="88"/>
                      <a:pt x="45" y="86"/>
                      <a:pt x="45" y="82"/>
                    </a:cubicBezTo>
                    <a:cubicBezTo>
                      <a:pt x="45" y="81"/>
                      <a:pt x="45" y="75"/>
                      <a:pt x="46" y="63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5" y="54"/>
                      <a:pt x="44" y="52"/>
                      <a:pt x="43" y="50"/>
                    </a:cubicBezTo>
                    <a:cubicBezTo>
                      <a:pt x="42" y="49"/>
                      <a:pt x="40" y="45"/>
                      <a:pt x="35" y="3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5" y="10"/>
                      <a:pt x="14" y="7"/>
                      <a:pt x="13" y="7"/>
                    </a:cubicBezTo>
                    <a:cubicBezTo>
                      <a:pt x="12" y="6"/>
                      <a:pt x="10" y="5"/>
                      <a:pt x="9" y="5"/>
                    </a:cubicBezTo>
                    <a:cubicBezTo>
                      <a:pt x="8" y="5"/>
                      <a:pt x="6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2" y="0"/>
                      <a:pt x="17" y="0"/>
                    </a:cubicBezTo>
                    <a:cubicBezTo>
                      <a:pt x="22" y="0"/>
                      <a:pt x="34" y="0"/>
                      <a:pt x="43" y="0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8" y="4"/>
                      <a:pt x="33" y="5"/>
                      <a:pt x="32" y="5"/>
                    </a:cubicBezTo>
                    <a:cubicBezTo>
                      <a:pt x="31" y="5"/>
                      <a:pt x="30" y="6"/>
                      <a:pt x="30" y="7"/>
                    </a:cubicBezTo>
                    <a:cubicBezTo>
                      <a:pt x="30" y="7"/>
                      <a:pt x="31" y="10"/>
                      <a:pt x="34" y="14"/>
                    </a:cubicBezTo>
                    <a:cubicBezTo>
                      <a:pt x="55" y="48"/>
                      <a:pt x="55" y="48"/>
                      <a:pt x="55" y="48"/>
                    </a:cubicBezTo>
                    <a:lnTo>
                      <a:pt x="77" y="1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9"/>
              <p:cNvSpPr>
                <a:spLocks noChangeAspect="1" noEditPoints="1"/>
              </p:cNvSpPr>
              <p:nvPr userDrawn="1"/>
            </p:nvSpPr>
            <p:spPr bwMode="auto">
              <a:xfrm>
                <a:off x="420688" y="6299200"/>
                <a:ext cx="85725" cy="80963"/>
              </a:xfrm>
              <a:custGeom>
                <a:avLst/>
                <a:gdLst>
                  <a:gd name="T0" fmla="*/ 19 w 106"/>
                  <a:gd name="T1" fmla="*/ 24 h 99"/>
                  <a:gd name="T2" fmla="*/ 31 w 106"/>
                  <a:gd name="T3" fmla="*/ 10 h 99"/>
                  <a:gd name="T4" fmla="*/ 51 w 106"/>
                  <a:gd name="T5" fmla="*/ 5 h 99"/>
                  <a:gd name="T6" fmla="*/ 66 w 106"/>
                  <a:gd name="T7" fmla="*/ 8 h 99"/>
                  <a:gd name="T8" fmla="*/ 76 w 106"/>
                  <a:gd name="T9" fmla="*/ 13 h 99"/>
                  <a:gd name="T10" fmla="*/ 84 w 106"/>
                  <a:gd name="T11" fmla="*/ 21 h 99"/>
                  <a:gd name="T12" fmla="*/ 88 w 106"/>
                  <a:gd name="T13" fmla="*/ 31 h 99"/>
                  <a:gd name="T14" fmla="*/ 91 w 106"/>
                  <a:gd name="T15" fmla="*/ 51 h 99"/>
                  <a:gd name="T16" fmla="*/ 87 w 106"/>
                  <a:gd name="T17" fmla="*/ 73 h 99"/>
                  <a:gd name="T18" fmla="*/ 75 w 106"/>
                  <a:gd name="T19" fmla="*/ 88 h 99"/>
                  <a:gd name="T20" fmla="*/ 55 w 106"/>
                  <a:gd name="T21" fmla="*/ 93 h 99"/>
                  <a:gd name="T22" fmla="*/ 40 w 106"/>
                  <a:gd name="T23" fmla="*/ 91 h 99"/>
                  <a:gd name="T24" fmla="*/ 28 w 106"/>
                  <a:gd name="T25" fmla="*/ 82 h 99"/>
                  <a:gd name="T26" fmla="*/ 19 w 106"/>
                  <a:gd name="T27" fmla="*/ 69 h 99"/>
                  <a:gd name="T28" fmla="*/ 16 w 106"/>
                  <a:gd name="T29" fmla="*/ 57 h 99"/>
                  <a:gd name="T30" fmla="*/ 14 w 106"/>
                  <a:gd name="T31" fmla="*/ 45 h 99"/>
                  <a:gd name="T32" fmla="*/ 19 w 106"/>
                  <a:gd name="T33" fmla="*/ 24 h 99"/>
                  <a:gd name="T34" fmla="*/ 3 w 106"/>
                  <a:gd name="T35" fmla="*/ 69 h 99"/>
                  <a:gd name="T36" fmla="*/ 13 w 106"/>
                  <a:gd name="T37" fmla="*/ 86 h 99"/>
                  <a:gd name="T38" fmla="*/ 29 w 106"/>
                  <a:gd name="T39" fmla="*/ 96 h 99"/>
                  <a:gd name="T40" fmla="*/ 50 w 106"/>
                  <a:gd name="T41" fmla="*/ 99 h 99"/>
                  <a:gd name="T42" fmla="*/ 90 w 106"/>
                  <a:gd name="T43" fmla="*/ 84 h 99"/>
                  <a:gd name="T44" fmla="*/ 106 w 106"/>
                  <a:gd name="T45" fmla="*/ 46 h 99"/>
                  <a:gd name="T46" fmla="*/ 105 w 106"/>
                  <a:gd name="T47" fmla="*/ 33 h 99"/>
                  <a:gd name="T48" fmla="*/ 101 w 106"/>
                  <a:gd name="T49" fmla="*/ 22 h 99"/>
                  <a:gd name="T50" fmla="*/ 91 w 106"/>
                  <a:gd name="T51" fmla="*/ 11 h 99"/>
                  <a:gd name="T52" fmla="*/ 75 w 106"/>
                  <a:gd name="T53" fmla="*/ 3 h 99"/>
                  <a:gd name="T54" fmla="*/ 54 w 106"/>
                  <a:gd name="T55" fmla="*/ 0 h 99"/>
                  <a:gd name="T56" fmla="*/ 32 w 106"/>
                  <a:gd name="T57" fmla="*/ 3 h 99"/>
                  <a:gd name="T58" fmla="*/ 14 w 106"/>
                  <a:gd name="T59" fmla="*/ 14 h 99"/>
                  <a:gd name="T60" fmla="*/ 3 w 106"/>
                  <a:gd name="T61" fmla="*/ 30 h 99"/>
                  <a:gd name="T62" fmla="*/ 0 w 106"/>
                  <a:gd name="T63" fmla="*/ 50 h 99"/>
                  <a:gd name="T64" fmla="*/ 3 w 106"/>
                  <a:gd name="T65" fmla="*/ 6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99">
                    <a:moveTo>
                      <a:pt x="19" y="24"/>
                    </a:moveTo>
                    <a:cubicBezTo>
                      <a:pt x="22" y="18"/>
                      <a:pt x="26" y="13"/>
                      <a:pt x="31" y="10"/>
                    </a:cubicBezTo>
                    <a:cubicBezTo>
                      <a:pt x="37" y="7"/>
                      <a:pt x="44" y="5"/>
                      <a:pt x="51" y="5"/>
                    </a:cubicBezTo>
                    <a:cubicBezTo>
                      <a:pt x="56" y="5"/>
                      <a:pt x="61" y="6"/>
                      <a:pt x="66" y="8"/>
                    </a:cubicBezTo>
                    <a:cubicBezTo>
                      <a:pt x="70" y="9"/>
                      <a:pt x="74" y="11"/>
                      <a:pt x="76" y="13"/>
                    </a:cubicBezTo>
                    <a:cubicBezTo>
                      <a:pt x="79" y="16"/>
                      <a:pt x="82" y="18"/>
                      <a:pt x="84" y="21"/>
                    </a:cubicBezTo>
                    <a:cubicBezTo>
                      <a:pt x="86" y="24"/>
                      <a:pt x="87" y="27"/>
                      <a:pt x="88" y="31"/>
                    </a:cubicBezTo>
                    <a:cubicBezTo>
                      <a:pt x="90" y="37"/>
                      <a:pt x="91" y="44"/>
                      <a:pt x="91" y="51"/>
                    </a:cubicBezTo>
                    <a:cubicBezTo>
                      <a:pt x="91" y="59"/>
                      <a:pt x="90" y="67"/>
                      <a:pt x="87" y="73"/>
                    </a:cubicBezTo>
                    <a:cubicBezTo>
                      <a:pt x="85" y="79"/>
                      <a:pt x="80" y="84"/>
                      <a:pt x="75" y="88"/>
                    </a:cubicBezTo>
                    <a:cubicBezTo>
                      <a:pt x="69" y="91"/>
                      <a:pt x="63" y="93"/>
                      <a:pt x="55" y="93"/>
                    </a:cubicBezTo>
                    <a:cubicBezTo>
                      <a:pt x="50" y="93"/>
                      <a:pt x="45" y="92"/>
                      <a:pt x="40" y="91"/>
                    </a:cubicBezTo>
                    <a:cubicBezTo>
                      <a:pt x="36" y="89"/>
                      <a:pt x="32" y="86"/>
                      <a:pt x="28" y="82"/>
                    </a:cubicBezTo>
                    <a:cubicBezTo>
                      <a:pt x="24" y="79"/>
                      <a:pt x="21" y="74"/>
                      <a:pt x="19" y="69"/>
                    </a:cubicBezTo>
                    <a:cubicBezTo>
                      <a:pt x="18" y="66"/>
                      <a:pt x="17" y="62"/>
                      <a:pt x="16" y="57"/>
                    </a:cubicBezTo>
                    <a:cubicBezTo>
                      <a:pt x="15" y="53"/>
                      <a:pt x="14" y="49"/>
                      <a:pt x="14" y="45"/>
                    </a:cubicBezTo>
                    <a:cubicBezTo>
                      <a:pt x="14" y="37"/>
                      <a:pt x="16" y="30"/>
                      <a:pt x="19" y="24"/>
                    </a:cubicBezTo>
                    <a:close/>
                    <a:moveTo>
                      <a:pt x="3" y="69"/>
                    </a:moveTo>
                    <a:cubicBezTo>
                      <a:pt x="5" y="76"/>
                      <a:pt x="9" y="81"/>
                      <a:pt x="13" y="86"/>
                    </a:cubicBezTo>
                    <a:cubicBezTo>
                      <a:pt x="18" y="90"/>
                      <a:pt x="23" y="94"/>
                      <a:pt x="29" y="96"/>
                    </a:cubicBezTo>
                    <a:cubicBezTo>
                      <a:pt x="36" y="98"/>
                      <a:pt x="43" y="99"/>
                      <a:pt x="50" y="99"/>
                    </a:cubicBezTo>
                    <a:cubicBezTo>
                      <a:pt x="66" y="99"/>
                      <a:pt x="80" y="94"/>
                      <a:pt x="90" y="84"/>
                    </a:cubicBezTo>
                    <a:cubicBezTo>
                      <a:pt x="101" y="74"/>
                      <a:pt x="106" y="62"/>
                      <a:pt x="106" y="46"/>
                    </a:cubicBezTo>
                    <a:cubicBezTo>
                      <a:pt x="106" y="42"/>
                      <a:pt x="106" y="37"/>
                      <a:pt x="105" y="33"/>
                    </a:cubicBezTo>
                    <a:cubicBezTo>
                      <a:pt x="104" y="29"/>
                      <a:pt x="102" y="25"/>
                      <a:pt x="101" y="22"/>
                    </a:cubicBezTo>
                    <a:cubicBezTo>
                      <a:pt x="98" y="18"/>
                      <a:pt x="95" y="15"/>
                      <a:pt x="91" y="11"/>
                    </a:cubicBezTo>
                    <a:cubicBezTo>
                      <a:pt x="87" y="8"/>
                      <a:pt x="82" y="5"/>
                      <a:pt x="75" y="3"/>
                    </a:cubicBezTo>
                    <a:cubicBezTo>
                      <a:pt x="69" y="1"/>
                      <a:pt x="62" y="0"/>
                      <a:pt x="54" y="0"/>
                    </a:cubicBezTo>
                    <a:cubicBezTo>
                      <a:pt x="46" y="0"/>
                      <a:pt x="38" y="1"/>
                      <a:pt x="32" y="3"/>
                    </a:cubicBezTo>
                    <a:cubicBezTo>
                      <a:pt x="25" y="6"/>
                      <a:pt x="19" y="9"/>
                      <a:pt x="14" y="14"/>
                    </a:cubicBezTo>
                    <a:cubicBezTo>
                      <a:pt x="9" y="19"/>
                      <a:pt x="5" y="24"/>
                      <a:pt x="3" y="30"/>
                    </a:cubicBezTo>
                    <a:cubicBezTo>
                      <a:pt x="1" y="36"/>
                      <a:pt x="0" y="43"/>
                      <a:pt x="0" y="50"/>
                    </a:cubicBezTo>
                    <a:cubicBezTo>
                      <a:pt x="0" y="56"/>
                      <a:pt x="1" y="63"/>
                      <a:pt x="3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4184" y="6400800"/>
            <a:ext cx="283981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8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6075" indent="-346075" algn="l" defTabSz="914400" rtl="0" eaLnBrk="1" latinLnBrk="0" hangingPunct="1">
        <a:lnSpc>
          <a:spcPct val="90000"/>
        </a:lnSpc>
        <a:spcBef>
          <a:spcPts val="1500"/>
        </a:spcBef>
        <a:buClr>
          <a:schemeClr val="accent2"/>
        </a:buClr>
        <a:buFont typeface="Wingdings 3" pitchFamily="18" charset="2"/>
        <a:buChar char="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7338" algn="l" defTabSz="914400" rtl="0" eaLnBrk="1" latinLnBrk="0" hangingPunct="1">
        <a:lnSpc>
          <a:spcPct val="90000"/>
        </a:lnSpc>
        <a:spcBef>
          <a:spcPts val="400"/>
        </a:spcBef>
        <a:buClr>
          <a:schemeClr val="bg1">
            <a:lumMod val="75000"/>
          </a:schemeClr>
        </a:buClr>
        <a:buFont typeface="Wingdings 3" pitchFamily="18" charset="2"/>
        <a:buChar char="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38" indent="-287338" algn="l" defTabSz="914400" rtl="0" eaLnBrk="1" latinLnBrk="0" hangingPunct="1">
        <a:lnSpc>
          <a:spcPct val="90000"/>
        </a:lnSpc>
        <a:spcBef>
          <a:spcPts val="400"/>
        </a:spcBef>
        <a:buClr>
          <a:schemeClr val="bg1">
            <a:lumMod val="75000"/>
          </a:schemeClr>
        </a:buClr>
        <a:buFont typeface="Wingdings 3" pitchFamily="18" charset="2"/>
        <a:buChar char="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58938" indent="-287338" algn="l" defTabSz="914400" rtl="0" eaLnBrk="1" latinLnBrk="0" hangingPunct="1">
        <a:lnSpc>
          <a:spcPct val="90000"/>
        </a:lnSpc>
        <a:spcBef>
          <a:spcPts val="400"/>
        </a:spcBef>
        <a:buClr>
          <a:schemeClr val="bg1">
            <a:lumMod val="75000"/>
          </a:schemeClr>
        </a:buClr>
        <a:buFont typeface="Wingdings 3" pitchFamily="18" charset="2"/>
        <a:buChar char="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400"/>
        </a:spcBef>
        <a:buClr>
          <a:schemeClr val="bg1">
            <a:lumMod val="75000"/>
          </a:schemeClr>
        </a:buClr>
        <a:buFont typeface="Wingdings 3" pitchFamily="18" charset="2"/>
        <a:buChar char="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299266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2992668" TargetMode="Externa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2992668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NewsEvents/Newsroom/PressAnnouncements/ucm624753.htm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armgkb.org/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armgkb.org/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14500" y="4267200"/>
            <a:ext cx="5600700" cy="9144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  <a:effectLst/>
              </a:rPr>
              <a:t>A 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Guide to Understanding Basic Pharmacogenomics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563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486400"/>
            <a:ext cx="9220200" cy="1752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201" y="5638800"/>
            <a:ext cx="3276599" cy="1143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Wingdings 3" pitchFamily="18" charset="2"/>
              <a:buNone/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bg1">
                  <a:lumMod val="75000"/>
                </a:schemeClr>
              </a:buClr>
              <a:buFont typeface="Wingdings 3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bg1">
                  <a:lumMod val="75000"/>
                </a:schemeClr>
              </a:buClr>
              <a:buFont typeface="Wingdings 3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bg1">
                  <a:lumMod val="75000"/>
                </a:schemeClr>
              </a:buClr>
              <a:buFont typeface="Wingdings 3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bg1">
                  <a:lumMod val="75000"/>
                </a:schemeClr>
              </a:buClr>
              <a:buFont typeface="Wingdings 3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54FD4"/>
              </a:buClr>
            </a:pPr>
            <a:endParaRPr lang="en-US" sz="1200" dirty="0" smtClean="0">
              <a:solidFill>
                <a:srgbClr val="FF6600"/>
              </a:solidFill>
              <a:effectLst/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buClr>
                <a:srgbClr val="154FD4"/>
              </a:buClr>
            </a:pPr>
            <a:endParaRPr lang="en-US" sz="1400" dirty="0">
              <a:solidFill>
                <a:prstClr val="white"/>
              </a:solidFill>
              <a:effectLst/>
              <a:latin typeface="Arial Narrow"/>
              <a:cs typeface="Arial Narrow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19400" y="5638800"/>
            <a:ext cx="4120484" cy="1219200"/>
          </a:xfrm>
          <a:prstGeom prst="rect">
            <a:avLst/>
          </a:prstGeom>
          <a:noFill/>
          <a:extLst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Wingdings 3" pitchFamily="18" charset="2"/>
              <a:buNone/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bg1">
                  <a:lumMod val="75000"/>
                </a:schemeClr>
              </a:buClr>
              <a:buFont typeface="Wingdings 3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bg1">
                  <a:lumMod val="75000"/>
                </a:schemeClr>
              </a:buClr>
              <a:buFont typeface="Wingdings 3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bg1">
                  <a:lumMod val="75000"/>
                </a:schemeClr>
              </a:buClr>
              <a:buFont typeface="Wingdings 3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bg1">
                  <a:lumMod val="75000"/>
                </a:schemeClr>
              </a:buClr>
              <a:buFont typeface="Wingdings 3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54FD4"/>
              </a:buClr>
              <a:defRPr/>
            </a:pPr>
            <a:endParaRPr lang="en-US" altLang="en-US" sz="1200" dirty="0" smtClean="0">
              <a:solidFill>
                <a:srgbClr val="FF6600"/>
              </a:solidFill>
              <a:effectLst/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buClr>
                <a:srgbClr val="154FD4"/>
              </a:buClr>
              <a:defRPr/>
            </a:pPr>
            <a:r>
              <a:rPr lang="en-US" altLang="en-US" sz="1400" dirty="0" smtClean="0">
                <a:solidFill>
                  <a:prstClr val="white"/>
                </a:solidFill>
                <a:effectLst/>
                <a:latin typeface="Arial Narrow"/>
                <a:cs typeface="Arial Narrow"/>
              </a:rPr>
              <a:t> </a:t>
            </a:r>
          </a:p>
          <a:p>
            <a:pPr>
              <a:lnSpc>
                <a:spcPct val="100000"/>
              </a:lnSpc>
              <a:buClr>
                <a:srgbClr val="154FD4"/>
              </a:buClr>
              <a:defRPr/>
            </a:pPr>
            <a:r>
              <a:rPr lang="en-US" altLang="en-US" sz="1400" dirty="0" smtClean="0">
                <a:solidFill>
                  <a:prstClr val="white"/>
                </a:solidFill>
                <a:effectLst/>
                <a:latin typeface="Arial Narrow"/>
                <a:cs typeface="Arial Narrow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5823466"/>
            <a:ext cx="7086600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Arial Narrow"/>
                <a:cs typeface="Arial Narrow"/>
              </a:rPr>
              <a:t>Jessica Wright, PharmD, BCACP</a:t>
            </a:r>
            <a:r>
              <a:rPr lang="en-US" sz="16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/>
            </a:r>
            <a:br>
              <a:rPr lang="en-US" sz="16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</a:br>
            <a:r>
              <a:rPr lang="en-US" sz="16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Pharmacogenomics Medication </a:t>
            </a:r>
            <a:r>
              <a:rPr lang="en-US" sz="1600" b="1" dirty="0">
                <a:solidFill>
                  <a:srgbClr val="FF6600"/>
                </a:solidFill>
                <a:latin typeface="Arial Narrow" panose="020B0606020202030204" pitchFamily="34" charset="0"/>
              </a:rPr>
              <a:t>Therapy </a:t>
            </a:r>
            <a:r>
              <a:rPr lang="en-US" sz="16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Management Pharmacist</a:t>
            </a:r>
          </a:p>
          <a:p>
            <a:r>
              <a:rPr lang="en-US" sz="1600" b="1" dirty="0">
                <a:solidFill>
                  <a:srgbClr val="FF6600"/>
                </a:solidFill>
                <a:latin typeface="Arial Narrow" panose="020B0606020202030204" pitchFamily="34" charset="0"/>
              </a:rPr>
              <a:t>Center for Individualized Medicine </a:t>
            </a:r>
          </a:p>
          <a:p>
            <a:r>
              <a:rPr lang="en-US" sz="1600" b="1" dirty="0" smtClean="0">
                <a:solidFill>
                  <a:srgbClr val="FF6600"/>
                </a:solidFill>
                <a:latin typeface="Arial Narrow" panose="020B0606020202030204" pitchFamily="34" charset="0"/>
                <a:cs typeface="Arial Narrow"/>
              </a:rPr>
              <a:t>Mayo Clinic</a:t>
            </a:r>
            <a:endParaRPr lang="en-US" sz="1600" b="1" dirty="0">
              <a:solidFill>
                <a:srgbClr val="FF6600"/>
              </a:solidFill>
              <a:latin typeface="Arial Narrow" panose="020B0606020202030204" pitchFamily="34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369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staff nurses impacted by PGx?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Standards of Practice (American Nurses Association, 2010, 3</a:t>
            </a:r>
            <a:r>
              <a:rPr lang="en-US" baseline="30000" dirty="0" smtClean="0"/>
              <a:t>rd</a:t>
            </a:r>
            <a:r>
              <a:rPr lang="en-US" dirty="0" smtClean="0"/>
              <a:t> ed.)- selected competencies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registered nurse </a:t>
            </a:r>
            <a:r>
              <a:rPr lang="en-US" b="1" dirty="0"/>
              <a:t>collects pertinent data </a:t>
            </a:r>
            <a:r>
              <a:rPr lang="en-US" dirty="0"/>
              <a:t>and information relative to the healthcare consumer's health or the </a:t>
            </a:r>
            <a:r>
              <a:rPr lang="en-US" dirty="0" smtClean="0"/>
              <a:t>situation”</a:t>
            </a:r>
          </a:p>
          <a:p>
            <a:pPr marL="457200" lvl="1" indent="0">
              <a:buNone/>
            </a:pPr>
            <a:r>
              <a:rPr lang="en-US" u="sng" dirty="0" smtClean="0"/>
              <a:t>Understand </a:t>
            </a:r>
            <a:r>
              <a:rPr lang="en-US" u="sng" dirty="0"/>
              <a:t>expected action and outcome of medications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registered nurse identifies </a:t>
            </a:r>
            <a:r>
              <a:rPr lang="en-US" b="1" dirty="0"/>
              <a:t>expected outcomes </a:t>
            </a:r>
            <a:r>
              <a:rPr lang="en-US" dirty="0"/>
              <a:t>for a plan individualized to the healthcare consumer or the situation</a:t>
            </a:r>
            <a:r>
              <a:rPr lang="en-US" dirty="0" smtClean="0"/>
              <a:t>.”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1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staff nurses impacted by PGx?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23201" cy="4417142"/>
          </a:xfrm>
        </p:spPr>
        <p:txBody>
          <a:bodyPr/>
          <a:lstStyle/>
          <a:p>
            <a:pPr marL="58737" indent="0">
              <a:buNone/>
            </a:pPr>
            <a:r>
              <a:rPr lang="en-US" dirty="0" smtClean="0"/>
              <a:t>Standards of Practice (American Nurses Association, 2010, 3</a:t>
            </a:r>
            <a:r>
              <a:rPr lang="en-US" baseline="30000" dirty="0" smtClean="0"/>
              <a:t>rd</a:t>
            </a:r>
            <a:r>
              <a:rPr lang="en-US" dirty="0" smtClean="0"/>
              <a:t> ed.)- selected competencies</a:t>
            </a:r>
          </a:p>
          <a:p>
            <a:pPr marL="346075" lvl="1" indent="-346075">
              <a:spcBef>
                <a:spcPts val="1500"/>
              </a:spcBef>
              <a:buClr>
                <a:schemeClr val="accent2"/>
              </a:buClr>
            </a:pPr>
            <a:r>
              <a:rPr lang="en-US" u="sng" dirty="0"/>
              <a:t>Monitoring medication response</a:t>
            </a:r>
          </a:p>
          <a:p>
            <a:pPr marL="457200" lvl="2" indent="0">
              <a:spcBef>
                <a:spcPts val="1500"/>
              </a:spcBef>
              <a:buClr>
                <a:schemeClr val="accent2"/>
              </a:buClr>
              <a:buNone/>
            </a:pPr>
            <a:r>
              <a:rPr lang="en-US" dirty="0"/>
              <a:t>“Uses feedback and evaluations from the healthcare consumer to determine the effectiveness of the employed strategies.”</a:t>
            </a:r>
          </a:p>
          <a:p>
            <a:pPr marL="346075" lvl="1" indent="-346075">
              <a:spcBef>
                <a:spcPts val="1500"/>
              </a:spcBef>
              <a:buClr>
                <a:schemeClr val="accent2"/>
              </a:buClr>
            </a:pPr>
            <a:r>
              <a:rPr lang="en-US" u="sng" dirty="0" smtClean="0"/>
              <a:t>Patient education</a:t>
            </a:r>
          </a:p>
          <a:p>
            <a:pPr marL="457200" lvl="2" indent="0">
              <a:spcBef>
                <a:spcPts val="1500"/>
              </a:spcBef>
              <a:buClr>
                <a:schemeClr val="accent2"/>
              </a:buClr>
              <a:buNone/>
            </a:pPr>
            <a:r>
              <a:rPr lang="en-US" dirty="0"/>
              <a:t>“Provides healthcare consumers with information about </a:t>
            </a:r>
            <a:r>
              <a:rPr lang="en-US" b="1" dirty="0"/>
              <a:t>intended effects </a:t>
            </a:r>
            <a:r>
              <a:rPr lang="en-US" dirty="0"/>
              <a:t>and </a:t>
            </a:r>
            <a:r>
              <a:rPr lang="en-US" b="1" dirty="0"/>
              <a:t>potential adverse effects </a:t>
            </a:r>
            <a:r>
              <a:rPr lang="en-US" dirty="0"/>
              <a:t>of the plan of care.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8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Metabolizer status &amp; drug exposure</a:t>
            </a: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5400000">
            <a:off x="3619502" y="-495302"/>
            <a:ext cx="1485900" cy="7353304"/>
          </a:xfrm>
          <a:prstGeom prst="triangle">
            <a:avLst>
              <a:gd name="adj" fmla="val 9848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6200000">
            <a:off x="3638552" y="1238248"/>
            <a:ext cx="1447802" cy="7353301"/>
          </a:xfrm>
          <a:prstGeom prst="triangle">
            <a:avLst>
              <a:gd name="adj" fmla="val 215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32162" y="5109090"/>
            <a:ext cx="2342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Drug Exposure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827" y="1447800"/>
            <a:ext cx="1552456" cy="6477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Poor metabolizer</a:t>
            </a:r>
            <a:endParaRPr lang="en-US" dirty="0"/>
          </a:p>
        </p:txBody>
      </p:sp>
      <p:sp>
        <p:nvSpPr>
          <p:cNvPr id="13" name="Sun 12"/>
          <p:cNvSpPr/>
          <p:nvPr/>
        </p:nvSpPr>
        <p:spPr>
          <a:xfrm>
            <a:off x="914400" y="3200400"/>
            <a:ext cx="533400" cy="457200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98496" y="1504950"/>
            <a:ext cx="1552456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Intermediate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141763" y="1504950"/>
            <a:ext cx="1123711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46474" y="1504950"/>
            <a:ext cx="960174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Rapid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934200" y="1504950"/>
            <a:ext cx="155245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Ultrarapid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85802" y="2133601"/>
            <a:ext cx="0" cy="3886199"/>
          </a:xfrm>
          <a:prstGeom prst="line">
            <a:avLst/>
          </a:prstGeom>
          <a:ln w="38100">
            <a:solidFill>
              <a:srgbClr val="FF4B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59513" y="2095500"/>
            <a:ext cx="0" cy="838199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051228" y="3926031"/>
            <a:ext cx="8285" cy="1167699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4980" y="5638800"/>
            <a:ext cx="10390" cy="457200"/>
          </a:xfrm>
          <a:prstGeom prst="lin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648200" y="2192483"/>
            <a:ext cx="0" cy="988867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703618" y="3926031"/>
            <a:ext cx="0" cy="874568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703618" y="5638800"/>
            <a:ext cx="0" cy="49443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98105" y="2133601"/>
            <a:ext cx="0" cy="1295399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14811" y="3911084"/>
            <a:ext cx="11750" cy="647699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114811" y="5695950"/>
            <a:ext cx="19289" cy="437283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039104" y="2095500"/>
            <a:ext cx="0" cy="3886199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oon 28"/>
          <p:cNvSpPr/>
          <p:nvPr/>
        </p:nvSpPr>
        <p:spPr>
          <a:xfrm rot="20608502">
            <a:off x="6799700" y="4816988"/>
            <a:ext cx="269002" cy="447758"/>
          </a:xfrm>
          <a:prstGeom prst="mo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581400" y="3431419"/>
            <a:ext cx="1733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Drug Exposure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61842" y="2192483"/>
            <a:ext cx="2129758" cy="13127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u="sng" dirty="0" smtClean="0"/>
              <a:t>Legend</a:t>
            </a:r>
          </a:p>
          <a:p>
            <a:r>
              <a:rPr lang="en-US" dirty="0"/>
              <a:t> </a:t>
            </a:r>
            <a:r>
              <a:rPr lang="en-US" dirty="0" smtClean="0"/>
              <a:t>        Active Drug</a:t>
            </a:r>
          </a:p>
          <a:p>
            <a:endParaRPr lang="en-US" dirty="0" smtClean="0"/>
          </a:p>
          <a:p>
            <a:r>
              <a:rPr lang="en-US" dirty="0" smtClean="0"/>
              <a:t>         Prodrug</a:t>
            </a:r>
            <a:endParaRPr lang="en-US" dirty="0"/>
          </a:p>
        </p:txBody>
      </p:sp>
      <p:sp>
        <p:nvSpPr>
          <p:cNvPr id="5" name="Sun 4"/>
          <p:cNvSpPr/>
          <p:nvPr/>
        </p:nvSpPr>
        <p:spPr>
          <a:xfrm>
            <a:off x="6934200" y="2552700"/>
            <a:ext cx="533400" cy="457200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oon 5"/>
          <p:cNvSpPr/>
          <p:nvPr/>
        </p:nvSpPr>
        <p:spPr>
          <a:xfrm rot="20608502">
            <a:off x="7140474" y="3051868"/>
            <a:ext cx="269002" cy="447758"/>
          </a:xfrm>
          <a:prstGeom prst="mo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dirty="0" smtClean="0"/>
              <a:t>Metabolizer Status may impact drugs differently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sz="half" idx="1"/>
          </p:nvPr>
        </p:nvSpPr>
        <p:spPr>
          <a:xfrm>
            <a:off x="658368" y="1371600"/>
            <a:ext cx="3840480" cy="46482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Active Drug</a:t>
            </a:r>
          </a:p>
          <a:p>
            <a:pPr lvl="1" eaLnBrk="1" hangingPunct="1"/>
            <a:r>
              <a:rPr lang="en-US" altLang="en-US" dirty="0" smtClean="0">
                <a:solidFill>
                  <a:schemeClr val="tx2"/>
                </a:solidFill>
              </a:rPr>
              <a:t>Active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 Inactive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Poor metabolizer </a:t>
            </a:r>
            <a:r>
              <a:rPr lang="en-US" altLang="en-US" dirty="0" smtClean="0">
                <a:sym typeface="Wingdings"/>
              </a:rPr>
              <a:t>= </a:t>
            </a:r>
          </a:p>
          <a:p>
            <a:pPr marL="914400" lvl="2" indent="0">
              <a:buNone/>
            </a:pPr>
            <a:r>
              <a:rPr lang="en-US" altLang="en-US" dirty="0" smtClean="0">
                <a:sym typeface="Wingdings"/>
              </a:rPr>
              <a:t>too much drug</a:t>
            </a:r>
            <a:endParaRPr lang="en-US" altLang="en-US" dirty="0">
              <a:sym typeface="Wingdings"/>
            </a:endParaRPr>
          </a:p>
          <a:p>
            <a:pPr lvl="1"/>
            <a:r>
              <a:rPr lang="en-US" altLang="en-US" b="1" dirty="0" smtClean="0"/>
              <a:t>Metoprolol</a:t>
            </a:r>
            <a:r>
              <a:rPr lang="en-US" altLang="en-US" dirty="0" smtClean="0"/>
              <a:t> is metabolized by </a:t>
            </a:r>
            <a:r>
              <a:rPr lang="en-US" altLang="en-US" i="1" dirty="0" smtClean="0"/>
              <a:t>CYP2D6</a:t>
            </a:r>
            <a:r>
              <a:rPr lang="en-US" altLang="en-US" dirty="0"/>
              <a:t> </a:t>
            </a:r>
            <a:r>
              <a:rPr lang="en-US" altLang="en-US" dirty="0" smtClean="0"/>
              <a:t>then eliminated</a:t>
            </a:r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b="1" dirty="0" smtClean="0"/>
              <a:t>Prodrug</a:t>
            </a:r>
          </a:p>
          <a:p>
            <a:pPr lvl="1" eaLnBrk="1" hangingPunct="1"/>
            <a:r>
              <a:rPr lang="en-US" altLang="en-US" dirty="0" smtClean="0">
                <a:solidFill>
                  <a:srgbClr val="FF0000"/>
                </a:solidFill>
              </a:rPr>
              <a:t>Inactive</a:t>
            </a:r>
            <a:r>
              <a:rPr lang="en-US" altLang="en-US" dirty="0" smtClean="0"/>
              <a:t> </a:t>
            </a:r>
            <a:r>
              <a:rPr lang="en-US" altLang="en-US" dirty="0" smtClean="0">
                <a:sym typeface="Wingdings" panose="05000000000000000000" pitchFamily="2" charset="2"/>
              </a:rPr>
              <a:t> Active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Poor metabolizer</a:t>
            </a:r>
            <a:r>
              <a:rPr lang="en-US" altLang="en-US" dirty="0">
                <a:sym typeface="Wingdings"/>
              </a:rPr>
              <a:t> </a:t>
            </a:r>
            <a:r>
              <a:rPr lang="en-US" altLang="en-US" dirty="0" smtClean="0">
                <a:sym typeface="Wingdings"/>
              </a:rPr>
              <a:t>= </a:t>
            </a:r>
          </a:p>
          <a:p>
            <a:pPr marL="914400" lvl="2" indent="0">
              <a:buNone/>
            </a:pPr>
            <a:r>
              <a:rPr lang="en-US" altLang="en-US" dirty="0" smtClean="0">
                <a:sym typeface="Wingdings"/>
              </a:rPr>
              <a:t>too little drug</a:t>
            </a:r>
            <a:endParaRPr lang="en-US" altLang="en-US" dirty="0" smtClean="0"/>
          </a:p>
          <a:p>
            <a:pPr lvl="1"/>
            <a:r>
              <a:rPr lang="en-US" altLang="en-US" b="1" dirty="0" smtClean="0"/>
              <a:t>Tamoxifen</a:t>
            </a:r>
            <a:r>
              <a:rPr lang="en-US" altLang="en-US" dirty="0" smtClean="0"/>
              <a:t> is converted to its active metabolite by </a:t>
            </a:r>
            <a:r>
              <a:rPr lang="en-US" altLang="en-US" i="1" dirty="0" smtClean="0"/>
              <a:t>CYP2D6</a:t>
            </a:r>
            <a:endParaRPr lang="en-US" altLang="en-US" dirty="0" smtClean="0"/>
          </a:p>
          <a:p>
            <a:pPr lvl="1" eaLnBrk="1" hangingPunct="1"/>
            <a:endParaRPr lang="en-US" altLang="en-US" sz="2000" dirty="0" smtClean="0"/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533400" y="6204719"/>
            <a:ext cx="61722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M. Whirl-Carrillo, E.M. </a:t>
            </a:r>
            <a:r>
              <a:rPr lang="en-US" sz="1050" dirty="0" err="1"/>
              <a:t>McDonagh</a:t>
            </a:r>
            <a:r>
              <a:rPr lang="en-US" sz="1050" dirty="0"/>
              <a:t>, J. M. Hebert, L. Gong, K. </a:t>
            </a:r>
            <a:r>
              <a:rPr lang="en-US" sz="1050" dirty="0" err="1"/>
              <a:t>Sangkuhl</a:t>
            </a:r>
            <a:r>
              <a:rPr lang="en-US" sz="1050" dirty="0"/>
              <a:t>, C.F. Thorn, R.B. Altman and T.E. Klein. </a:t>
            </a:r>
            <a:r>
              <a:rPr lang="en-US" sz="1050" dirty="0">
                <a:hlinkClick r:id="rId3"/>
              </a:rPr>
              <a:t>"Pharmacogenomics Knowledge for Personalized </a:t>
            </a:r>
            <a:r>
              <a:rPr lang="en-US" sz="1050" dirty="0" err="1">
                <a:hlinkClick r:id="rId3"/>
              </a:rPr>
              <a:t>Medicine"</a:t>
            </a:r>
            <a:r>
              <a:rPr lang="en-US" sz="1050" i="1" dirty="0" err="1"/>
              <a:t>Clinical</a:t>
            </a:r>
            <a:r>
              <a:rPr lang="en-US" sz="1050" i="1" dirty="0"/>
              <a:t> Pharmacology &amp; Therapeutics</a:t>
            </a:r>
            <a:r>
              <a:rPr lang="en-US" sz="1050" dirty="0"/>
              <a:t> (2012) 92(4): 414-417.</a:t>
            </a:r>
          </a:p>
        </p:txBody>
      </p:sp>
      <p:sp>
        <p:nvSpPr>
          <p:cNvPr id="6" name="Sun 5"/>
          <p:cNvSpPr/>
          <p:nvPr/>
        </p:nvSpPr>
        <p:spPr>
          <a:xfrm>
            <a:off x="420189" y="2057400"/>
            <a:ext cx="533400" cy="457200"/>
          </a:xfrm>
          <a:prstGeom prst="sun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oon 6"/>
          <p:cNvSpPr/>
          <p:nvPr/>
        </p:nvSpPr>
        <p:spPr>
          <a:xfrm rot="20608502">
            <a:off x="4630123" y="2037833"/>
            <a:ext cx="269002" cy="447758"/>
          </a:xfrm>
          <a:prstGeom prst="mo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5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Nomenclature</a:t>
            </a:r>
          </a:p>
        </p:txBody>
      </p:sp>
      <p:sp>
        <p:nvSpPr>
          <p:cNvPr id="16404" name="Text Box 26"/>
          <p:cNvSpPr txBox="1">
            <a:spLocks noChangeArrowheads="1"/>
          </p:cNvSpPr>
          <p:nvPr/>
        </p:nvSpPr>
        <p:spPr bwMode="auto">
          <a:xfrm>
            <a:off x="5943600" y="5638800"/>
            <a:ext cx="2820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0" dirty="0">
                <a:solidFill>
                  <a:prstClr val="black"/>
                </a:solidFill>
              </a:rPr>
              <a:t>Nelson, DR,  </a:t>
            </a:r>
            <a:r>
              <a:rPr lang="en-US" sz="1000" b="0" i="1" dirty="0">
                <a:solidFill>
                  <a:prstClr val="black"/>
                </a:solidFill>
              </a:rPr>
              <a:t>Pharmacogenetics</a:t>
            </a:r>
            <a:r>
              <a:rPr lang="en-US" sz="1000" b="0" dirty="0">
                <a:solidFill>
                  <a:prstClr val="black"/>
                </a:solidFill>
              </a:rPr>
              <a:t> 1996; 6. 1–42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0" y="2016125"/>
            <a:ext cx="55753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9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medications in which PGx may be relevant (not all inclusive)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Allopurinol</a:t>
            </a:r>
          </a:p>
          <a:p>
            <a:r>
              <a:rPr lang="en-US" dirty="0" smtClean="0"/>
              <a:t>All proton pump inhibitors</a:t>
            </a:r>
          </a:p>
          <a:p>
            <a:pPr lvl="1"/>
            <a:r>
              <a:rPr lang="en-US" dirty="0" smtClean="0"/>
              <a:t>Omeprazole, pantoprazole</a:t>
            </a:r>
          </a:p>
          <a:p>
            <a:r>
              <a:rPr lang="en-US" dirty="0" smtClean="0"/>
              <a:t>Most antidepressants</a:t>
            </a:r>
          </a:p>
          <a:p>
            <a:pPr lvl="1"/>
            <a:r>
              <a:rPr lang="en-US" dirty="0" smtClean="0"/>
              <a:t>Citalopram, escitalopram, fluoxetine, amitriptyline, nortriptyline, etc.</a:t>
            </a:r>
          </a:p>
          <a:p>
            <a:r>
              <a:rPr lang="en-US" dirty="0" smtClean="0"/>
              <a:t>Simvastatin</a:t>
            </a:r>
          </a:p>
          <a:p>
            <a:r>
              <a:rPr lang="en-US" dirty="0" smtClean="0"/>
              <a:t>Clopidogrel, metoprolol</a:t>
            </a:r>
            <a:endParaRPr lang="en-US" dirty="0"/>
          </a:p>
          <a:p>
            <a:r>
              <a:rPr lang="en-US" dirty="0" smtClean="0"/>
              <a:t>Tramadol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58674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M. Whirl-Carrillo, E.M. </a:t>
            </a:r>
            <a:r>
              <a:rPr lang="en-US" sz="800" dirty="0" err="1"/>
              <a:t>McDonagh</a:t>
            </a:r>
            <a:r>
              <a:rPr lang="en-US" sz="800" dirty="0"/>
              <a:t>, J. M. Hebert, L. Gong, K. </a:t>
            </a:r>
            <a:r>
              <a:rPr lang="en-US" sz="800" dirty="0" err="1"/>
              <a:t>Sangkuhl</a:t>
            </a:r>
            <a:r>
              <a:rPr lang="en-US" sz="800" dirty="0"/>
              <a:t>, C.F. Thorn, R.B. Altman and T.E. Klein. </a:t>
            </a:r>
            <a:r>
              <a:rPr lang="en-US" sz="800" dirty="0">
                <a:hlinkClick r:id="rId2"/>
              </a:rPr>
              <a:t>"Pharmacogenomics Knowledge for Personalized Medicine"</a:t>
            </a:r>
            <a:r>
              <a:rPr lang="en-US" sz="800" dirty="0"/>
              <a:t> </a:t>
            </a:r>
            <a:r>
              <a:rPr lang="en-US" sz="800" i="1" dirty="0"/>
              <a:t>Clinical Pharmacology &amp; Therapeutics</a:t>
            </a:r>
            <a:r>
              <a:rPr lang="en-US" sz="800" dirty="0"/>
              <a:t> (2012) 92(4): 414-417.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884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in which PGx testing may be relevant (not all inclusive)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Gout</a:t>
            </a:r>
          </a:p>
          <a:p>
            <a:r>
              <a:rPr lang="en-US" dirty="0" smtClean="0"/>
              <a:t>Gastroesophageal reflux disease (GERD)</a:t>
            </a:r>
          </a:p>
          <a:p>
            <a:r>
              <a:rPr lang="en-US" dirty="0" smtClean="0"/>
              <a:t>Depression/anxiety</a:t>
            </a:r>
          </a:p>
          <a:p>
            <a:r>
              <a:rPr lang="en-US" dirty="0" smtClean="0"/>
              <a:t>Hyperlipidemia</a:t>
            </a:r>
          </a:p>
          <a:p>
            <a:r>
              <a:rPr lang="en-US" dirty="0" smtClean="0"/>
              <a:t>Coronary artery stents</a:t>
            </a:r>
          </a:p>
          <a:p>
            <a:r>
              <a:rPr lang="en-US" dirty="0" smtClean="0"/>
              <a:t>Pain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5833646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M. Whirl-Carrillo, E.M. </a:t>
            </a:r>
            <a:r>
              <a:rPr lang="en-US" sz="800" dirty="0" err="1"/>
              <a:t>McDonagh</a:t>
            </a:r>
            <a:r>
              <a:rPr lang="en-US" sz="800" dirty="0"/>
              <a:t>, J. M. Hebert, L. Gong, K. </a:t>
            </a:r>
            <a:r>
              <a:rPr lang="en-US" sz="800" dirty="0" err="1"/>
              <a:t>Sangkuhl</a:t>
            </a:r>
            <a:r>
              <a:rPr lang="en-US" sz="800" dirty="0"/>
              <a:t>, C.F. Thorn, R.B. Altman and T.E. Klein. </a:t>
            </a:r>
            <a:r>
              <a:rPr lang="en-US" sz="800" dirty="0">
                <a:hlinkClick r:id="rId2"/>
              </a:rPr>
              <a:t>"Pharmacogenomics Knowledge for Personalized Medicine"</a:t>
            </a:r>
            <a:r>
              <a:rPr lang="en-US" sz="800" dirty="0"/>
              <a:t> </a:t>
            </a:r>
            <a:r>
              <a:rPr lang="en-US" sz="800" i="1" dirty="0"/>
              <a:t>Clinical Pharmacology &amp; Therapeutics</a:t>
            </a:r>
            <a:r>
              <a:rPr lang="en-US" sz="800" dirty="0"/>
              <a:t> (2012) 92(4): 414-417.</a:t>
            </a:r>
          </a:p>
        </p:txBody>
      </p:sp>
    </p:spTree>
    <p:extLst>
      <p:ext uri="{BB962C8B-B14F-4D97-AF65-F5344CB8AC3E}">
        <p14:creationId xmlns:p14="http://schemas.microsoft.com/office/powerpoint/2010/main" val="244107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PGx testing may be inaccurate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87" y="1371600"/>
            <a:ext cx="4900613" cy="11115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Allogeneic (donor other than self) stem cell transplant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reeform 3"/>
          <p:cNvSpPr/>
          <p:nvPr/>
        </p:nvSpPr>
        <p:spPr>
          <a:xfrm>
            <a:off x="3581401" y="2586182"/>
            <a:ext cx="1066799" cy="847023"/>
          </a:xfrm>
          <a:custGeom>
            <a:avLst/>
            <a:gdLst>
              <a:gd name="connsiteX0" fmla="*/ 1116531 w 1164657"/>
              <a:gd name="connsiteY0" fmla="*/ 0 h 847023"/>
              <a:gd name="connsiteX1" fmla="*/ 394636 w 1164657"/>
              <a:gd name="connsiteY1" fmla="*/ 9625 h 847023"/>
              <a:gd name="connsiteX2" fmla="*/ 317634 w 1164657"/>
              <a:gd name="connsiteY2" fmla="*/ 19251 h 847023"/>
              <a:gd name="connsiteX3" fmla="*/ 173255 w 1164657"/>
              <a:gd name="connsiteY3" fmla="*/ 38501 h 847023"/>
              <a:gd name="connsiteX4" fmla="*/ 134754 w 1164657"/>
              <a:gd name="connsiteY4" fmla="*/ 57752 h 847023"/>
              <a:gd name="connsiteX5" fmla="*/ 96253 w 1164657"/>
              <a:gd name="connsiteY5" fmla="*/ 115503 h 847023"/>
              <a:gd name="connsiteX6" fmla="*/ 77003 w 1164657"/>
              <a:gd name="connsiteY6" fmla="*/ 144379 h 847023"/>
              <a:gd name="connsiteX7" fmla="*/ 57752 w 1164657"/>
              <a:gd name="connsiteY7" fmla="*/ 211756 h 847023"/>
              <a:gd name="connsiteX8" fmla="*/ 48127 w 1164657"/>
              <a:gd name="connsiteY8" fmla="*/ 279133 h 847023"/>
              <a:gd name="connsiteX9" fmla="*/ 38502 w 1164657"/>
              <a:gd name="connsiteY9" fmla="*/ 317634 h 847023"/>
              <a:gd name="connsiteX10" fmla="*/ 28876 w 1164657"/>
              <a:gd name="connsiteY10" fmla="*/ 394636 h 847023"/>
              <a:gd name="connsiteX11" fmla="*/ 19251 w 1164657"/>
              <a:gd name="connsiteY11" fmla="*/ 433137 h 847023"/>
              <a:gd name="connsiteX12" fmla="*/ 0 w 1164657"/>
              <a:gd name="connsiteY12" fmla="*/ 548640 h 847023"/>
              <a:gd name="connsiteX13" fmla="*/ 9626 w 1164657"/>
              <a:gd name="connsiteY13" fmla="*/ 827773 h 847023"/>
              <a:gd name="connsiteX14" fmla="*/ 38502 w 1164657"/>
              <a:gd name="connsiteY14" fmla="*/ 847023 h 847023"/>
              <a:gd name="connsiteX15" fmla="*/ 221382 w 1164657"/>
              <a:gd name="connsiteY15" fmla="*/ 837398 h 847023"/>
              <a:gd name="connsiteX16" fmla="*/ 317634 w 1164657"/>
              <a:gd name="connsiteY16" fmla="*/ 808522 h 847023"/>
              <a:gd name="connsiteX17" fmla="*/ 375386 w 1164657"/>
              <a:gd name="connsiteY17" fmla="*/ 779646 h 847023"/>
              <a:gd name="connsiteX18" fmla="*/ 394636 w 1164657"/>
              <a:gd name="connsiteY18" fmla="*/ 750771 h 847023"/>
              <a:gd name="connsiteX19" fmla="*/ 481264 w 1164657"/>
              <a:gd name="connsiteY19" fmla="*/ 673768 h 847023"/>
              <a:gd name="connsiteX20" fmla="*/ 519765 w 1164657"/>
              <a:gd name="connsiteY20" fmla="*/ 616017 h 847023"/>
              <a:gd name="connsiteX21" fmla="*/ 567891 w 1164657"/>
              <a:gd name="connsiteY21" fmla="*/ 558265 h 847023"/>
              <a:gd name="connsiteX22" fmla="*/ 577516 w 1164657"/>
              <a:gd name="connsiteY22" fmla="*/ 529390 h 847023"/>
              <a:gd name="connsiteX23" fmla="*/ 664144 w 1164657"/>
              <a:gd name="connsiteY23" fmla="*/ 452387 h 847023"/>
              <a:gd name="connsiteX24" fmla="*/ 721895 w 1164657"/>
              <a:gd name="connsiteY24" fmla="*/ 433137 h 847023"/>
              <a:gd name="connsiteX25" fmla="*/ 808523 w 1164657"/>
              <a:gd name="connsiteY25" fmla="*/ 394636 h 847023"/>
              <a:gd name="connsiteX26" fmla="*/ 837398 w 1164657"/>
              <a:gd name="connsiteY26" fmla="*/ 385011 h 847023"/>
              <a:gd name="connsiteX27" fmla="*/ 866274 w 1164657"/>
              <a:gd name="connsiteY27" fmla="*/ 365760 h 847023"/>
              <a:gd name="connsiteX28" fmla="*/ 924026 w 1164657"/>
              <a:gd name="connsiteY28" fmla="*/ 346510 h 847023"/>
              <a:gd name="connsiteX29" fmla="*/ 1020278 w 1164657"/>
              <a:gd name="connsiteY29" fmla="*/ 279133 h 847023"/>
              <a:gd name="connsiteX30" fmla="*/ 1049154 w 1164657"/>
              <a:gd name="connsiteY30" fmla="*/ 259882 h 847023"/>
              <a:gd name="connsiteX31" fmla="*/ 1078030 w 1164657"/>
              <a:gd name="connsiteY31" fmla="*/ 250257 h 847023"/>
              <a:gd name="connsiteX32" fmla="*/ 1106906 w 1164657"/>
              <a:gd name="connsiteY32" fmla="*/ 231006 h 847023"/>
              <a:gd name="connsiteX33" fmla="*/ 1135782 w 1164657"/>
              <a:gd name="connsiteY33" fmla="*/ 221381 h 847023"/>
              <a:gd name="connsiteX34" fmla="*/ 1164657 w 1164657"/>
              <a:gd name="connsiteY34" fmla="*/ 163630 h 847023"/>
              <a:gd name="connsiteX35" fmla="*/ 1135782 w 1164657"/>
              <a:gd name="connsiteY35" fmla="*/ 9625 h 847023"/>
              <a:gd name="connsiteX36" fmla="*/ 1116531 w 1164657"/>
              <a:gd name="connsiteY36" fmla="*/ 0 h 84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64657" h="847023">
                <a:moveTo>
                  <a:pt x="1116531" y="0"/>
                </a:moveTo>
                <a:lnTo>
                  <a:pt x="394636" y="9625"/>
                </a:lnTo>
                <a:cubicBezTo>
                  <a:pt x="368776" y="10248"/>
                  <a:pt x="343274" y="15832"/>
                  <a:pt x="317634" y="19251"/>
                </a:cubicBezTo>
                <a:cubicBezTo>
                  <a:pt x="118548" y="45796"/>
                  <a:pt x="393743" y="10941"/>
                  <a:pt x="173255" y="38501"/>
                </a:cubicBezTo>
                <a:cubicBezTo>
                  <a:pt x="160421" y="44918"/>
                  <a:pt x="144900" y="47606"/>
                  <a:pt x="134754" y="57752"/>
                </a:cubicBezTo>
                <a:cubicBezTo>
                  <a:pt x="118394" y="74112"/>
                  <a:pt x="109087" y="96253"/>
                  <a:pt x="96253" y="115503"/>
                </a:cubicBezTo>
                <a:cubicBezTo>
                  <a:pt x="89836" y="125128"/>
                  <a:pt x="80661" y="133405"/>
                  <a:pt x="77003" y="144379"/>
                </a:cubicBezTo>
                <a:cubicBezTo>
                  <a:pt x="68755" y="169123"/>
                  <a:pt x="62587" y="185162"/>
                  <a:pt x="57752" y="211756"/>
                </a:cubicBezTo>
                <a:cubicBezTo>
                  <a:pt x="53694" y="234077"/>
                  <a:pt x="52185" y="256812"/>
                  <a:pt x="48127" y="279133"/>
                </a:cubicBezTo>
                <a:cubicBezTo>
                  <a:pt x="45761" y="292148"/>
                  <a:pt x="40677" y="304585"/>
                  <a:pt x="38502" y="317634"/>
                </a:cubicBezTo>
                <a:cubicBezTo>
                  <a:pt x="34249" y="343149"/>
                  <a:pt x="33129" y="369121"/>
                  <a:pt x="28876" y="394636"/>
                </a:cubicBezTo>
                <a:cubicBezTo>
                  <a:pt x="26701" y="407685"/>
                  <a:pt x="22121" y="420223"/>
                  <a:pt x="19251" y="433137"/>
                </a:cubicBezTo>
                <a:cubicBezTo>
                  <a:pt x="7992" y="483802"/>
                  <a:pt x="8035" y="492397"/>
                  <a:pt x="0" y="548640"/>
                </a:cubicBezTo>
                <a:cubicBezTo>
                  <a:pt x="3209" y="641684"/>
                  <a:pt x="-2288" y="735439"/>
                  <a:pt x="9626" y="827773"/>
                </a:cubicBezTo>
                <a:cubicBezTo>
                  <a:pt x="11106" y="839246"/>
                  <a:pt x="26946" y="846498"/>
                  <a:pt x="38502" y="847023"/>
                </a:cubicBezTo>
                <a:lnTo>
                  <a:pt x="221382" y="837398"/>
                </a:lnTo>
                <a:cubicBezTo>
                  <a:pt x="242907" y="832017"/>
                  <a:pt x="303570" y="817898"/>
                  <a:pt x="317634" y="808522"/>
                </a:cubicBezTo>
                <a:cubicBezTo>
                  <a:pt x="354952" y="783644"/>
                  <a:pt x="335536" y="792930"/>
                  <a:pt x="375386" y="779646"/>
                </a:cubicBezTo>
                <a:cubicBezTo>
                  <a:pt x="381803" y="770021"/>
                  <a:pt x="386456" y="758951"/>
                  <a:pt x="394636" y="750771"/>
                </a:cubicBezTo>
                <a:cubicBezTo>
                  <a:pt x="452500" y="692907"/>
                  <a:pt x="400421" y="795031"/>
                  <a:pt x="481264" y="673768"/>
                </a:cubicBezTo>
                <a:cubicBezTo>
                  <a:pt x="494098" y="654518"/>
                  <a:pt x="503406" y="632377"/>
                  <a:pt x="519765" y="616017"/>
                </a:cubicBezTo>
                <a:cubicBezTo>
                  <a:pt x="556820" y="578961"/>
                  <a:pt x="541089" y="598467"/>
                  <a:pt x="567891" y="558265"/>
                </a:cubicBezTo>
                <a:cubicBezTo>
                  <a:pt x="571099" y="548640"/>
                  <a:pt x="571287" y="537398"/>
                  <a:pt x="577516" y="529390"/>
                </a:cubicBezTo>
                <a:cubicBezTo>
                  <a:pt x="589022" y="514596"/>
                  <a:pt x="635743" y="465010"/>
                  <a:pt x="664144" y="452387"/>
                </a:cubicBezTo>
                <a:cubicBezTo>
                  <a:pt x="682687" y="444146"/>
                  <a:pt x="721895" y="433137"/>
                  <a:pt x="721895" y="433137"/>
                </a:cubicBezTo>
                <a:cubicBezTo>
                  <a:pt x="767655" y="402630"/>
                  <a:pt x="739796" y="417545"/>
                  <a:pt x="808523" y="394636"/>
                </a:cubicBezTo>
                <a:lnTo>
                  <a:pt x="837398" y="385011"/>
                </a:lnTo>
                <a:cubicBezTo>
                  <a:pt x="847023" y="378594"/>
                  <a:pt x="855703" y="370458"/>
                  <a:pt x="866274" y="365760"/>
                </a:cubicBezTo>
                <a:cubicBezTo>
                  <a:pt x="884817" y="357519"/>
                  <a:pt x="924026" y="346510"/>
                  <a:pt x="924026" y="346510"/>
                </a:cubicBezTo>
                <a:cubicBezTo>
                  <a:pt x="981037" y="303751"/>
                  <a:pt x="949178" y="326534"/>
                  <a:pt x="1020278" y="279133"/>
                </a:cubicBezTo>
                <a:cubicBezTo>
                  <a:pt x="1029903" y="272716"/>
                  <a:pt x="1038179" y="263540"/>
                  <a:pt x="1049154" y="259882"/>
                </a:cubicBezTo>
                <a:lnTo>
                  <a:pt x="1078030" y="250257"/>
                </a:lnTo>
                <a:cubicBezTo>
                  <a:pt x="1087655" y="243840"/>
                  <a:pt x="1096559" y="236179"/>
                  <a:pt x="1106906" y="231006"/>
                </a:cubicBezTo>
                <a:cubicBezTo>
                  <a:pt x="1115981" y="226469"/>
                  <a:pt x="1127859" y="227719"/>
                  <a:pt x="1135782" y="221381"/>
                </a:cubicBezTo>
                <a:cubicBezTo>
                  <a:pt x="1152743" y="207812"/>
                  <a:pt x="1158317" y="182651"/>
                  <a:pt x="1164657" y="163630"/>
                </a:cubicBezTo>
                <a:cubicBezTo>
                  <a:pt x="1163411" y="151175"/>
                  <a:pt x="1158684" y="32525"/>
                  <a:pt x="1135782" y="9625"/>
                </a:cubicBezTo>
                <a:lnTo>
                  <a:pt x="1116531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7C532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rot="19817398">
            <a:off x="5987721" y="1309036"/>
            <a:ext cx="818902" cy="1039528"/>
          </a:xfrm>
          <a:custGeom>
            <a:avLst/>
            <a:gdLst>
              <a:gd name="connsiteX0" fmla="*/ 212376 w 818902"/>
              <a:gd name="connsiteY0" fmla="*/ 154004 h 1039528"/>
              <a:gd name="connsiteX1" fmla="*/ 48746 w 818902"/>
              <a:gd name="connsiteY1" fmla="*/ 134753 h 1039528"/>
              <a:gd name="connsiteX2" fmla="*/ 10245 w 818902"/>
              <a:gd name="connsiteY2" fmla="*/ 192505 h 1039528"/>
              <a:gd name="connsiteX3" fmla="*/ 10245 w 818902"/>
              <a:gd name="connsiteY3" fmla="*/ 288758 h 1039528"/>
              <a:gd name="connsiteX4" fmla="*/ 39121 w 818902"/>
              <a:gd name="connsiteY4" fmla="*/ 298383 h 1039528"/>
              <a:gd name="connsiteX5" fmla="*/ 144999 w 818902"/>
              <a:gd name="connsiteY5" fmla="*/ 288758 h 1039528"/>
              <a:gd name="connsiteX6" fmla="*/ 202751 w 818902"/>
              <a:gd name="connsiteY6" fmla="*/ 288758 h 1039528"/>
              <a:gd name="connsiteX7" fmla="*/ 222001 w 818902"/>
              <a:gd name="connsiteY7" fmla="*/ 327259 h 1039528"/>
              <a:gd name="connsiteX8" fmla="*/ 241252 w 818902"/>
              <a:gd name="connsiteY8" fmla="*/ 385010 h 1039528"/>
              <a:gd name="connsiteX9" fmla="*/ 260502 w 818902"/>
              <a:gd name="connsiteY9" fmla="*/ 413886 h 1039528"/>
              <a:gd name="connsiteX10" fmla="*/ 279753 w 818902"/>
              <a:gd name="connsiteY10" fmla="*/ 481263 h 1039528"/>
              <a:gd name="connsiteX11" fmla="*/ 318254 w 818902"/>
              <a:gd name="connsiteY11" fmla="*/ 539015 h 1039528"/>
              <a:gd name="connsiteX12" fmla="*/ 356755 w 818902"/>
              <a:gd name="connsiteY12" fmla="*/ 625642 h 1039528"/>
              <a:gd name="connsiteX13" fmla="*/ 385631 w 818902"/>
              <a:gd name="connsiteY13" fmla="*/ 693019 h 1039528"/>
              <a:gd name="connsiteX14" fmla="*/ 404881 w 818902"/>
              <a:gd name="connsiteY14" fmla="*/ 721895 h 1039528"/>
              <a:gd name="connsiteX15" fmla="*/ 433757 w 818902"/>
              <a:gd name="connsiteY15" fmla="*/ 779646 h 1039528"/>
              <a:gd name="connsiteX16" fmla="*/ 472258 w 818902"/>
              <a:gd name="connsiteY16" fmla="*/ 837398 h 1039528"/>
              <a:gd name="connsiteX17" fmla="*/ 481883 w 818902"/>
              <a:gd name="connsiteY17" fmla="*/ 866273 h 1039528"/>
              <a:gd name="connsiteX18" fmla="*/ 501134 w 818902"/>
              <a:gd name="connsiteY18" fmla="*/ 895149 h 1039528"/>
              <a:gd name="connsiteX19" fmla="*/ 443382 w 818902"/>
              <a:gd name="connsiteY19" fmla="*/ 904775 h 1039528"/>
              <a:gd name="connsiteX20" fmla="*/ 424132 w 818902"/>
              <a:gd name="connsiteY20" fmla="*/ 962526 h 1039528"/>
              <a:gd name="connsiteX21" fmla="*/ 453007 w 818902"/>
              <a:gd name="connsiteY21" fmla="*/ 1029903 h 1039528"/>
              <a:gd name="connsiteX22" fmla="*/ 501134 w 818902"/>
              <a:gd name="connsiteY22" fmla="*/ 1039528 h 1039528"/>
              <a:gd name="connsiteX23" fmla="*/ 616637 w 818902"/>
              <a:gd name="connsiteY23" fmla="*/ 1010652 h 1039528"/>
              <a:gd name="connsiteX24" fmla="*/ 635887 w 818902"/>
              <a:gd name="connsiteY24" fmla="*/ 952901 h 1039528"/>
              <a:gd name="connsiteX25" fmla="*/ 684014 w 818902"/>
              <a:gd name="connsiteY25" fmla="*/ 962526 h 1039528"/>
              <a:gd name="connsiteX26" fmla="*/ 780266 w 818902"/>
              <a:gd name="connsiteY26" fmla="*/ 943276 h 1039528"/>
              <a:gd name="connsiteX27" fmla="*/ 809142 w 818902"/>
              <a:gd name="connsiteY27" fmla="*/ 914400 h 1039528"/>
              <a:gd name="connsiteX28" fmla="*/ 809142 w 818902"/>
              <a:gd name="connsiteY28" fmla="*/ 837398 h 1039528"/>
              <a:gd name="connsiteX29" fmla="*/ 789892 w 818902"/>
              <a:gd name="connsiteY29" fmla="*/ 808522 h 1039528"/>
              <a:gd name="connsiteX30" fmla="*/ 761016 w 818902"/>
              <a:gd name="connsiteY30" fmla="*/ 798897 h 1039528"/>
              <a:gd name="connsiteX31" fmla="*/ 732140 w 818902"/>
              <a:gd name="connsiteY31" fmla="*/ 779646 h 1039528"/>
              <a:gd name="connsiteX32" fmla="*/ 645513 w 818902"/>
              <a:gd name="connsiteY32" fmla="*/ 808522 h 1039528"/>
              <a:gd name="connsiteX33" fmla="*/ 607012 w 818902"/>
              <a:gd name="connsiteY33" fmla="*/ 750770 h 1039528"/>
              <a:gd name="connsiteX34" fmla="*/ 568511 w 818902"/>
              <a:gd name="connsiteY34" fmla="*/ 683393 h 1039528"/>
              <a:gd name="connsiteX35" fmla="*/ 539635 w 818902"/>
              <a:gd name="connsiteY35" fmla="*/ 596766 h 1039528"/>
              <a:gd name="connsiteX36" fmla="*/ 530010 w 818902"/>
              <a:gd name="connsiteY36" fmla="*/ 567890 h 1039528"/>
              <a:gd name="connsiteX37" fmla="*/ 510759 w 818902"/>
              <a:gd name="connsiteY37" fmla="*/ 539015 h 1039528"/>
              <a:gd name="connsiteX38" fmla="*/ 501134 w 818902"/>
              <a:gd name="connsiteY38" fmla="*/ 510139 h 1039528"/>
              <a:gd name="connsiteX39" fmla="*/ 462633 w 818902"/>
              <a:gd name="connsiteY39" fmla="*/ 452387 h 1039528"/>
              <a:gd name="connsiteX40" fmla="*/ 453007 w 818902"/>
              <a:gd name="connsiteY40" fmla="*/ 423511 h 1039528"/>
              <a:gd name="connsiteX41" fmla="*/ 414506 w 818902"/>
              <a:gd name="connsiteY41" fmla="*/ 365760 h 1039528"/>
              <a:gd name="connsiteX42" fmla="*/ 385631 w 818902"/>
              <a:gd name="connsiteY42" fmla="*/ 308008 h 1039528"/>
              <a:gd name="connsiteX43" fmla="*/ 356755 w 818902"/>
              <a:gd name="connsiteY43" fmla="*/ 250257 h 1039528"/>
              <a:gd name="connsiteX44" fmla="*/ 347130 w 818902"/>
              <a:gd name="connsiteY44" fmla="*/ 221381 h 1039528"/>
              <a:gd name="connsiteX45" fmla="*/ 356755 w 818902"/>
              <a:gd name="connsiteY45" fmla="*/ 192505 h 1039528"/>
              <a:gd name="connsiteX46" fmla="*/ 404881 w 818902"/>
              <a:gd name="connsiteY46" fmla="*/ 134753 h 1039528"/>
              <a:gd name="connsiteX47" fmla="*/ 414506 w 818902"/>
              <a:gd name="connsiteY47" fmla="*/ 19250 h 1039528"/>
              <a:gd name="connsiteX48" fmla="*/ 385631 w 818902"/>
              <a:gd name="connsiteY48" fmla="*/ 0 h 1039528"/>
              <a:gd name="connsiteX49" fmla="*/ 222001 w 818902"/>
              <a:gd name="connsiteY49" fmla="*/ 28876 h 1039528"/>
              <a:gd name="connsiteX50" fmla="*/ 202751 w 818902"/>
              <a:gd name="connsiteY50" fmla="*/ 57751 h 1039528"/>
              <a:gd name="connsiteX51" fmla="*/ 193125 w 818902"/>
              <a:gd name="connsiteY51" fmla="*/ 86627 h 1039528"/>
              <a:gd name="connsiteX52" fmla="*/ 212376 w 818902"/>
              <a:gd name="connsiteY52" fmla="*/ 154004 h 103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18902" h="1039528">
                <a:moveTo>
                  <a:pt x="212376" y="154004"/>
                </a:moveTo>
                <a:cubicBezTo>
                  <a:pt x="153295" y="118555"/>
                  <a:pt x="137100" y="96098"/>
                  <a:pt x="48746" y="134753"/>
                </a:cubicBezTo>
                <a:cubicBezTo>
                  <a:pt x="27549" y="144026"/>
                  <a:pt x="10245" y="192505"/>
                  <a:pt x="10245" y="192505"/>
                </a:cubicBezTo>
                <a:cubicBezTo>
                  <a:pt x="4322" y="222121"/>
                  <a:pt x="-9499" y="259142"/>
                  <a:pt x="10245" y="288758"/>
                </a:cubicBezTo>
                <a:cubicBezTo>
                  <a:pt x="15873" y="297200"/>
                  <a:pt x="29496" y="295175"/>
                  <a:pt x="39121" y="298383"/>
                </a:cubicBezTo>
                <a:cubicBezTo>
                  <a:pt x="74414" y="295175"/>
                  <a:pt x="109917" y="293770"/>
                  <a:pt x="144999" y="288758"/>
                </a:cubicBezTo>
                <a:cubicBezTo>
                  <a:pt x="198902" y="281057"/>
                  <a:pt x="148848" y="270789"/>
                  <a:pt x="202751" y="288758"/>
                </a:cubicBezTo>
                <a:cubicBezTo>
                  <a:pt x="209168" y="301592"/>
                  <a:pt x="216672" y="313937"/>
                  <a:pt x="222001" y="327259"/>
                </a:cubicBezTo>
                <a:cubicBezTo>
                  <a:pt x="229537" y="346099"/>
                  <a:pt x="229996" y="368126"/>
                  <a:pt x="241252" y="385010"/>
                </a:cubicBezTo>
                <a:lnTo>
                  <a:pt x="260502" y="413886"/>
                </a:lnTo>
                <a:cubicBezTo>
                  <a:pt x="262769" y="422954"/>
                  <a:pt x="273474" y="469961"/>
                  <a:pt x="279753" y="481263"/>
                </a:cubicBezTo>
                <a:cubicBezTo>
                  <a:pt x="290989" y="501488"/>
                  <a:pt x="318254" y="539015"/>
                  <a:pt x="318254" y="539015"/>
                </a:cubicBezTo>
                <a:cubicBezTo>
                  <a:pt x="341162" y="607741"/>
                  <a:pt x="326248" y="579882"/>
                  <a:pt x="356755" y="625642"/>
                </a:cubicBezTo>
                <a:cubicBezTo>
                  <a:pt x="367554" y="658040"/>
                  <a:pt x="366599" y="659712"/>
                  <a:pt x="385631" y="693019"/>
                </a:cubicBezTo>
                <a:cubicBezTo>
                  <a:pt x="391370" y="703063"/>
                  <a:pt x="399708" y="711548"/>
                  <a:pt x="404881" y="721895"/>
                </a:cubicBezTo>
                <a:cubicBezTo>
                  <a:pt x="444726" y="801587"/>
                  <a:pt x="378591" y="696899"/>
                  <a:pt x="433757" y="779646"/>
                </a:cubicBezTo>
                <a:cubicBezTo>
                  <a:pt x="456642" y="848304"/>
                  <a:pt x="424192" y="765300"/>
                  <a:pt x="472258" y="837398"/>
                </a:cubicBezTo>
                <a:cubicBezTo>
                  <a:pt x="477886" y="845840"/>
                  <a:pt x="477346" y="857198"/>
                  <a:pt x="481883" y="866273"/>
                </a:cubicBezTo>
                <a:cubicBezTo>
                  <a:pt x="487057" y="876620"/>
                  <a:pt x="494717" y="885524"/>
                  <a:pt x="501134" y="895149"/>
                </a:cubicBezTo>
                <a:cubicBezTo>
                  <a:pt x="481883" y="898358"/>
                  <a:pt x="458069" y="891923"/>
                  <a:pt x="443382" y="904775"/>
                </a:cubicBezTo>
                <a:cubicBezTo>
                  <a:pt x="428111" y="918137"/>
                  <a:pt x="424132" y="962526"/>
                  <a:pt x="424132" y="962526"/>
                </a:cubicBezTo>
                <a:cubicBezTo>
                  <a:pt x="428328" y="979310"/>
                  <a:pt x="433620" y="1018825"/>
                  <a:pt x="453007" y="1029903"/>
                </a:cubicBezTo>
                <a:cubicBezTo>
                  <a:pt x="467211" y="1038020"/>
                  <a:pt x="485092" y="1036320"/>
                  <a:pt x="501134" y="1039528"/>
                </a:cubicBezTo>
                <a:cubicBezTo>
                  <a:pt x="515740" y="1037905"/>
                  <a:pt x="596842" y="1042324"/>
                  <a:pt x="616637" y="1010652"/>
                </a:cubicBezTo>
                <a:cubicBezTo>
                  <a:pt x="627391" y="993445"/>
                  <a:pt x="635887" y="952901"/>
                  <a:pt x="635887" y="952901"/>
                </a:cubicBezTo>
                <a:cubicBezTo>
                  <a:pt x="651929" y="956109"/>
                  <a:pt x="667654" y="962526"/>
                  <a:pt x="684014" y="962526"/>
                </a:cubicBezTo>
                <a:cubicBezTo>
                  <a:pt x="728255" y="962526"/>
                  <a:pt x="744706" y="955129"/>
                  <a:pt x="780266" y="943276"/>
                </a:cubicBezTo>
                <a:cubicBezTo>
                  <a:pt x="789891" y="933651"/>
                  <a:pt x="801591" y="925726"/>
                  <a:pt x="809142" y="914400"/>
                </a:cubicBezTo>
                <a:cubicBezTo>
                  <a:pt x="825234" y="890262"/>
                  <a:pt x="818671" y="862808"/>
                  <a:pt x="809142" y="837398"/>
                </a:cubicBezTo>
                <a:cubicBezTo>
                  <a:pt x="805080" y="826566"/>
                  <a:pt x="798925" y="815749"/>
                  <a:pt x="789892" y="808522"/>
                </a:cubicBezTo>
                <a:cubicBezTo>
                  <a:pt x="781969" y="802184"/>
                  <a:pt x="770641" y="802105"/>
                  <a:pt x="761016" y="798897"/>
                </a:cubicBezTo>
                <a:cubicBezTo>
                  <a:pt x="751391" y="792480"/>
                  <a:pt x="743638" y="780924"/>
                  <a:pt x="732140" y="779646"/>
                </a:cubicBezTo>
                <a:cubicBezTo>
                  <a:pt x="687677" y="774705"/>
                  <a:pt x="675986" y="788206"/>
                  <a:pt x="645513" y="808522"/>
                </a:cubicBezTo>
                <a:lnTo>
                  <a:pt x="607012" y="750770"/>
                </a:lnTo>
                <a:cubicBezTo>
                  <a:pt x="589643" y="724716"/>
                  <a:pt x="580727" y="713934"/>
                  <a:pt x="568511" y="683393"/>
                </a:cubicBezTo>
                <a:cubicBezTo>
                  <a:pt x="568502" y="683370"/>
                  <a:pt x="544451" y="611216"/>
                  <a:pt x="539635" y="596766"/>
                </a:cubicBezTo>
                <a:cubicBezTo>
                  <a:pt x="536427" y="587141"/>
                  <a:pt x="535638" y="576332"/>
                  <a:pt x="530010" y="567890"/>
                </a:cubicBezTo>
                <a:lnTo>
                  <a:pt x="510759" y="539015"/>
                </a:lnTo>
                <a:cubicBezTo>
                  <a:pt x="507551" y="529390"/>
                  <a:pt x="506061" y="519008"/>
                  <a:pt x="501134" y="510139"/>
                </a:cubicBezTo>
                <a:cubicBezTo>
                  <a:pt x="489898" y="489914"/>
                  <a:pt x="469950" y="474336"/>
                  <a:pt x="462633" y="452387"/>
                </a:cubicBezTo>
                <a:cubicBezTo>
                  <a:pt x="459424" y="442762"/>
                  <a:pt x="457934" y="432380"/>
                  <a:pt x="453007" y="423511"/>
                </a:cubicBezTo>
                <a:cubicBezTo>
                  <a:pt x="441771" y="403287"/>
                  <a:pt x="414506" y="365760"/>
                  <a:pt x="414506" y="365760"/>
                </a:cubicBezTo>
                <a:cubicBezTo>
                  <a:pt x="390316" y="293186"/>
                  <a:pt x="422945" y="382636"/>
                  <a:pt x="385631" y="308008"/>
                </a:cubicBezTo>
                <a:cubicBezTo>
                  <a:pt x="345784" y="228313"/>
                  <a:pt x="411918" y="333002"/>
                  <a:pt x="356755" y="250257"/>
                </a:cubicBezTo>
                <a:cubicBezTo>
                  <a:pt x="353547" y="240632"/>
                  <a:pt x="347130" y="231527"/>
                  <a:pt x="347130" y="221381"/>
                </a:cubicBezTo>
                <a:cubicBezTo>
                  <a:pt x="347130" y="211235"/>
                  <a:pt x="352218" y="201580"/>
                  <a:pt x="356755" y="192505"/>
                </a:cubicBezTo>
                <a:cubicBezTo>
                  <a:pt x="370156" y="165703"/>
                  <a:pt x="383593" y="156041"/>
                  <a:pt x="404881" y="134753"/>
                </a:cubicBezTo>
                <a:cubicBezTo>
                  <a:pt x="419523" y="90829"/>
                  <a:pt x="437837" y="65912"/>
                  <a:pt x="414506" y="19250"/>
                </a:cubicBezTo>
                <a:cubicBezTo>
                  <a:pt x="409333" y="8903"/>
                  <a:pt x="395256" y="6417"/>
                  <a:pt x="385631" y="0"/>
                </a:cubicBezTo>
                <a:cubicBezTo>
                  <a:pt x="343730" y="3223"/>
                  <a:pt x="264464" y="-6510"/>
                  <a:pt x="222001" y="28876"/>
                </a:cubicBezTo>
                <a:cubicBezTo>
                  <a:pt x="213114" y="36282"/>
                  <a:pt x="207924" y="47404"/>
                  <a:pt x="202751" y="57751"/>
                </a:cubicBezTo>
                <a:cubicBezTo>
                  <a:pt x="198213" y="66826"/>
                  <a:pt x="196334" y="77002"/>
                  <a:pt x="193125" y="86627"/>
                </a:cubicBezTo>
                <a:lnTo>
                  <a:pt x="212376" y="154004"/>
                </a:lnTo>
                <a:close/>
              </a:path>
            </a:pathLst>
          </a:custGeom>
          <a:solidFill>
            <a:srgbClr val="D5E5FF"/>
          </a:solidFill>
          <a:ln>
            <a:solidFill>
              <a:srgbClr val="FFB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57105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Langman</a:t>
            </a:r>
            <a:r>
              <a:rPr lang="en-US" sz="800" dirty="0" smtClean="0"/>
              <a:t> LJ, </a:t>
            </a:r>
            <a:r>
              <a:rPr lang="en-US" sz="800" dirty="0" err="1" smtClean="0"/>
              <a:t>Nesher</a:t>
            </a:r>
            <a:r>
              <a:rPr lang="en-US" sz="800" dirty="0" smtClean="0"/>
              <a:t> L, Shah DP, </a:t>
            </a:r>
            <a:r>
              <a:rPr lang="en-US" sz="800" dirty="0" err="1" smtClean="0"/>
              <a:t>Azzi</a:t>
            </a:r>
            <a:r>
              <a:rPr lang="en-US" sz="800" dirty="0" smtClean="0"/>
              <a:t> JM, </a:t>
            </a:r>
            <a:r>
              <a:rPr lang="en-US" sz="800" dirty="0" err="1" smtClean="0"/>
              <a:t>Shpall</a:t>
            </a:r>
            <a:r>
              <a:rPr lang="en-US" sz="800" dirty="0" smtClean="0"/>
              <a:t> EJ, </a:t>
            </a:r>
            <a:r>
              <a:rPr lang="en-US" sz="800" dirty="0" err="1" smtClean="0"/>
              <a:t>Rezvani</a:t>
            </a:r>
            <a:r>
              <a:rPr lang="en-US" sz="800" dirty="0" smtClean="0"/>
              <a:t> K, Black JL 3</a:t>
            </a:r>
            <a:r>
              <a:rPr lang="en-US" sz="800" baseline="30000" dirty="0" smtClean="0"/>
              <a:t>rd</a:t>
            </a:r>
            <a:r>
              <a:rPr lang="en-US" sz="800" dirty="0" smtClean="0"/>
              <a:t>, </a:t>
            </a:r>
            <a:r>
              <a:rPr lang="en-US" sz="800" dirty="0" err="1" smtClean="0"/>
              <a:t>Chemaly</a:t>
            </a:r>
            <a:r>
              <a:rPr lang="en-US" sz="800" dirty="0" smtClean="0"/>
              <a:t> RF. Challenges in determining genotypes for pharmacogenetics in allogeneic hematopoietic cell transplant recipients. J Mol </a:t>
            </a:r>
            <a:r>
              <a:rPr lang="en-US" sz="800" dirty="0" err="1" smtClean="0"/>
              <a:t>Diagn</a:t>
            </a:r>
            <a:r>
              <a:rPr lang="en-US" sz="800" dirty="0" smtClean="0"/>
              <a:t>. 2016 Sep;18(5):638-642,</a:t>
            </a:r>
          </a:p>
          <a:p>
            <a:r>
              <a:rPr lang="en-US" sz="800" dirty="0" err="1" smtClean="0"/>
              <a:t>Kisor</a:t>
            </a:r>
            <a:r>
              <a:rPr lang="en-US" sz="800" dirty="0" smtClean="0"/>
              <a:t> DF, </a:t>
            </a:r>
            <a:r>
              <a:rPr lang="en-US" sz="800" dirty="0" err="1" smtClean="0"/>
              <a:t>Bodzin</a:t>
            </a:r>
            <a:r>
              <a:rPr lang="en-US" sz="800" dirty="0" smtClean="0"/>
              <a:t> AS. Pharmacogenomics in liver transplantation: testing the recipient and the ex-vivo donor liver. Pharmacogenomics (2018)  19(9), 753-756.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2762202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Liver transplant</a:t>
            </a:r>
          </a:p>
        </p:txBody>
      </p:sp>
    </p:spTree>
    <p:extLst>
      <p:ext uri="{BB962C8B-B14F-4D97-AF65-F5344CB8AC3E}">
        <p14:creationId xmlns:p14="http://schemas.microsoft.com/office/powerpoint/2010/main" val="38408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8028432" cy="1371600"/>
          </a:xfrm>
        </p:spPr>
        <p:txBody>
          <a:bodyPr/>
          <a:lstStyle/>
          <a:p>
            <a:r>
              <a:rPr lang="en-US" dirty="0" smtClean="0"/>
              <a:t>Safety challenges and opportunities with Direct to Consumer (DTC) PGx testing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6577"/>
            <a:ext cx="7848600" cy="514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6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FDA’s statement on 23andMe’s PGx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“Any </a:t>
            </a:r>
            <a:r>
              <a:rPr lang="en-US" dirty="0"/>
              <a:t>medical decisions should be made only after discussing the results with a licensed health care provider and results have been </a:t>
            </a:r>
            <a:r>
              <a:rPr lang="en-US" b="1" u="sng" dirty="0"/>
              <a:t>confirmed</a:t>
            </a:r>
            <a:r>
              <a:rPr lang="en-US" b="1" dirty="0"/>
              <a:t> </a:t>
            </a:r>
            <a:r>
              <a:rPr lang="en-US" dirty="0"/>
              <a:t>using </a:t>
            </a:r>
            <a:r>
              <a:rPr lang="en-US" b="1" dirty="0"/>
              <a:t>clinical</a:t>
            </a:r>
            <a:r>
              <a:rPr lang="en-US" dirty="0"/>
              <a:t> pharmacogenetic testing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“</a:t>
            </a:r>
            <a:r>
              <a:rPr lang="en-US" dirty="0"/>
              <a:t>Results from this test should be confirmed with independent pharmacogenetic testing </a:t>
            </a:r>
            <a:r>
              <a:rPr lang="en-US" u="sng" dirty="0"/>
              <a:t>before</a:t>
            </a:r>
            <a:r>
              <a:rPr lang="en-US" dirty="0"/>
              <a:t> making any medical decisions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5715000"/>
            <a:ext cx="8534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U.S. Food &amp; Drug Administration. FDA News Release. Silver Spring, MD. </a:t>
            </a:r>
            <a:r>
              <a:rPr lang="en-US" sz="1100" dirty="0" smtClean="0">
                <a:hlinkClick r:id="rId2"/>
              </a:rPr>
              <a:t>https://www.fda.gov/NewsEvents/Newsroom/PressAnnouncements/ucm624753.htm</a:t>
            </a:r>
            <a:r>
              <a:rPr lang="en-US" sz="1100" dirty="0" smtClean="0"/>
              <a:t> Updated 11/02/2018. Accessed 12/11/2018.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757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C:\Users\m162678\AppData\Local\Microsoft\Windows\Temporary Internet Files\Content.IE5\2FLV6I8P\dna-1370603787Lg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332614" flipV="1">
            <a:off x="7164662" y="4983766"/>
            <a:ext cx="1226020" cy="6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of Interest Disclosure</a:t>
            </a:r>
            <a:endParaRPr lang="en-US" dirty="0"/>
          </a:p>
        </p:txBody>
      </p:sp>
      <p:pic>
        <p:nvPicPr>
          <p:cNvPr id="4" name="Content Placeholder 3" descr="C:\Users\m162678\AppData\Local\Microsoft\Windows\Temporary Internet Files\Content.IE5\2FLV6I8P\dna-1370603787LgY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7166849">
            <a:off x="6428964" y="4968779"/>
            <a:ext cx="1154332" cy="64755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xtLst/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4267200" cy="4800600"/>
          </a:xfrm>
        </p:spPr>
        <p:txBody>
          <a:bodyPr/>
          <a:lstStyle/>
          <a:p>
            <a:r>
              <a:rPr lang="en-US" dirty="0" smtClean="0"/>
              <a:t>I have no financial or relevant conflict of interest to disclose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7777672" y="5867400"/>
            <a:ext cx="604328" cy="13969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24600" y="5813424"/>
            <a:ext cx="604328" cy="13969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751543" y="3386138"/>
            <a:ext cx="1221718" cy="1387408"/>
          </a:xfrm>
          <a:custGeom>
            <a:avLst/>
            <a:gdLst>
              <a:gd name="connsiteX0" fmla="*/ 306482 w 1221718"/>
              <a:gd name="connsiteY0" fmla="*/ 42862 h 1387408"/>
              <a:gd name="connsiteX1" fmla="*/ 235045 w 1221718"/>
              <a:gd name="connsiteY1" fmla="*/ 71437 h 1387408"/>
              <a:gd name="connsiteX2" fmla="*/ 192182 w 1221718"/>
              <a:gd name="connsiteY2" fmla="*/ 85725 h 1387408"/>
              <a:gd name="connsiteX3" fmla="*/ 63595 w 1221718"/>
              <a:gd name="connsiteY3" fmla="*/ 185737 h 1387408"/>
              <a:gd name="connsiteX4" fmla="*/ 35020 w 1221718"/>
              <a:gd name="connsiteY4" fmla="*/ 228600 h 1387408"/>
              <a:gd name="connsiteX5" fmla="*/ 20732 w 1221718"/>
              <a:gd name="connsiteY5" fmla="*/ 385762 h 1387408"/>
              <a:gd name="connsiteX6" fmla="*/ 20732 w 1221718"/>
              <a:gd name="connsiteY6" fmla="*/ 600075 h 1387408"/>
              <a:gd name="connsiteX7" fmla="*/ 63595 w 1221718"/>
              <a:gd name="connsiteY7" fmla="*/ 628650 h 1387408"/>
              <a:gd name="connsiteX8" fmla="*/ 177895 w 1221718"/>
              <a:gd name="connsiteY8" fmla="*/ 642937 h 1387408"/>
              <a:gd name="connsiteX9" fmla="*/ 235045 w 1221718"/>
              <a:gd name="connsiteY9" fmla="*/ 514350 h 1387408"/>
              <a:gd name="connsiteX10" fmla="*/ 263620 w 1221718"/>
              <a:gd name="connsiteY10" fmla="*/ 428625 h 1387408"/>
              <a:gd name="connsiteX11" fmla="*/ 306482 w 1221718"/>
              <a:gd name="connsiteY11" fmla="*/ 600075 h 1387408"/>
              <a:gd name="connsiteX12" fmla="*/ 292195 w 1221718"/>
              <a:gd name="connsiteY12" fmla="*/ 857250 h 1387408"/>
              <a:gd name="connsiteX13" fmla="*/ 192182 w 1221718"/>
              <a:gd name="connsiteY13" fmla="*/ 985837 h 1387408"/>
              <a:gd name="connsiteX14" fmla="*/ 163607 w 1221718"/>
              <a:gd name="connsiteY14" fmla="*/ 1028700 h 1387408"/>
              <a:gd name="connsiteX15" fmla="*/ 92170 w 1221718"/>
              <a:gd name="connsiteY15" fmla="*/ 1114425 h 1387408"/>
              <a:gd name="connsiteX16" fmla="*/ 63595 w 1221718"/>
              <a:gd name="connsiteY16" fmla="*/ 1200150 h 1387408"/>
              <a:gd name="connsiteX17" fmla="*/ 177895 w 1221718"/>
              <a:gd name="connsiteY17" fmla="*/ 1271587 h 1387408"/>
              <a:gd name="connsiteX18" fmla="*/ 235045 w 1221718"/>
              <a:gd name="connsiteY18" fmla="*/ 1300162 h 1387408"/>
              <a:gd name="connsiteX19" fmla="*/ 463645 w 1221718"/>
              <a:gd name="connsiteY19" fmla="*/ 1328737 h 1387408"/>
              <a:gd name="connsiteX20" fmla="*/ 535082 w 1221718"/>
              <a:gd name="connsiteY20" fmla="*/ 1343025 h 1387408"/>
              <a:gd name="connsiteX21" fmla="*/ 677957 w 1221718"/>
              <a:gd name="connsiteY21" fmla="*/ 1357312 h 1387408"/>
              <a:gd name="connsiteX22" fmla="*/ 1063720 w 1221718"/>
              <a:gd name="connsiteY22" fmla="*/ 1357312 h 1387408"/>
              <a:gd name="connsiteX23" fmla="*/ 1192307 w 1221718"/>
              <a:gd name="connsiteY23" fmla="*/ 1300162 h 1387408"/>
              <a:gd name="connsiteX24" fmla="*/ 1220882 w 1221718"/>
              <a:gd name="connsiteY24" fmla="*/ 1257300 h 1387408"/>
              <a:gd name="connsiteX25" fmla="*/ 1178020 w 1221718"/>
              <a:gd name="connsiteY25" fmla="*/ 1128712 h 1387408"/>
              <a:gd name="connsiteX26" fmla="*/ 1135157 w 1221718"/>
              <a:gd name="connsiteY26" fmla="*/ 1100137 h 1387408"/>
              <a:gd name="connsiteX27" fmla="*/ 1006570 w 1221718"/>
              <a:gd name="connsiteY27" fmla="*/ 1000125 h 1387408"/>
              <a:gd name="connsiteX28" fmla="*/ 977995 w 1221718"/>
              <a:gd name="connsiteY28" fmla="*/ 957262 h 1387408"/>
              <a:gd name="connsiteX29" fmla="*/ 892270 w 1221718"/>
              <a:gd name="connsiteY29" fmla="*/ 900112 h 1387408"/>
              <a:gd name="connsiteX30" fmla="*/ 835120 w 1221718"/>
              <a:gd name="connsiteY30" fmla="*/ 814387 h 1387408"/>
              <a:gd name="connsiteX31" fmla="*/ 792257 w 1221718"/>
              <a:gd name="connsiteY31" fmla="*/ 728662 h 1387408"/>
              <a:gd name="connsiteX32" fmla="*/ 763682 w 1221718"/>
              <a:gd name="connsiteY32" fmla="*/ 642937 h 1387408"/>
              <a:gd name="connsiteX33" fmla="*/ 749395 w 1221718"/>
              <a:gd name="connsiteY33" fmla="*/ 600075 h 1387408"/>
              <a:gd name="connsiteX34" fmla="*/ 720820 w 1221718"/>
              <a:gd name="connsiteY34" fmla="*/ 557212 h 1387408"/>
              <a:gd name="connsiteX35" fmla="*/ 735107 w 1221718"/>
              <a:gd name="connsiteY35" fmla="*/ 414337 h 1387408"/>
              <a:gd name="connsiteX36" fmla="*/ 777970 w 1221718"/>
              <a:gd name="connsiteY36" fmla="*/ 428625 h 1387408"/>
              <a:gd name="connsiteX37" fmla="*/ 792257 w 1221718"/>
              <a:gd name="connsiteY37" fmla="*/ 485775 h 1387408"/>
              <a:gd name="connsiteX38" fmla="*/ 806545 w 1221718"/>
              <a:gd name="connsiteY38" fmla="*/ 557212 h 1387408"/>
              <a:gd name="connsiteX39" fmla="*/ 849407 w 1221718"/>
              <a:gd name="connsiteY39" fmla="*/ 585787 h 1387408"/>
              <a:gd name="connsiteX40" fmla="*/ 963707 w 1221718"/>
              <a:gd name="connsiteY40" fmla="*/ 571500 h 1387408"/>
              <a:gd name="connsiteX41" fmla="*/ 1049432 w 1221718"/>
              <a:gd name="connsiteY41" fmla="*/ 542925 h 1387408"/>
              <a:gd name="connsiteX42" fmla="*/ 1092295 w 1221718"/>
              <a:gd name="connsiteY42" fmla="*/ 514350 h 1387408"/>
              <a:gd name="connsiteX43" fmla="*/ 1092295 w 1221718"/>
              <a:gd name="connsiteY43" fmla="*/ 371475 h 1387408"/>
              <a:gd name="connsiteX44" fmla="*/ 1078007 w 1221718"/>
              <a:gd name="connsiteY44" fmla="*/ 328612 h 1387408"/>
              <a:gd name="connsiteX45" fmla="*/ 1006570 w 1221718"/>
              <a:gd name="connsiteY45" fmla="*/ 242887 h 1387408"/>
              <a:gd name="connsiteX46" fmla="*/ 963707 w 1221718"/>
              <a:gd name="connsiteY46" fmla="*/ 214312 h 1387408"/>
              <a:gd name="connsiteX47" fmla="*/ 877982 w 1221718"/>
              <a:gd name="connsiteY47" fmla="*/ 85725 h 1387408"/>
              <a:gd name="connsiteX48" fmla="*/ 849407 w 1221718"/>
              <a:gd name="connsiteY48" fmla="*/ 42862 h 1387408"/>
              <a:gd name="connsiteX49" fmla="*/ 820832 w 1221718"/>
              <a:gd name="connsiteY49" fmla="*/ 0 h 1387408"/>
              <a:gd name="connsiteX50" fmla="*/ 692245 w 1221718"/>
              <a:gd name="connsiteY50" fmla="*/ 14287 h 1387408"/>
              <a:gd name="connsiteX51" fmla="*/ 606520 w 1221718"/>
              <a:gd name="connsiteY51" fmla="*/ 71437 h 1387408"/>
              <a:gd name="connsiteX52" fmla="*/ 563657 w 1221718"/>
              <a:gd name="connsiteY52" fmla="*/ 100012 h 1387408"/>
              <a:gd name="connsiteX53" fmla="*/ 392207 w 1221718"/>
              <a:gd name="connsiteY53" fmla="*/ 85725 h 1387408"/>
              <a:gd name="connsiteX54" fmla="*/ 363632 w 1221718"/>
              <a:gd name="connsiteY54" fmla="*/ 42862 h 1387408"/>
              <a:gd name="connsiteX55" fmla="*/ 306482 w 1221718"/>
              <a:gd name="connsiteY55" fmla="*/ 42862 h 138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1718" h="1387408">
                <a:moveTo>
                  <a:pt x="306482" y="42862"/>
                </a:moveTo>
                <a:cubicBezTo>
                  <a:pt x="285051" y="47624"/>
                  <a:pt x="259059" y="62432"/>
                  <a:pt x="235045" y="71437"/>
                </a:cubicBezTo>
                <a:cubicBezTo>
                  <a:pt x="220943" y="76725"/>
                  <a:pt x="205347" y="78411"/>
                  <a:pt x="192182" y="85725"/>
                </a:cubicBezTo>
                <a:cubicBezTo>
                  <a:pt x="142744" y="113191"/>
                  <a:pt x="99501" y="142649"/>
                  <a:pt x="63595" y="185737"/>
                </a:cubicBezTo>
                <a:cubicBezTo>
                  <a:pt x="52602" y="198929"/>
                  <a:pt x="44545" y="214312"/>
                  <a:pt x="35020" y="228600"/>
                </a:cubicBezTo>
                <a:cubicBezTo>
                  <a:pt x="30257" y="280987"/>
                  <a:pt x="27257" y="333565"/>
                  <a:pt x="20732" y="385762"/>
                </a:cubicBezTo>
                <a:cubicBezTo>
                  <a:pt x="8908" y="480354"/>
                  <a:pt x="-19325" y="479903"/>
                  <a:pt x="20732" y="600075"/>
                </a:cubicBezTo>
                <a:cubicBezTo>
                  <a:pt x="26162" y="616365"/>
                  <a:pt x="47028" y="624132"/>
                  <a:pt x="63595" y="628650"/>
                </a:cubicBezTo>
                <a:cubicBezTo>
                  <a:pt x="100639" y="638753"/>
                  <a:pt x="139795" y="638175"/>
                  <a:pt x="177895" y="642937"/>
                </a:cubicBezTo>
                <a:cubicBezTo>
                  <a:pt x="270254" y="673725"/>
                  <a:pt x="206258" y="667877"/>
                  <a:pt x="235045" y="514350"/>
                </a:cubicBezTo>
                <a:cubicBezTo>
                  <a:pt x="240596" y="484745"/>
                  <a:pt x="263620" y="428625"/>
                  <a:pt x="263620" y="428625"/>
                </a:cubicBezTo>
                <a:cubicBezTo>
                  <a:pt x="301356" y="541833"/>
                  <a:pt x="287243" y="484639"/>
                  <a:pt x="306482" y="600075"/>
                </a:cubicBezTo>
                <a:cubicBezTo>
                  <a:pt x="301720" y="685800"/>
                  <a:pt x="309706" y="773197"/>
                  <a:pt x="292195" y="857250"/>
                </a:cubicBezTo>
                <a:cubicBezTo>
                  <a:pt x="280158" y="915030"/>
                  <a:pt x="226193" y="945024"/>
                  <a:pt x="192182" y="985837"/>
                </a:cubicBezTo>
                <a:cubicBezTo>
                  <a:pt x="181189" y="999029"/>
                  <a:pt x="174600" y="1015508"/>
                  <a:pt x="163607" y="1028700"/>
                </a:cubicBezTo>
                <a:cubicBezTo>
                  <a:pt x="131562" y="1067155"/>
                  <a:pt x="112441" y="1068815"/>
                  <a:pt x="92170" y="1114425"/>
                </a:cubicBezTo>
                <a:cubicBezTo>
                  <a:pt x="79937" y="1141950"/>
                  <a:pt x="63595" y="1200150"/>
                  <a:pt x="63595" y="1200150"/>
                </a:cubicBezTo>
                <a:cubicBezTo>
                  <a:pt x="111280" y="1295520"/>
                  <a:pt x="62790" y="1237056"/>
                  <a:pt x="177895" y="1271587"/>
                </a:cubicBezTo>
                <a:cubicBezTo>
                  <a:pt x="198295" y="1277707"/>
                  <a:pt x="214497" y="1294558"/>
                  <a:pt x="235045" y="1300162"/>
                </a:cubicBezTo>
                <a:cubicBezTo>
                  <a:pt x="265988" y="1308601"/>
                  <a:pt x="444714" y="1326033"/>
                  <a:pt x="463645" y="1328737"/>
                </a:cubicBezTo>
                <a:cubicBezTo>
                  <a:pt x="487685" y="1332171"/>
                  <a:pt x="511011" y="1339816"/>
                  <a:pt x="535082" y="1343025"/>
                </a:cubicBezTo>
                <a:cubicBezTo>
                  <a:pt x="582525" y="1349351"/>
                  <a:pt x="630332" y="1352550"/>
                  <a:pt x="677957" y="1357312"/>
                </a:cubicBezTo>
                <a:cubicBezTo>
                  <a:pt x="823005" y="1405662"/>
                  <a:pt x="753957" y="1388289"/>
                  <a:pt x="1063720" y="1357312"/>
                </a:cubicBezTo>
                <a:cubicBezTo>
                  <a:pt x="1123730" y="1351311"/>
                  <a:pt x="1148330" y="1329480"/>
                  <a:pt x="1192307" y="1300162"/>
                </a:cubicBezTo>
                <a:cubicBezTo>
                  <a:pt x="1201832" y="1285875"/>
                  <a:pt x="1218986" y="1274366"/>
                  <a:pt x="1220882" y="1257300"/>
                </a:cubicBezTo>
                <a:cubicBezTo>
                  <a:pt x="1225672" y="1214196"/>
                  <a:pt x="1209683" y="1160375"/>
                  <a:pt x="1178020" y="1128712"/>
                </a:cubicBezTo>
                <a:cubicBezTo>
                  <a:pt x="1165878" y="1116570"/>
                  <a:pt x="1147991" y="1111545"/>
                  <a:pt x="1135157" y="1100137"/>
                </a:cubicBezTo>
                <a:cubicBezTo>
                  <a:pt x="1019508" y="997338"/>
                  <a:pt x="1094953" y="1029585"/>
                  <a:pt x="1006570" y="1000125"/>
                </a:cubicBezTo>
                <a:cubicBezTo>
                  <a:pt x="997045" y="985837"/>
                  <a:pt x="990918" y="968570"/>
                  <a:pt x="977995" y="957262"/>
                </a:cubicBezTo>
                <a:cubicBezTo>
                  <a:pt x="952149" y="934647"/>
                  <a:pt x="892270" y="900112"/>
                  <a:pt x="892270" y="900112"/>
                </a:cubicBezTo>
                <a:cubicBezTo>
                  <a:pt x="873220" y="871537"/>
                  <a:pt x="845981" y="846967"/>
                  <a:pt x="835120" y="814387"/>
                </a:cubicBezTo>
                <a:cubicBezTo>
                  <a:pt x="815402" y="755235"/>
                  <a:pt x="829186" y="784056"/>
                  <a:pt x="792257" y="728662"/>
                </a:cubicBezTo>
                <a:lnTo>
                  <a:pt x="763682" y="642937"/>
                </a:lnTo>
                <a:cubicBezTo>
                  <a:pt x="758920" y="628650"/>
                  <a:pt x="757749" y="612606"/>
                  <a:pt x="749395" y="600075"/>
                </a:cubicBezTo>
                <a:lnTo>
                  <a:pt x="720820" y="557212"/>
                </a:lnTo>
                <a:cubicBezTo>
                  <a:pt x="725582" y="509587"/>
                  <a:pt x="715668" y="458074"/>
                  <a:pt x="735107" y="414337"/>
                </a:cubicBezTo>
                <a:cubicBezTo>
                  <a:pt x="741224" y="400574"/>
                  <a:pt x="768562" y="416865"/>
                  <a:pt x="777970" y="428625"/>
                </a:cubicBezTo>
                <a:cubicBezTo>
                  <a:pt x="790237" y="443958"/>
                  <a:pt x="787997" y="466606"/>
                  <a:pt x="792257" y="485775"/>
                </a:cubicBezTo>
                <a:cubicBezTo>
                  <a:pt x="797525" y="509481"/>
                  <a:pt x="794497" y="536128"/>
                  <a:pt x="806545" y="557212"/>
                </a:cubicBezTo>
                <a:cubicBezTo>
                  <a:pt x="815064" y="572121"/>
                  <a:pt x="835120" y="576262"/>
                  <a:pt x="849407" y="585787"/>
                </a:cubicBezTo>
                <a:cubicBezTo>
                  <a:pt x="887507" y="581025"/>
                  <a:pt x="926163" y="579545"/>
                  <a:pt x="963707" y="571500"/>
                </a:cubicBezTo>
                <a:cubicBezTo>
                  <a:pt x="993159" y="565189"/>
                  <a:pt x="1049432" y="542925"/>
                  <a:pt x="1049432" y="542925"/>
                </a:cubicBezTo>
                <a:cubicBezTo>
                  <a:pt x="1063720" y="533400"/>
                  <a:pt x="1081568" y="527759"/>
                  <a:pt x="1092295" y="514350"/>
                </a:cubicBezTo>
                <a:cubicBezTo>
                  <a:pt x="1121864" y="477389"/>
                  <a:pt x="1098353" y="401763"/>
                  <a:pt x="1092295" y="371475"/>
                </a:cubicBezTo>
                <a:cubicBezTo>
                  <a:pt x="1089341" y="356707"/>
                  <a:pt x="1084742" y="342083"/>
                  <a:pt x="1078007" y="328612"/>
                </a:cubicBezTo>
                <a:cubicBezTo>
                  <a:pt x="1061953" y="296504"/>
                  <a:pt x="1033652" y="265456"/>
                  <a:pt x="1006570" y="242887"/>
                </a:cubicBezTo>
                <a:cubicBezTo>
                  <a:pt x="993378" y="231894"/>
                  <a:pt x="977995" y="223837"/>
                  <a:pt x="963707" y="214312"/>
                </a:cubicBezTo>
                <a:lnTo>
                  <a:pt x="877982" y="85725"/>
                </a:lnTo>
                <a:lnTo>
                  <a:pt x="849407" y="42862"/>
                </a:lnTo>
                <a:lnTo>
                  <a:pt x="820832" y="0"/>
                </a:lnTo>
                <a:cubicBezTo>
                  <a:pt x="777970" y="4762"/>
                  <a:pt x="733158" y="649"/>
                  <a:pt x="692245" y="14287"/>
                </a:cubicBezTo>
                <a:cubicBezTo>
                  <a:pt x="659664" y="25147"/>
                  <a:pt x="635095" y="52387"/>
                  <a:pt x="606520" y="71437"/>
                </a:cubicBezTo>
                <a:lnTo>
                  <a:pt x="563657" y="100012"/>
                </a:lnTo>
                <a:cubicBezTo>
                  <a:pt x="506507" y="95250"/>
                  <a:pt x="447349" y="101480"/>
                  <a:pt x="392207" y="85725"/>
                </a:cubicBezTo>
                <a:cubicBezTo>
                  <a:pt x="375696" y="81008"/>
                  <a:pt x="380143" y="47579"/>
                  <a:pt x="363632" y="42862"/>
                </a:cubicBezTo>
                <a:cubicBezTo>
                  <a:pt x="340282" y="36191"/>
                  <a:pt x="327913" y="38100"/>
                  <a:pt x="306482" y="42862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86600" y="2819400"/>
            <a:ext cx="304800" cy="5667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072313" y="2657387"/>
            <a:ext cx="1143000" cy="1000213"/>
          </a:xfrm>
          <a:custGeom>
            <a:avLst/>
            <a:gdLst>
              <a:gd name="connsiteX0" fmla="*/ 57150 w 1143000"/>
              <a:gd name="connsiteY0" fmla="*/ 214401 h 1000213"/>
              <a:gd name="connsiteX1" fmla="*/ 28575 w 1143000"/>
              <a:gd name="connsiteY1" fmla="*/ 142963 h 1000213"/>
              <a:gd name="connsiteX2" fmla="*/ 0 w 1143000"/>
              <a:gd name="connsiteY2" fmla="*/ 57238 h 1000213"/>
              <a:gd name="connsiteX3" fmla="*/ 14287 w 1143000"/>
              <a:gd name="connsiteY3" fmla="*/ 14376 h 1000213"/>
              <a:gd name="connsiteX4" fmla="*/ 200025 w 1143000"/>
              <a:gd name="connsiteY4" fmla="*/ 14376 h 1000213"/>
              <a:gd name="connsiteX5" fmla="*/ 285750 w 1143000"/>
              <a:gd name="connsiteY5" fmla="*/ 71526 h 1000213"/>
              <a:gd name="connsiteX6" fmla="*/ 342900 w 1143000"/>
              <a:gd name="connsiteY6" fmla="*/ 100101 h 1000213"/>
              <a:gd name="connsiteX7" fmla="*/ 614362 w 1143000"/>
              <a:gd name="connsiteY7" fmla="*/ 100101 h 1000213"/>
              <a:gd name="connsiteX8" fmla="*/ 642937 w 1143000"/>
              <a:gd name="connsiteY8" fmla="*/ 185826 h 1000213"/>
              <a:gd name="connsiteX9" fmla="*/ 657225 w 1143000"/>
              <a:gd name="connsiteY9" fmla="*/ 228688 h 1000213"/>
              <a:gd name="connsiteX10" fmla="*/ 700087 w 1143000"/>
              <a:gd name="connsiteY10" fmla="*/ 257263 h 1000213"/>
              <a:gd name="connsiteX11" fmla="*/ 842962 w 1143000"/>
              <a:gd name="connsiteY11" fmla="*/ 300126 h 1000213"/>
              <a:gd name="connsiteX12" fmla="*/ 871537 w 1143000"/>
              <a:gd name="connsiteY12" fmla="*/ 342988 h 1000213"/>
              <a:gd name="connsiteX13" fmla="*/ 885825 w 1143000"/>
              <a:gd name="connsiteY13" fmla="*/ 485863 h 1000213"/>
              <a:gd name="connsiteX14" fmla="*/ 942975 w 1143000"/>
              <a:gd name="connsiteY14" fmla="*/ 500151 h 1000213"/>
              <a:gd name="connsiteX15" fmla="*/ 985837 w 1143000"/>
              <a:gd name="connsiteY15" fmla="*/ 514438 h 1000213"/>
              <a:gd name="connsiteX16" fmla="*/ 1014412 w 1143000"/>
              <a:gd name="connsiteY16" fmla="*/ 557301 h 1000213"/>
              <a:gd name="connsiteX17" fmla="*/ 1028700 w 1143000"/>
              <a:gd name="connsiteY17" fmla="*/ 600163 h 1000213"/>
              <a:gd name="connsiteX18" fmla="*/ 1085850 w 1143000"/>
              <a:gd name="connsiteY18" fmla="*/ 685888 h 1000213"/>
              <a:gd name="connsiteX19" fmla="*/ 1100137 w 1143000"/>
              <a:gd name="connsiteY19" fmla="*/ 728751 h 1000213"/>
              <a:gd name="connsiteX20" fmla="*/ 1100137 w 1143000"/>
              <a:gd name="connsiteY20" fmla="*/ 814476 h 1000213"/>
              <a:gd name="connsiteX21" fmla="*/ 1143000 w 1143000"/>
              <a:gd name="connsiteY21" fmla="*/ 843051 h 1000213"/>
              <a:gd name="connsiteX22" fmla="*/ 1128712 w 1143000"/>
              <a:gd name="connsiteY22" fmla="*/ 943063 h 1000213"/>
              <a:gd name="connsiteX23" fmla="*/ 971550 w 1143000"/>
              <a:gd name="connsiteY23" fmla="*/ 985926 h 1000213"/>
              <a:gd name="connsiteX24" fmla="*/ 928687 w 1143000"/>
              <a:gd name="connsiteY24" fmla="*/ 1000213 h 1000213"/>
              <a:gd name="connsiteX25" fmla="*/ 900112 w 1143000"/>
              <a:gd name="connsiteY25" fmla="*/ 900201 h 1000213"/>
              <a:gd name="connsiteX26" fmla="*/ 885825 w 1143000"/>
              <a:gd name="connsiteY26" fmla="*/ 843051 h 1000213"/>
              <a:gd name="connsiteX27" fmla="*/ 842962 w 1143000"/>
              <a:gd name="connsiteY27" fmla="*/ 828763 h 1000213"/>
              <a:gd name="connsiteX28" fmla="*/ 728662 w 1143000"/>
              <a:gd name="connsiteY28" fmla="*/ 800188 h 1000213"/>
              <a:gd name="connsiteX29" fmla="*/ 614362 w 1143000"/>
              <a:gd name="connsiteY29" fmla="*/ 771613 h 1000213"/>
              <a:gd name="connsiteX30" fmla="*/ 571500 w 1143000"/>
              <a:gd name="connsiteY30" fmla="*/ 728751 h 1000213"/>
              <a:gd name="connsiteX31" fmla="*/ 514350 w 1143000"/>
              <a:gd name="connsiteY31" fmla="*/ 657313 h 1000213"/>
              <a:gd name="connsiteX32" fmla="*/ 385762 w 1143000"/>
              <a:gd name="connsiteY32" fmla="*/ 643026 h 1000213"/>
              <a:gd name="connsiteX33" fmla="*/ 342900 w 1143000"/>
              <a:gd name="connsiteY33" fmla="*/ 471576 h 1000213"/>
              <a:gd name="connsiteX34" fmla="*/ 314325 w 1143000"/>
              <a:gd name="connsiteY34" fmla="*/ 428713 h 1000213"/>
              <a:gd name="connsiteX35" fmla="*/ 228600 w 1143000"/>
              <a:gd name="connsiteY35" fmla="*/ 371563 h 1000213"/>
              <a:gd name="connsiteX36" fmla="*/ 214312 w 1143000"/>
              <a:gd name="connsiteY36" fmla="*/ 300126 h 1000213"/>
              <a:gd name="connsiteX37" fmla="*/ 142875 w 1143000"/>
              <a:gd name="connsiteY37" fmla="*/ 228688 h 1000213"/>
              <a:gd name="connsiteX38" fmla="*/ 100012 w 1143000"/>
              <a:gd name="connsiteY38" fmla="*/ 214401 h 1000213"/>
              <a:gd name="connsiteX39" fmla="*/ 42862 w 1143000"/>
              <a:gd name="connsiteY39" fmla="*/ 200113 h 1000213"/>
              <a:gd name="connsiteX40" fmla="*/ 14287 w 1143000"/>
              <a:gd name="connsiteY40" fmla="*/ 171538 h 100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43000" h="1000213">
                <a:moveTo>
                  <a:pt x="57150" y="214401"/>
                </a:moveTo>
                <a:cubicBezTo>
                  <a:pt x="47625" y="190588"/>
                  <a:pt x="37340" y="167066"/>
                  <a:pt x="28575" y="142963"/>
                </a:cubicBezTo>
                <a:cubicBezTo>
                  <a:pt x="18281" y="114656"/>
                  <a:pt x="0" y="57238"/>
                  <a:pt x="0" y="57238"/>
                </a:cubicBezTo>
                <a:cubicBezTo>
                  <a:pt x="4762" y="42951"/>
                  <a:pt x="2527" y="23784"/>
                  <a:pt x="14287" y="14376"/>
                </a:cubicBezTo>
                <a:cubicBezTo>
                  <a:pt x="53521" y="-17012"/>
                  <a:pt x="183157" y="12502"/>
                  <a:pt x="200025" y="14376"/>
                </a:cubicBezTo>
                <a:cubicBezTo>
                  <a:pt x="291969" y="45023"/>
                  <a:pt x="192105" y="4637"/>
                  <a:pt x="285750" y="71526"/>
                </a:cubicBezTo>
                <a:cubicBezTo>
                  <a:pt x="303081" y="83906"/>
                  <a:pt x="323850" y="90576"/>
                  <a:pt x="342900" y="100101"/>
                </a:cubicBezTo>
                <a:cubicBezTo>
                  <a:pt x="351049" y="99422"/>
                  <a:pt x="573178" y="68069"/>
                  <a:pt x="614362" y="100101"/>
                </a:cubicBezTo>
                <a:cubicBezTo>
                  <a:pt x="638138" y="118593"/>
                  <a:pt x="633412" y="157251"/>
                  <a:pt x="642937" y="185826"/>
                </a:cubicBezTo>
                <a:cubicBezTo>
                  <a:pt x="647700" y="200113"/>
                  <a:pt x="644694" y="220334"/>
                  <a:pt x="657225" y="228688"/>
                </a:cubicBezTo>
                <a:cubicBezTo>
                  <a:pt x="671512" y="238213"/>
                  <a:pt x="684396" y="250289"/>
                  <a:pt x="700087" y="257263"/>
                </a:cubicBezTo>
                <a:cubicBezTo>
                  <a:pt x="744807" y="277139"/>
                  <a:pt x="795467" y="288252"/>
                  <a:pt x="842962" y="300126"/>
                </a:cubicBezTo>
                <a:cubicBezTo>
                  <a:pt x="852487" y="314413"/>
                  <a:pt x="867676" y="326256"/>
                  <a:pt x="871537" y="342988"/>
                </a:cubicBezTo>
                <a:cubicBezTo>
                  <a:pt x="882299" y="389625"/>
                  <a:pt x="866019" y="442291"/>
                  <a:pt x="885825" y="485863"/>
                </a:cubicBezTo>
                <a:cubicBezTo>
                  <a:pt x="893951" y="503739"/>
                  <a:pt x="924094" y="494756"/>
                  <a:pt x="942975" y="500151"/>
                </a:cubicBezTo>
                <a:cubicBezTo>
                  <a:pt x="957456" y="504288"/>
                  <a:pt x="971550" y="509676"/>
                  <a:pt x="985837" y="514438"/>
                </a:cubicBezTo>
                <a:cubicBezTo>
                  <a:pt x="995362" y="528726"/>
                  <a:pt x="1006733" y="541942"/>
                  <a:pt x="1014412" y="557301"/>
                </a:cubicBezTo>
                <a:cubicBezTo>
                  <a:pt x="1021147" y="570771"/>
                  <a:pt x="1021386" y="586998"/>
                  <a:pt x="1028700" y="600163"/>
                </a:cubicBezTo>
                <a:cubicBezTo>
                  <a:pt x="1045379" y="630184"/>
                  <a:pt x="1085850" y="685888"/>
                  <a:pt x="1085850" y="685888"/>
                </a:cubicBezTo>
                <a:cubicBezTo>
                  <a:pt x="1090612" y="700176"/>
                  <a:pt x="1100137" y="713691"/>
                  <a:pt x="1100137" y="728751"/>
                </a:cubicBezTo>
                <a:lnTo>
                  <a:pt x="1100137" y="814476"/>
                </a:lnTo>
                <a:cubicBezTo>
                  <a:pt x="1110864" y="827885"/>
                  <a:pt x="1128712" y="833526"/>
                  <a:pt x="1143000" y="843051"/>
                </a:cubicBezTo>
                <a:cubicBezTo>
                  <a:pt x="1138237" y="876388"/>
                  <a:pt x="1149387" y="916481"/>
                  <a:pt x="1128712" y="943063"/>
                </a:cubicBezTo>
                <a:cubicBezTo>
                  <a:pt x="1113916" y="962087"/>
                  <a:pt x="996765" y="979622"/>
                  <a:pt x="971550" y="985926"/>
                </a:cubicBezTo>
                <a:cubicBezTo>
                  <a:pt x="956939" y="989579"/>
                  <a:pt x="942975" y="995451"/>
                  <a:pt x="928687" y="1000213"/>
                </a:cubicBezTo>
                <a:cubicBezTo>
                  <a:pt x="884023" y="821552"/>
                  <a:pt x="941106" y="1043680"/>
                  <a:pt x="900112" y="900201"/>
                </a:cubicBezTo>
                <a:cubicBezTo>
                  <a:pt x="894717" y="881320"/>
                  <a:pt x="898092" y="858384"/>
                  <a:pt x="885825" y="843051"/>
                </a:cubicBezTo>
                <a:cubicBezTo>
                  <a:pt x="876417" y="831291"/>
                  <a:pt x="857492" y="832726"/>
                  <a:pt x="842962" y="828763"/>
                </a:cubicBezTo>
                <a:cubicBezTo>
                  <a:pt x="805073" y="818430"/>
                  <a:pt x="767172" y="807890"/>
                  <a:pt x="728662" y="800188"/>
                </a:cubicBezTo>
                <a:cubicBezTo>
                  <a:pt x="642457" y="782947"/>
                  <a:pt x="680263" y="793580"/>
                  <a:pt x="614362" y="771613"/>
                </a:cubicBezTo>
                <a:cubicBezTo>
                  <a:pt x="600075" y="757326"/>
                  <a:pt x="582708" y="745563"/>
                  <a:pt x="571500" y="728751"/>
                </a:cubicBezTo>
                <a:cubicBezTo>
                  <a:pt x="544316" y="687975"/>
                  <a:pt x="578255" y="673289"/>
                  <a:pt x="514350" y="657313"/>
                </a:cubicBezTo>
                <a:cubicBezTo>
                  <a:pt x="472511" y="646853"/>
                  <a:pt x="428625" y="647788"/>
                  <a:pt x="385762" y="643026"/>
                </a:cubicBezTo>
                <a:cubicBezTo>
                  <a:pt x="320377" y="544948"/>
                  <a:pt x="391451" y="665781"/>
                  <a:pt x="342900" y="471576"/>
                </a:cubicBezTo>
                <a:cubicBezTo>
                  <a:pt x="338735" y="454917"/>
                  <a:pt x="325318" y="441905"/>
                  <a:pt x="314325" y="428713"/>
                </a:cubicBezTo>
                <a:cubicBezTo>
                  <a:pt x="273163" y="379319"/>
                  <a:pt x="281425" y="389172"/>
                  <a:pt x="228600" y="371563"/>
                </a:cubicBezTo>
                <a:cubicBezTo>
                  <a:pt x="223837" y="347751"/>
                  <a:pt x="222839" y="322864"/>
                  <a:pt x="214312" y="300126"/>
                </a:cubicBezTo>
                <a:cubicBezTo>
                  <a:pt x="201123" y="264957"/>
                  <a:pt x="175114" y="244807"/>
                  <a:pt x="142875" y="228688"/>
                </a:cubicBezTo>
                <a:cubicBezTo>
                  <a:pt x="129404" y="221953"/>
                  <a:pt x="114493" y="218538"/>
                  <a:pt x="100012" y="214401"/>
                </a:cubicBezTo>
                <a:cubicBezTo>
                  <a:pt x="81131" y="209007"/>
                  <a:pt x="60425" y="208895"/>
                  <a:pt x="42862" y="200113"/>
                </a:cubicBezTo>
                <a:cubicBezTo>
                  <a:pt x="30814" y="194089"/>
                  <a:pt x="23812" y="181063"/>
                  <a:pt x="14287" y="171538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10200" y="3733800"/>
            <a:ext cx="152400" cy="20796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6000" y="3733734"/>
            <a:ext cx="123825" cy="17526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3283113">
            <a:off x="5819701" y="5316561"/>
            <a:ext cx="143021" cy="7039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62600" y="1905000"/>
            <a:ext cx="533400" cy="3733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Z:\Dept\Education-CIM\ART-Figures\Misc Art_Shutterstock\Purchased\Question Helix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6799" r="7281" b="6111"/>
          <a:stretch/>
        </p:blipFill>
        <p:spPr bwMode="auto">
          <a:xfrm>
            <a:off x="7577902" y="566801"/>
            <a:ext cx="1371600" cy="2090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162678\AppData\Local\Microsoft\Windows\Temporary Internet Files\Content.IE5\ZD3W5SQ9\toxic-algae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79" y="1819275"/>
            <a:ext cx="820509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challenges with direct to consumer PGx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Screening test </a:t>
            </a:r>
            <a:r>
              <a:rPr lang="en-US" dirty="0" smtClean="0">
                <a:sym typeface="Wingdings" panose="05000000000000000000" pitchFamily="2" charset="2"/>
              </a:rPr>
              <a:t> not diagnostic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Confirmatory testing needed prior to use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Potential for “false normals”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Electronic health record alerts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3200400"/>
            <a:ext cx="5029200" cy="152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5000" y="3733800"/>
            <a:ext cx="5029200" cy="152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3124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 A - DTC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6195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 B - Clinical</a:t>
            </a:r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4389582" y="3619500"/>
            <a:ext cx="3810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389582" y="3086100"/>
            <a:ext cx="381000" cy="381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590800" y="2971800"/>
            <a:ext cx="152400" cy="228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590800" y="3429000"/>
            <a:ext cx="152400" cy="228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200400" y="3429000"/>
            <a:ext cx="152400" cy="228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3505200" y="3429000"/>
            <a:ext cx="152400" cy="228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495800" y="3429000"/>
            <a:ext cx="152400" cy="228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876800" y="3429000"/>
            <a:ext cx="152400" cy="228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791200" y="3429000"/>
            <a:ext cx="152400" cy="228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876800" y="2895600"/>
            <a:ext cx="152400" cy="228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 err="1" smtClean="0"/>
              <a:t>PGx</a:t>
            </a:r>
            <a:r>
              <a:rPr lang="en-US" dirty="0" smtClean="0"/>
              <a:t> Panel test report format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Stoplight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Red: Major gene-drug interaction</a:t>
            </a:r>
          </a:p>
          <a:p>
            <a:r>
              <a:rPr lang="en-US" dirty="0" smtClean="0"/>
              <a:t>Yellow: Moderate gene-drug interaction</a:t>
            </a:r>
          </a:p>
          <a:p>
            <a:r>
              <a:rPr lang="en-US" dirty="0" smtClean="0"/>
              <a:t>Green: Minimal or no gene-drug interaction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724400" y="914400"/>
            <a:ext cx="1066800" cy="2057400"/>
          </a:xfrm>
          <a:prstGeom prst="roundRect">
            <a:avLst/>
          </a:prstGeom>
          <a:solidFill>
            <a:srgbClr val="FDAB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6019800" y="914400"/>
            <a:ext cx="1066800" cy="2057400"/>
          </a:xfrm>
          <a:prstGeom prst="roundRect">
            <a:avLst/>
          </a:prstGeom>
          <a:solidFill>
            <a:srgbClr val="FFFF6D"/>
          </a:solidFill>
          <a:ln>
            <a:solidFill>
              <a:srgbClr val="FFB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315200" y="907869"/>
            <a:ext cx="1066800" cy="2057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3200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- OR -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3581400"/>
            <a:ext cx="1943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Major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-Drug A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EAA804"/>
                </a:solidFill>
              </a:rPr>
              <a:t>Moderate</a:t>
            </a:r>
          </a:p>
          <a:p>
            <a:r>
              <a:rPr lang="en-US" dirty="0" smtClean="0">
                <a:solidFill>
                  <a:srgbClr val="EAA804"/>
                </a:solidFill>
              </a:rPr>
              <a:t>-Drug B &amp; C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4"/>
                </a:solidFill>
              </a:rPr>
              <a:t>Minimal / None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- Drug D, E &amp; F</a:t>
            </a:r>
            <a:endParaRPr lang="en-US" dirty="0">
              <a:solidFill>
                <a:schemeClr val="accent4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76800" y="11430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76800" y="14478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76800" y="16002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76800" y="19050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76800" y="12954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76800" y="17526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10300" y="11811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210300" y="14859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10300" y="16383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10300" y="19431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210300" y="13335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10300" y="17907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210300" y="20574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10300" y="23622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10300" y="25146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467600" y="12954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10300" y="22098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10300" y="26670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67600" y="14478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67600" y="17526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467600" y="16002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67600" y="19050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467600" y="20574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467600" y="22098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467600" y="236220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724400" y="3581400"/>
            <a:ext cx="1828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Drug-specific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Drug-specific comments or recommendations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928581"/>
              </p:ext>
            </p:extLst>
          </p:nvPr>
        </p:nvGraphicFramePr>
        <p:xfrm>
          <a:off x="762000" y="2590800"/>
          <a:ext cx="7696200" cy="3251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9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 </a:t>
                      </a:r>
                      <a:r>
                        <a:rPr lang="en-US" sz="2400" dirty="0" err="1" smtClean="0"/>
                        <a:t>PGx</a:t>
                      </a:r>
                      <a:r>
                        <a:rPr lang="en-US" sz="2400" dirty="0" smtClean="0"/>
                        <a:t> Report</a:t>
                      </a:r>
                      <a:endParaRPr lang="en-US" sz="2400" dirty="0"/>
                    </a:p>
                  </a:txBody>
                  <a:tcPr/>
                </a:tc>
              </a:tr>
              <a:tr h="934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Drug A: Reduce starting dose by 50% and titrate cautiously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Drug B: Standard dosing recommended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Drug C: Consider alternative therapy due to increased risk of therapeutic failure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8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Educating patients with PGx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Don’t </a:t>
            </a:r>
            <a:r>
              <a:rPr lang="en-US" dirty="0"/>
              <a:t>stop or change medications without talking to your healthcare provider</a:t>
            </a:r>
          </a:p>
          <a:p>
            <a:r>
              <a:rPr lang="en-US" dirty="0" smtClean="0"/>
              <a:t>Results </a:t>
            </a:r>
            <a:r>
              <a:rPr lang="en-US" dirty="0"/>
              <a:t>are guidelines </a:t>
            </a:r>
            <a:r>
              <a:rPr lang="en-US" dirty="0" smtClean="0"/>
              <a:t>only</a:t>
            </a:r>
          </a:p>
          <a:p>
            <a:r>
              <a:rPr lang="en-US" dirty="0" smtClean="0"/>
              <a:t>Doesn’t </a:t>
            </a:r>
            <a:r>
              <a:rPr lang="en-US" dirty="0"/>
              <a:t>apply to all medications</a:t>
            </a:r>
          </a:p>
          <a:p>
            <a:pPr marL="287338" lvl="1">
              <a:spcBef>
                <a:spcPts val="1500"/>
              </a:spcBef>
              <a:buClr>
                <a:schemeClr val="accent2"/>
              </a:buClr>
            </a:pPr>
            <a:r>
              <a:rPr lang="en-US" dirty="0"/>
              <a:t>Results only apply to the person bring tested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7338" lvl="1">
              <a:spcBef>
                <a:spcPts val="1500"/>
              </a:spcBef>
              <a:buClr>
                <a:schemeClr val="accent2"/>
              </a:buClr>
            </a:pPr>
            <a:r>
              <a:rPr lang="en-US" dirty="0"/>
              <a:t>Blood-relatives may be </a:t>
            </a:r>
            <a:r>
              <a:rPr lang="en-US" dirty="0" smtClean="0"/>
              <a:t>impacted</a:t>
            </a:r>
          </a:p>
          <a:p>
            <a:pPr marL="287338" lvl="1">
              <a:spcBef>
                <a:spcPts val="1500"/>
              </a:spcBef>
              <a:buClr>
                <a:schemeClr val="accent2"/>
              </a:buClr>
            </a:pPr>
            <a:r>
              <a:rPr lang="en-US" dirty="0" smtClean="0"/>
              <a:t>Ask your healthcare provider and/or pharmacist if you are prescribed a medication listed as having a drug-gene interaction on the report</a:t>
            </a:r>
            <a:endParaRPr lang="en-US" dirty="0"/>
          </a:p>
          <a:p>
            <a:pPr marL="287338" lvl="1">
              <a:spcBef>
                <a:spcPts val="1500"/>
              </a:spcBef>
              <a:buClr>
                <a:schemeClr val="accent2"/>
              </a:buClr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PGx Case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-381000"/>
            <a:ext cx="9144000" cy="1219200"/>
          </a:xfrm>
          <a:prstGeom prst="rect">
            <a:avLst/>
          </a:prstGeom>
          <a:noFill/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 smtClean="0">
                <a:solidFill>
                  <a:srgbClr val="FF66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Case: Judy</a:t>
            </a:r>
            <a:endParaRPr lang="en-US" altLang="en-US" sz="4000" dirty="0">
              <a:solidFill>
                <a:srgbClr val="FF66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754320"/>
            <a:ext cx="87179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Initial Presentation:</a:t>
            </a:r>
          </a:p>
          <a:p>
            <a:pPr marL="800100" lvl="1" indent="-342900">
              <a:buClr>
                <a:schemeClr val="accent2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72 year old female</a:t>
            </a:r>
          </a:p>
          <a:p>
            <a:pPr marL="800100" lvl="1" indent="-342900">
              <a:buClr>
                <a:schemeClr val="accent2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Presents with recent PGx test report</a:t>
            </a:r>
          </a:p>
          <a:p>
            <a:pPr marL="800100" lvl="1" indent="-342900">
              <a:buClr>
                <a:schemeClr val="accent2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HPI: Persistent depressive symptoms</a:t>
            </a:r>
          </a:p>
          <a:p>
            <a:pPr marL="1257300" lvl="2" indent="-342900">
              <a:buClr>
                <a:schemeClr val="accent2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On sertraline 200mg daily x 4 months with only minimal improvement.</a:t>
            </a:r>
          </a:p>
          <a:p>
            <a:pPr marL="1257300" lvl="2" indent="-342900">
              <a:buClr>
                <a:schemeClr val="accent2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Not effective: Citalopram 20mg daily x 6 months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10000"/>
            <a:ext cx="78035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Medications: </a:t>
            </a:r>
          </a:p>
          <a:p>
            <a:pPr marL="800100" lvl="1" indent="-342900">
              <a:buClr>
                <a:schemeClr val="accent2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Aspirin, allopurinol (started 3 days ago), sertraline, pantoprazole, metoprolol (started 10 years ago)</a:t>
            </a:r>
          </a:p>
        </p:txBody>
      </p:sp>
    </p:spTree>
    <p:extLst>
      <p:ext uri="{BB962C8B-B14F-4D97-AF65-F5344CB8AC3E}">
        <p14:creationId xmlns:p14="http://schemas.microsoft.com/office/powerpoint/2010/main" val="210684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1189" y="-535577"/>
            <a:ext cx="7162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50143"/>
            <a:ext cx="7467600" cy="132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78576"/>
            <a:ext cx="8438427" cy="136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7867357" cy="117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58065"/>
            <a:ext cx="8915400" cy="110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7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864588"/>
            <a:ext cx="2225294" cy="25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704850"/>
            <a:ext cx="77973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905000"/>
            <a:ext cx="84772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7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-228600"/>
            <a:ext cx="8915400" cy="1371600"/>
          </a:xfrm>
          <a:prstGeom prst="rect">
            <a:avLst/>
          </a:prstGeom>
          <a:noFill/>
        </p:spPr>
        <p:txBody>
          <a:bodyPr vert="horz" lIns="0" tIns="45720" rIns="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Case: </a:t>
            </a:r>
            <a:r>
              <a:rPr lang="en-US" altLang="en-US" sz="4000" dirty="0">
                <a:solidFill>
                  <a:srgbClr val="FF6600"/>
                </a:solidFill>
                <a:latin typeface="Arial Narrow" panose="020B0606020202030204" pitchFamily="34" charset="0"/>
              </a:rPr>
              <a:t>Drug-Gene Interactions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5753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53" y="2110942"/>
            <a:ext cx="1926647" cy="102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53025"/>
            <a:ext cx="20193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781425"/>
            <a:ext cx="66294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76775"/>
            <a:ext cx="3562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33600"/>
            <a:ext cx="2057400" cy="81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133600"/>
            <a:ext cx="1905000" cy="132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2118784"/>
            <a:ext cx="2347912" cy="169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00288" y="3505451"/>
            <a:ext cx="1409700" cy="3204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35082" y="3140615"/>
            <a:ext cx="1160318" cy="3204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778953" y="2820210"/>
            <a:ext cx="1088447" cy="3204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512021" y="5153025"/>
            <a:ext cx="1231179" cy="320405"/>
          </a:xfrm>
          <a:prstGeom prst="roundRect">
            <a:avLst/>
          </a:prstGeom>
          <a:noFill/>
          <a:ln>
            <a:solidFill>
              <a:srgbClr val="EAA8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105650" y="2622898"/>
            <a:ext cx="1409700" cy="3204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you..</a:t>
            </a:r>
            <a:endParaRPr lang="en-US" dirty="0"/>
          </a:p>
        </p:txBody>
      </p:sp>
      <p:pic>
        <p:nvPicPr>
          <p:cNvPr id="4" name="Content Placeholder 3" descr="C:\Users\m162678\AppData\Local\Microsoft\Windows\Temporary Internet Files\Content.IE5\2FLV6I8P\dna-1370603787LgY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045338">
            <a:off x="5245349" y="2418834"/>
            <a:ext cx="3072257" cy="172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4267200" cy="4800600"/>
          </a:xfrm>
        </p:spPr>
        <p:txBody>
          <a:bodyPr/>
          <a:lstStyle/>
          <a:p>
            <a:r>
              <a:rPr lang="en-US" dirty="0" smtClean="0"/>
              <a:t>Received direct-to-consumer genetic testing?</a:t>
            </a:r>
          </a:p>
          <a:p>
            <a:r>
              <a:rPr lang="en-US" dirty="0" smtClean="0"/>
              <a:t>Had pharmacogenomics (PGx) testing?</a:t>
            </a:r>
          </a:p>
          <a:p>
            <a:r>
              <a:rPr lang="en-US" dirty="0" smtClean="0"/>
              <a:t>Had a patient with PGx test results?</a:t>
            </a:r>
          </a:p>
          <a:p>
            <a:r>
              <a:rPr lang="en-US" dirty="0" smtClean="0"/>
              <a:t>Had a patient who asked you PGx-related questions?</a:t>
            </a:r>
          </a:p>
          <a:p>
            <a:r>
              <a:rPr lang="en-US" dirty="0" smtClean="0"/>
              <a:t>Heard of the approximate cost 3 years ago? Now?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51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questions should the staff nurse ask Judy?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history of liver or allogeneic stem cell transplant? </a:t>
            </a:r>
          </a:p>
          <a:p>
            <a:r>
              <a:rPr lang="en-US" dirty="0" smtClean="0"/>
              <a:t>Any other prior pharmacogenomic testing?</a:t>
            </a:r>
          </a:p>
          <a:p>
            <a:r>
              <a:rPr lang="en-US" dirty="0" smtClean="0"/>
              <a:t>Assess response to medication (side effects/ efficacy)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 rot="19899215">
            <a:off x="7364152" y="1095245"/>
            <a:ext cx="441634" cy="612853"/>
          </a:xfrm>
          <a:custGeom>
            <a:avLst/>
            <a:gdLst>
              <a:gd name="connsiteX0" fmla="*/ 212376 w 818902"/>
              <a:gd name="connsiteY0" fmla="*/ 154004 h 1039528"/>
              <a:gd name="connsiteX1" fmla="*/ 48746 w 818902"/>
              <a:gd name="connsiteY1" fmla="*/ 134753 h 1039528"/>
              <a:gd name="connsiteX2" fmla="*/ 10245 w 818902"/>
              <a:gd name="connsiteY2" fmla="*/ 192505 h 1039528"/>
              <a:gd name="connsiteX3" fmla="*/ 10245 w 818902"/>
              <a:gd name="connsiteY3" fmla="*/ 288758 h 1039528"/>
              <a:gd name="connsiteX4" fmla="*/ 39121 w 818902"/>
              <a:gd name="connsiteY4" fmla="*/ 298383 h 1039528"/>
              <a:gd name="connsiteX5" fmla="*/ 144999 w 818902"/>
              <a:gd name="connsiteY5" fmla="*/ 288758 h 1039528"/>
              <a:gd name="connsiteX6" fmla="*/ 202751 w 818902"/>
              <a:gd name="connsiteY6" fmla="*/ 288758 h 1039528"/>
              <a:gd name="connsiteX7" fmla="*/ 222001 w 818902"/>
              <a:gd name="connsiteY7" fmla="*/ 327259 h 1039528"/>
              <a:gd name="connsiteX8" fmla="*/ 241252 w 818902"/>
              <a:gd name="connsiteY8" fmla="*/ 385010 h 1039528"/>
              <a:gd name="connsiteX9" fmla="*/ 260502 w 818902"/>
              <a:gd name="connsiteY9" fmla="*/ 413886 h 1039528"/>
              <a:gd name="connsiteX10" fmla="*/ 279753 w 818902"/>
              <a:gd name="connsiteY10" fmla="*/ 481263 h 1039528"/>
              <a:gd name="connsiteX11" fmla="*/ 318254 w 818902"/>
              <a:gd name="connsiteY11" fmla="*/ 539015 h 1039528"/>
              <a:gd name="connsiteX12" fmla="*/ 356755 w 818902"/>
              <a:gd name="connsiteY12" fmla="*/ 625642 h 1039528"/>
              <a:gd name="connsiteX13" fmla="*/ 385631 w 818902"/>
              <a:gd name="connsiteY13" fmla="*/ 693019 h 1039528"/>
              <a:gd name="connsiteX14" fmla="*/ 404881 w 818902"/>
              <a:gd name="connsiteY14" fmla="*/ 721895 h 1039528"/>
              <a:gd name="connsiteX15" fmla="*/ 433757 w 818902"/>
              <a:gd name="connsiteY15" fmla="*/ 779646 h 1039528"/>
              <a:gd name="connsiteX16" fmla="*/ 472258 w 818902"/>
              <a:gd name="connsiteY16" fmla="*/ 837398 h 1039528"/>
              <a:gd name="connsiteX17" fmla="*/ 481883 w 818902"/>
              <a:gd name="connsiteY17" fmla="*/ 866273 h 1039528"/>
              <a:gd name="connsiteX18" fmla="*/ 501134 w 818902"/>
              <a:gd name="connsiteY18" fmla="*/ 895149 h 1039528"/>
              <a:gd name="connsiteX19" fmla="*/ 443382 w 818902"/>
              <a:gd name="connsiteY19" fmla="*/ 904775 h 1039528"/>
              <a:gd name="connsiteX20" fmla="*/ 424132 w 818902"/>
              <a:gd name="connsiteY20" fmla="*/ 962526 h 1039528"/>
              <a:gd name="connsiteX21" fmla="*/ 453007 w 818902"/>
              <a:gd name="connsiteY21" fmla="*/ 1029903 h 1039528"/>
              <a:gd name="connsiteX22" fmla="*/ 501134 w 818902"/>
              <a:gd name="connsiteY22" fmla="*/ 1039528 h 1039528"/>
              <a:gd name="connsiteX23" fmla="*/ 616637 w 818902"/>
              <a:gd name="connsiteY23" fmla="*/ 1010652 h 1039528"/>
              <a:gd name="connsiteX24" fmla="*/ 635887 w 818902"/>
              <a:gd name="connsiteY24" fmla="*/ 952901 h 1039528"/>
              <a:gd name="connsiteX25" fmla="*/ 684014 w 818902"/>
              <a:gd name="connsiteY25" fmla="*/ 962526 h 1039528"/>
              <a:gd name="connsiteX26" fmla="*/ 780266 w 818902"/>
              <a:gd name="connsiteY26" fmla="*/ 943276 h 1039528"/>
              <a:gd name="connsiteX27" fmla="*/ 809142 w 818902"/>
              <a:gd name="connsiteY27" fmla="*/ 914400 h 1039528"/>
              <a:gd name="connsiteX28" fmla="*/ 809142 w 818902"/>
              <a:gd name="connsiteY28" fmla="*/ 837398 h 1039528"/>
              <a:gd name="connsiteX29" fmla="*/ 789892 w 818902"/>
              <a:gd name="connsiteY29" fmla="*/ 808522 h 1039528"/>
              <a:gd name="connsiteX30" fmla="*/ 761016 w 818902"/>
              <a:gd name="connsiteY30" fmla="*/ 798897 h 1039528"/>
              <a:gd name="connsiteX31" fmla="*/ 732140 w 818902"/>
              <a:gd name="connsiteY31" fmla="*/ 779646 h 1039528"/>
              <a:gd name="connsiteX32" fmla="*/ 645513 w 818902"/>
              <a:gd name="connsiteY32" fmla="*/ 808522 h 1039528"/>
              <a:gd name="connsiteX33" fmla="*/ 607012 w 818902"/>
              <a:gd name="connsiteY33" fmla="*/ 750770 h 1039528"/>
              <a:gd name="connsiteX34" fmla="*/ 568511 w 818902"/>
              <a:gd name="connsiteY34" fmla="*/ 683393 h 1039528"/>
              <a:gd name="connsiteX35" fmla="*/ 539635 w 818902"/>
              <a:gd name="connsiteY35" fmla="*/ 596766 h 1039528"/>
              <a:gd name="connsiteX36" fmla="*/ 530010 w 818902"/>
              <a:gd name="connsiteY36" fmla="*/ 567890 h 1039528"/>
              <a:gd name="connsiteX37" fmla="*/ 510759 w 818902"/>
              <a:gd name="connsiteY37" fmla="*/ 539015 h 1039528"/>
              <a:gd name="connsiteX38" fmla="*/ 501134 w 818902"/>
              <a:gd name="connsiteY38" fmla="*/ 510139 h 1039528"/>
              <a:gd name="connsiteX39" fmla="*/ 462633 w 818902"/>
              <a:gd name="connsiteY39" fmla="*/ 452387 h 1039528"/>
              <a:gd name="connsiteX40" fmla="*/ 453007 w 818902"/>
              <a:gd name="connsiteY40" fmla="*/ 423511 h 1039528"/>
              <a:gd name="connsiteX41" fmla="*/ 414506 w 818902"/>
              <a:gd name="connsiteY41" fmla="*/ 365760 h 1039528"/>
              <a:gd name="connsiteX42" fmla="*/ 385631 w 818902"/>
              <a:gd name="connsiteY42" fmla="*/ 308008 h 1039528"/>
              <a:gd name="connsiteX43" fmla="*/ 356755 w 818902"/>
              <a:gd name="connsiteY43" fmla="*/ 250257 h 1039528"/>
              <a:gd name="connsiteX44" fmla="*/ 347130 w 818902"/>
              <a:gd name="connsiteY44" fmla="*/ 221381 h 1039528"/>
              <a:gd name="connsiteX45" fmla="*/ 356755 w 818902"/>
              <a:gd name="connsiteY45" fmla="*/ 192505 h 1039528"/>
              <a:gd name="connsiteX46" fmla="*/ 404881 w 818902"/>
              <a:gd name="connsiteY46" fmla="*/ 134753 h 1039528"/>
              <a:gd name="connsiteX47" fmla="*/ 414506 w 818902"/>
              <a:gd name="connsiteY47" fmla="*/ 19250 h 1039528"/>
              <a:gd name="connsiteX48" fmla="*/ 385631 w 818902"/>
              <a:gd name="connsiteY48" fmla="*/ 0 h 1039528"/>
              <a:gd name="connsiteX49" fmla="*/ 222001 w 818902"/>
              <a:gd name="connsiteY49" fmla="*/ 28876 h 1039528"/>
              <a:gd name="connsiteX50" fmla="*/ 202751 w 818902"/>
              <a:gd name="connsiteY50" fmla="*/ 57751 h 1039528"/>
              <a:gd name="connsiteX51" fmla="*/ 193125 w 818902"/>
              <a:gd name="connsiteY51" fmla="*/ 86627 h 1039528"/>
              <a:gd name="connsiteX52" fmla="*/ 212376 w 818902"/>
              <a:gd name="connsiteY52" fmla="*/ 154004 h 103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18902" h="1039528">
                <a:moveTo>
                  <a:pt x="212376" y="154004"/>
                </a:moveTo>
                <a:cubicBezTo>
                  <a:pt x="153295" y="118555"/>
                  <a:pt x="137100" y="96098"/>
                  <a:pt x="48746" y="134753"/>
                </a:cubicBezTo>
                <a:cubicBezTo>
                  <a:pt x="27549" y="144026"/>
                  <a:pt x="10245" y="192505"/>
                  <a:pt x="10245" y="192505"/>
                </a:cubicBezTo>
                <a:cubicBezTo>
                  <a:pt x="4322" y="222121"/>
                  <a:pt x="-9499" y="259142"/>
                  <a:pt x="10245" y="288758"/>
                </a:cubicBezTo>
                <a:cubicBezTo>
                  <a:pt x="15873" y="297200"/>
                  <a:pt x="29496" y="295175"/>
                  <a:pt x="39121" y="298383"/>
                </a:cubicBezTo>
                <a:cubicBezTo>
                  <a:pt x="74414" y="295175"/>
                  <a:pt x="109917" y="293770"/>
                  <a:pt x="144999" y="288758"/>
                </a:cubicBezTo>
                <a:cubicBezTo>
                  <a:pt x="198902" y="281057"/>
                  <a:pt x="148848" y="270789"/>
                  <a:pt x="202751" y="288758"/>
                </a:cubicBezTo>
                <a:cubicBezTo>
                  <a:pt x="209168" y="301592"/>
                  <a:pt x="216672" y="313937"/>
                  <a:pt x="222001" y="327259"/>
                </a:cubicBezTo>
                <a:cubicBezTo>
                  <a:pt x="229537" y="346099"/>
                  <a:pt x="229996" y="368126"/>
                  <a:pt x="241252" y="385010"/>
                </a:cubicBezTo>
                <a:lnTo>
                  <a:pt x="260502" y="413886"/>
                </a:lnTo>
                <a:cubicBezTo>
                  <a:pt x="262769" y="422954"/>
                  <a:pt x="273474" y="469961"/>
                  <a:pt x="279753" y="481263"/>
                </a:cubicBezTo>
                <a:cubicBezTo>
                  <a:pt x="290989" y="501488"/>
                  <a:pt x="318254" y="539015"/>
                  <a:pt x="318254" y="539015"/>
                </a:cubicBezTo>
                <a:cubicBezTo>
                  <a:pt x="341162" y="607741"/>
                  <a:pt x="326248" y="579882"/>
                  <a:pt x="356755" y="625642"/>
                </a:cubicBezTo>
                <a:cubicBezTo>
                  <a:pt x="367554" y="658040"/>
                  <a:pt x="366599" y="659712"/>
                  <a:pt x="385631" y="693019"/>
                </a:cubicBezTo>
                <a:cubicBezTo>
                  <a:pt x="391370" y="703063"/>
                  <a:pt x="399708" y="711548"/>
                  <a:pt x="404881" y="721895"/>
                </a:cubicBezTo>
                <a:cubicBezTo>
                  <a:pt x="444726" y="801587"/>
                  <a:pt x="378591" y="696899"/>
                  <a:pt x="433757" y="779646"/>
                </a:cubicBezTo>
                <a:cubicBezTo>
                  <a:pt x="456642" y="848304"/>
                  <a:pt x="424192" y="765300"/>
                  <a:pt x="472258" y="837398"/>
                </a:cubicBezTo>
                <a:cubicBezTo>
                  <a:pt x="477886" y="845840"/>
                  <a:pt x="477346" y="857198"/>
                  <a:pt x="481883" y="866273"/>
                </a:cubicBezTo>
                <a:cubicBezTo>
                  <a:pt x="487057" y="876620"/>
                  <a:pt x="494717" y="885524"/>
                  <a:pt x="501134" y="895149"/>
                </a:cubicBezTo>
                <a:cubicBezTo>
                  <a:pt x="481883" y="898358"/>
                  <a:pt x="458069" y="891923"/>
                  <a:pt x="443382" y="904775"/>
                </a:cubicBezTo>
                <a:cubicBezTo>
                  <a:pt x="428111" y="918137"/>
                  <a:pt x="424132" y="962526"/>
                  <a:pt x="424132" y="962526"/>
                </a:cubicBezTo>
                <a:cubicBezTo>
                  <a:pt x="428328" y="979310"/>
                  <a:pt x="433620" y="1018825"/>
                  <a:pt x="453007" y="1029903"/>
                </a:cubicBezTo>
                <a:cubicBezTo>
                  <a:pt x="467211" y="1038020"/>
                  <a:pt x="485092" y="1036320"/>
                  <a:pt x="501134" y="1039528"/>
                </a:cubicBezTo>
                <a:cubicBezTo>
                  <a:pt x="515740" y="1037905"/>
                  <a:pt x="596842" y="1042324"/>
                  <a:pt x="616637" y="1010652"/>
                </a:cubicBezTo>
                <a:cubicBezTo>
                  <a:pt x="627391" y="993445"/>
                  <a:pt x="635887" y="952901"/>
                  <a:pt x="635887" y="952901"/>
                </a:cubicBezTo>
                <a:cubicBezTo>
                  <a:pt x="651929" y="956109"/>
                  <a:pt x="667654" y="962526"/>
                  <a:pt x="684014" y="962526"/>
                </a:cubicBezTo>
                <a:cubicBezTo>
                  <a:pt x="728255" y="962526"/>
                  <a:pt x="744706" y="955129"/>
                  <a:pt x="780266" y="943276"/>
                </a:cubicBezTo>
                <a:cubicBezTo>
                  <a:pt x="789891" y="933651"/>
                  <a:pt x="801591" y="925726"/>
                  <a:pt x="809142" y="914400"/>
                </a:cubicBezTo>
                <a:cubicBezTo>
                  <a:pt x="825234" y="890262"/>
                  <a:pt x="818671" y="862808"/>
                  <a:pt x="809142" y="837398"/>
                </a:cubicBezTo>
                <a:cubicBezTo>
                  <a:pt x="805080" y="826566"/>
                  <a:pt x="798925" y="815749"/>
                  <a:pt x="789892" y="808522"/>
                </a:cubicBezTo>
                <a:cubicBezTo>
                  <a:pt x="781969" y="802184"/>
                  <a:pt x="770641" y="802105"/>
                  <a:pt x="761016" y="798897"/>
                </a:cubicBezTo>
                <a:cubicBezTo>
                  <a:pt x="751391" y="792480"/>
                  <a:pt x="743638" y="780924"/>
                  <a:pt x="732140" y="779646"/>
                </a:cubicBezTo>
                <a:cubicBezTo>
                  <a:pt x="687677" y="774705"/>
                  <a:pt x="675986" y="788206"/>
                  <a:pt x="645513" y="808522"/>
                </a:cubicBezTo>
                <a:lnTo>
                  <a:pt x="607012" y="750770"/>
                </a:lnTo>
                <a:cubicBezTo>
                  <a:pt x="589643" y="724716"/>
                  <a:pt x="580727" y="713934"/>
                  <a:pt x="568511" y="683393"/>
                </a:cubicBezTo>
                <a:cubicBezTo>
                  <a:pt x="568502" y="683370"/>
                  <a:pt x="544451" y="611216"/>
                  <a:pt x="539635" y="596766"/>
                </a:cubicBezTo>
                <a:cubicBezTo>
                  <a:pt x="536427" y="587141"/>
                  <a:pt x="535638" y="576332"/>
                  <a:pt x="530010" y="567890"/>
                </a:cubicBezTo>
                <a:lnTo>
                  <a:pt x="510759" y="539015"/>
                </a:lnTo>
                <a:cubicBezTo>
                  <a:pt x="507551" y="529390"/>
                  <a:pt x="506061" y="519008"/>
                  <a:pt x="501134" y="510139"/>
                </a:cubicBezTo>
                <a:cubicBezTo>
                  <a:pt x="489898" y="489914"/>
                  <a:pt x="469950" y="474336"/>
                  <a:pt x="462633" y="452387"/>
                </a:cubicBezTo>
                <a:cubicBezTo>
                  <a:pt x="459424" y="442762"/>
                  <a:pt x="457934" y="432380"/>
                  <a:pt x="453007" y="423511"/>
                </a:cubicBezTo>
                <a:cubicBezTo>
                  <a:pt x="441771" y="403287"/>
                  <a:pt x="414506" y="365760"/>
                  <a:pt x="414506" y="365760"/>
                </a:cubicBezTo>
                <a:cubicBezTo>
                  <a:pt x="390316" y="293186"/>
                  <a:pt x="422945" y="382636"/>
                  <a:pt x="385631" y="308008"/>
                </a:cubicBezTo>
                <a:cubicBezTo>
                  <a:pt x="345784" y="228313"/>
                  <a:pt x="411918" y="333002"/>
                  <a:pt x="356755" y="250257"/>
                </a:cubicBezTo>
                <a:cubicBezTo>
                  <a:pt x="353547" y="240632"/>
                  <a:pt x="347130" y="231527"/>
                  <a:pt x="347130" y="221381"/>
                </a:cubicBezTo>
                <a:cubicBezTo>
                  <a:pt x="347130" y="211235"/>
                  <a:pt x="352218" y="201580"/>
                  <a:pt x="356755" y="192505"/>
                </a:cubicBezTo>
                <a:cubicBezTo>
                  <a:pt x="370156" y="165703"/>
                  <a:pt x="383593" y="156041"/>
                  <a:pt x="404881" y="134753"/>
                </a:cubicBezTo>
                <a:cubicBezTo>
                  <a:pt x="419523" y="90829"/>
                  <a:pt x="437837" y="65912"/>
                  <a:pt x="414506" y="19250"/>
                </a:cubicBezTo>
                <a:cubicBezTo>
                  <a:pt x="409333" y="8903"/>
                  <a:pt x="395256" y="6417"/>
                  <a:pt x="385631" y="0"/>
                </a:cubicBezTo>
                <a:cubicBezTo>
                  <a:pt x="343730" y="3223"/>
                  <a:pt x="264464" y="-6510"/>
                  <a:pt x="222001" y="28876"/>
                </a:cubicBezTo>
                <a:cubicBezTo>
                  <a:pt x="213114" y="36282"/>
                  <a:pt x="207924" y="47404"/>
                  <a:pt x="202751" y="57751"/>
                </a:cubicBezTo>
                <a:cubicBezTo>
                  <a:pt x="198213" y="66826"/>
                  <a:pt x="196334" y="77002"/>
                  <a:pt x="193125" y="86627"/>
                </a:cubicBezTo>
                <a:lnTo>
                  <a:pt x="212376" y="154004"/>
                </a:lnTo>
                <a:close/>
              </a:path>
            </a:pathLst>
          </a:custGeom>
          <a:solidFill>
            <a:srgbClr val="D5E5FF"/>
          </a:solidFill>
          <a:ln>
            <a:solidFill>
              <a:srgbClr val="FFB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352800" y="1143000"/>
            <a:ext cx="685800" cy="423511"/>
          </a:xfrm>
          <a:custGeom>
            <a:avLst/>
            <a:gdLst>
              <a:gd name="connsiteX0" fmla="*/ 1116531 w 1164657"/>
              <a:gd name="connsiteY0" fmla="*/ 0 h 847023"/>
              <a:gd name="connsiteX1" fmla="*/ 394636 w 1164657"/>
              <a:gd name="connsiteY1" fmla="*/ 9625 h 847023"/>
              <a:gd name="connsiteX2" fmla="*/ 317634 w 1164657"/>
              <a:gd name="connsiteY2" fmla="*/ 19251 h 847023"/>
              <a:gd name="connsiteX3" fmla="*/ 173255 w 1164657"/>
              <a:gd name="connsiteY3" fmla="*/ 38501 h 847023"/>
              <a:gd name="connsiteX4" fmla="*/ 134754 w 1164657"/>
              <a:gd name="connsiteY4" fmla="*/ 57752 h 847023"/>
              <a:gd name="connsiteX5" fmla="*/ 96253 w 1164657"/>
              <a:gd name="connsiteY5" fmla="*/ 115503 h 847023"/>
              <a:gd name="connsiteX6" fmla="*/ 77003 w 1164657"/>
              <a:gd name="connsiteY6" fmla="*/ 144379 h 847023"/>
              <a:gd name="connsiteX7" fmla="*/ 57752 w 1164657"/>
              <a:gd name="connsiteY7" fmla="*/ 211756 h 847023"/>
              <a:gd name="connsiteX8" fmla="*/ 48127 w 1164657"/>
              <a:gd name="connsiteY8" fmla="*/ 279133 h 847023"/>
              <a:gd name="connsiteX9" fmla="*/ 38502 w 1164657"/>
              <a:gd name="connsiteY9" fmla="*/ 317634 h 847023"/>
              <a:gd name="connsiteX10" fmla="*/ 28876 w 1164657"/>
              <a:gd name="connsiteY10" fmla="*/ 394636 h 847023"/>
              <a:gd name="connsiteX11" fmla="*/ 19251 w 1164657"/>
              <a:gd name="connsiteY11" fmla="*/ 433137 h 847023"/>
              <a:gd name="connsiteX12" fmla="*/ 0 w 1164657"/>
              <a:gd name="connsiteY12" fmla="*/ 548640 h 847023"/>
              <a:gd name="connsiteX13" fmla="*/ 9626 w 1164657"/>
              <a:gd name="connsiteY13" fmla="*/ 827773 h 847023"/>
              <a:gd name="connsiteX14" fmla="*/ 38502 w 1164657"/>
              <a:gd name="connsiteY14" fmla="*/ 847023 h 847023"/>
              <a:gd name="connsiteX15" fmla="*/ 221382 w 1164657"/>
              <a:gd name="connsiteY15" fmla="*/ 837398 h 847023"/>
              <a:gd name="connsiteX16" fmla="*/ 317634 w 1164657"/>
              <a:gd name="connsiteY16" fmla="*/ 808522 h 847023"/>
              <a:gd name="connsiteX17" fmla="*/ 375386 w 1164657"/>
              <a:gd name="connsiteY17" fmla="*/ 779646 h 847023"/>
              <a:gd name="connsiteX18" fmla="*/ 394636 w 1164657"/>
              <a:gd name="connsiteY18" fmla="*/ 750771 h 847023"/>
              <a:gd name="connsiteX19" fmla="*/ 481264 w 1164657"/>
              <a:gd name="connsiteY19" fmla="*/ 673768 h 847023"/>
              <a:gd name="connsiteX20" fmla="*/ 519765 w 1164657"/>
              <a:gd name="connsiteY20" fmla="*/ 616017 h 847023"/>
              <a:gd name="connsiteX21" fmla="*/ 567891 w 1164657"/>
              <a:gd name="connsiteY21" fmla="*/ 558265 h 847023"/>
              <a:gd name="connsiteX22" fmla="*/ 577516 w 1164657"/>
              <a:gd name="connsiteY22" fmla="*/ 529390 h 847023"/>
              <a:gd name="connsiteX23" fmla="*/ 664144 w 1164657"/>
              <a:gd name="connsiteY23" fmla="*/ 452387 h 847023"/>
              <a:gd name="connsiteX24" fmla="*/ 721895 w 1164657"/>
              <a:gd name="connsiteY24" fmla="*/ 433137 h 847023"/>
              <a:gd name="connsiteX25" fmla="*/ 808523 w 1164657"/>
              <a:gd name="connsiteY25" fmla="*/ 394636 h 847023"/>
              <a:gd name="connsiteX26" fmla="*/ 837398 w 1164657"/>
              <a:gd name="connsiteY26" fmla="*/ 385011 h 847023"/>
              <a:gd name="connsiteX27" fmla="*/ 866274 w 1164657"/>
              <a:gd name="connsiteY27" fmla="*/ 365760 h 847023"/>
              <a:gd name="connsiteX28" fmla="*/ 924026 w 1164657"/>
              <a:gd name="connsiteY28" fmla="*/ 346510 h 847023"/>
              <a:gd name="connsiteX29" fmla="*/ 1020278 w 1164657"/>
              <a:gd name="connsiteY29" fmla="*/ 279133 h 847023"/>
              <a:gd name="connsiteX30" fmla="*/ 1049154 w 1164657"/>
              <a:gd name="connsiteY30" fmla="*/ 259882 h 847023"/>
              <a:gd name="connsiteX31" fmla="*/ 1078030 w 1164657"/>
              <a:gd name="connsiteY31" fmla="*/ 250257 h 847023"/>
              <a:gd name="connsiteX32" fmla="*/ 1106906 w 1164657"/>
              <a:gd name="connsiteY32" fmla="*/ 231006 h 847023"/>
              <a:gd name="connsiteX33" fmla="*/ 1135782 w 1164657"/>
              <a:gd name="connsiteY33" fmla="*/ 221381 h 847023"/>
              <a:gd name="connsiteX34" fmla="*/ 1164657 w 1164657"/>
              <a:gd name="connsiteY34" fmla="*/ 163630 h 847023"/>
              <a:gd name="connsiteX35" fmla="*/ 1135782 w 1164657"/>
              <a:gd name="connsiteY35" fmla="*/ 9625 h 847023"/>
              <a:gd name="connsiteX36" fmla="*/ 1116531 w 1164657"/>
              <a:gd name="connsiteY36" fmla="*/ 0 h 84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64657" h="847023">
                <a:moveTo>
                  <a:pt x="1116531" y="0"/>
                </a:moveTo>
                <a:lnTo>
                  <a:pt x="394636" y="9625"/>
                </a:lnTo>
                <a:cubicBezTo>
                  <a:pt x="368776" y="10248"/>
                  <a:pt x="343274" y="15832"/>
                  <a:pt x="317634" y="19251"/>
                </a:cubicBezTo>
                <a:cubicBezTo>
                  <a:pt x="118548" y="45796"/>
                  <a:pt x="393743" y="10941"/>
                  <a:pt x="173255" y="38501"/>
                </a:cubicBezTo>
                <a:cubicBezTo>
                  <a:pt x="160421" y="44918"/>
                  <a:pt x="144900" y="47606"/>
                  <a:pt x="134754" y="57752"/>
                </a:cubicBezTo>
                <a:cubicBezTo>
                  <a:pt x="118394" y="74112"/>
                  <a:pt x="109087" y="96253"/>
                  <a:pt x="96253" y="115503"/>
                </a:cubicBezTo>
                <a:cubicBezTo>
                  <a:pt x="89836" y="125128"/>
                  <a:pt x="80661" y="133405"/>
                  <a:pt x="77003" y="144379"/>
                </a:cubicBezTo>
                <a:cubicBezTo>
                  <a:pt x="68755" y="169123"/>
                  <a:pt x="62587" y="185162"/>
                  <a:pt x="57752" y="211756"/>
                </a:cubicBezTo>
                <a:cubicBezTo>
                  <a:pt x="53694" y="234077"/>
                  <a:pt x="52185" y="256812"/>
                  <a:pt x="48127" y="279133"/>
                </a:cubicBezTo>
                <a:cubicBezTo>
                  <a:pt x="45761" y="292148"/>
                  <a:pt x="40677" y="304585"/>
                  <a:pt x="38502" y="317634"/>
                </a:cubicBezTo>
                <a:cubicBezTo>
                  <a:pt x="34249" y="343149"/>
                  <a:pt x="33129" y="369121"/>
                  <a:pt x="28876" y="394636"/>
                </a:cubicBezTo>
                <a:cubicBezTo>
                  <a:pt x="26701" y="407685"/>
                  <a:pt x="22121" y="420223"/>
                  <a:pt x="19251" y="433137"/>
                </a:cubicBezTo>
                <a:cubicBezTo>
                  <a:pt x="7992" y="483802"/>
                  <a:pt x="8035" y="492397"/>
                  <a:pt x="0" y="548640"/>
                </a:cubicBezTo>
                <a:cubicBezTo>
                  <a:pt x="3209" y="641684"/>
                  <a:pt x="-2288" y="735439"/>
                  <a:pt x="9626" y="827773"/>
                </a:cubicBezTo>
                <a:cubicBezTo>
                  <a:pt x="11106" y="839246"/>
                  <a:pt x="26946" y="846498"/>
                  <a:pt x="38502" y="847023"/>
                </a:cubicBezTo>
                <a:lnTo>
                  <a:pt x="221382" y="837398"/>
                </a:lnTo>
                <a:cubicBezTo>
                  <a:pt x="242907" y="832017"/>
                  <a:pt x="303570" y="817898"/>
                  <a:pt x="317634" y="808522"/>
                </a:cubicBezTo>
                <a:cubicBezTo>
                  <a:pt x="354952" y="783644"/>
                  <a:pt x="335536" y="792930"/>
                  <a:pt x="375386" y="779646"/>
                </a:cubicBezTo>
                <a:cubicBezTo>
                  <a:pt x="381803" y="770021"/>
                  <a:pt x="386456" y="758951"/>
                  <a:pt x="394636" y="750771"/>
                </a:cubicBezTo>
                <a:cubicBezTo>
                  <a:pt x="452500" y="692907"/>
                  <a:pt x="400421" y="795031"/>
                  <a:pt x="481264" y="673768"/>
                </a:cubicBezTo>
                <a:cubicBezTo>
                  <a:pt x="494098" y="654518"/>
                  <a:pt x="503406" y="632377"/>
                  <a:pt x="519765" y="616017"/>
                </a:cubicBezTo>
                <a:cubicBezTo>
                  <a:pt x="556820" y="578961"/>
                  <a:pt x="541089" y="598467"/>
                  <a:pt x="567891" y="558265"/>
                </a:cubicBezTo>
                <a:cubicBezTo>
                  <a:pt x="571099" y="548640"/>
                  <a:pt x="571287" y="537398"/>
                  <a:pt x="577516" y="529390"/>
                </a:cubicBezTo>
                <a:cubicBezTo>
                  <a:pt x="589022" y="514596"/>
                  <a:pt x="635743" y="465010"/>
                  <a:pt x="664144" y="452387"/>
                </a:cubicBezTo>
                <a:cubicBezTo>
                  <a:pt x="682687" y="444146"/>
                  <a:pt x="721895" y="433137"/>
                  <a:pt x="721895" y="433137"/>
                </a:cubicBezTo>
                <a:cubicBezTo>
                  <a:pt x="767655" y="402630"/>
                  <a:pt x="739796" y="417545"/>
                  <a:pt x="808523" y="394636"/>
                </a:cubicBezTo>
                <a:lnTo>
                  <a:pt x="837398" y="385011"/>
                </a:lnTo>
                <a:cubicBezTo>
                  <a:pt x="847023" y="378594"/>
                  <a:pt x="855703" y="370458"/>
                  <a:pt x="866274" y="365760"/>
                </a:cubicBezTo>
                <a:cubicBezTo>
                  <a:pt x="884817" y="357519"/>
                  <a:pt x="924026" y="346510"/>
                  <a:pt x="924026" y="346510"/>
                </a:cubicBezTo>
                <a:cubicBezTo>
                  <a:pt x="981037" y="303751"/>
                  <a:pt x="949178" y="326534"/>
                  <a:pt x="1020278" y="279133"/>
                </a:cubicBezTo>
                <a:cubicBezTo>
                  <a:pt x="1029903" y="272716"/>
                  <a:pt x="1038179" y="263540"/>
                  <a:pt x="1049154" y="259882"/>
                </a:cubicBezTo>
                <a:lnTo>
                  <a:pt x="1078030" y="250257"/>
                </a:lnTo>
                <a:cubicBezTo>
                  <a:pt x="1087655" y="243840"/>
                  <a:pt x="1096559" y="236179"/>
                  <a:pt x="1106906" y="231006"/>
                </a:cubicBezTo>
                <a:cubicBezTo>
                  <a:pt x="1115981" y="226469"/>
                  <a:pt x="1127859" y="227719"/>
                  <a:pt x="1135782" y="221381"/>
                </a:cubicBezTo>
                <a:cubicBezTo>
                  <a:pt x="1152743" y="207812"/>
                  <a:pt x="1158317" y="182651"/>
                  <a:pt x="1164657" y="163630"/>
                </a:cubicBezTo>
                <a:cubicBezTo>
                  <a:pt x="1163411" y="151175"/>
                  <a:pt x="1158684" y="32525"/>
                  <a:pt x="1135782" y="9625"/>
                </a:cubicBezTo>
                <a:lnTo>
                  <a:pt x="1116531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7C532A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8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b="1" dirty="0" smtClean="0">
                <a:solidFill>
                  <a:srgbClr val="FF66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Case: Plan </a:t>
            </a:r>
            <a:r>
              <a:rPr lang="en-US" altLang="en-US" sz="4000" b="1" dirty="0">
                <a:solidFill>
                  <a:srgbClr val="FF66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4000" dirty="0" smtClean="0">
                <a:solidFill>
                  <a:srgbClr val="FF66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Judy</a:t>
            </a:r>
            <a:r>
              <a:rPr lang="en-US" altLang="en-US" sz="4000" b="1" dirty="0" smtClean="0">
                <a:solidFill>
                  <a:srgbClr val="FF66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>
                <a:solidFill>
                  <a:srgbClr val="FF66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/>
            </a:r>
            <a:br>
              <a:rPr lang="en-US" altLang="en-US" sz="4000" b="1" dirty="0">
                <a:solidFill>
                  <a:srgbClr val="FF66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</a:br>
            <a:endParaRPr lang="en-US" sz="4000" b="1" dirty="0">
              <a:solidFill>
                <a:srgbClr val="FF66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662940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6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Switch allopurinol to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febuxostat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Switch sertraline       to bupropion</a:t>
            </a:r>
          </a:p>
          <a:p>
            <a:pPr marL="1257300" lvl="2" indent="-342900">
              <a:spcAft>
                <a:spcPts val="6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PGx could explain why citalopram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was not effective</a:t>
            </a:r>
          </a:p>
          <a:p>
            <a:pPr marL="800100" lvl="1" indent="-342900">
              <a:spcAft>
                <a:spcPts val="6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Increase dose of pantoprazole</a:t>
            </a:r>
          </a:p>
          <a:p>
            <a:pPr marL="1257300" lvl="2" indent="-342900">
              <a:spcAft>
                <a:spcPts val="6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40mg daily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80mg BID</a:t>
            </a:r>
          </a:p>
          <a:p>
            <a:pPr marL="800100" lvl="1" indent="-342900">
              <a:spcAft>
                <a:spcPts val="6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Continue metoprolol. Continue to monitor for side effects.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5" name="Pie 4"/>
          <p:cNvSpPr/>
          <p:nvPr/>
        </p:nvSpPr>
        <p:spPr>
          <a:xfrm>
            <a:off x="6324600" y="2514600"/>
            <a:ext cx="609600" cy="476250"/>
          </a:xfrm>
          <a:prstGeom prst="pie">
            <a:avLst/>
          </a:prstGeom>
          <a:ln>
            <a:solidFill>
              <a:schemeClr val="accent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>
            <a:off x="5334000" y="3429000"/>
            <a:ext cx="609600" cy="552450"/>
          </a:xfrm>
          <a:prstGeom prst="pie">
            <a:avLst/>
          </a:prstGeom>
          <a:ln>
            <a:solidFill>
              <a:schemeClr val="accent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ross 6"/>
          <p:cNvSpPr/>
          <p:nvPr/>
        </p:nvSpPr>
        <p:spPr>
          <a:xfrm>
            <a:off x="5587201" y="1396019"/>
            <a:ext cx="501759" cy="508981"/>
          </a:xfrm>
          <a:prstGeom prst="plus">
            <a:avLst>
              <a:gd name="adj" fmla="val 3045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e 7"/>
          <p:cNvSpPr/>
          <p:nvPr/>
        </p:nvSpPr>
        <p:spPr>
          <a:xfrm>
            <a:off x="3352800" y="1981200"/>
            <a:ext cx="427880" cy="428625"/>
          </a:xfrm>
          <a:prstGeom prst="pie">
            <a:avLst/>
          </a:prstGeom>
          <a:ln>
            <a:solidFill>
              <a:schemeClr val="accent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education should the staff nurse provide Judy?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A. </a:t>
            </a:r>
            <a:r>
              <a:rPr lang="en-US" dirty="0"/>
              <a:t>Don’t stop medications until discussing with your healthcare provider</a:t>
            </a:r>
          </a:p>
          <a:p>
            <a:r>
              <a:rPr lang="en-US" b="1" dirty="0" smtClean="0"/>
              <a:t>B. </a:t>
            </a:r>
            <a:r>
              <a:rPr lang="en-US" dirty="0" smtClean="0"/>
              <a:t>Any </a:t>
            </a:r>
            <a:r>
              <a:rPr lang="en-US" dirty="0"/>
              <a:t>medication listed as not having a gene-drug interaction will be safe for you</a:t>
            </a:r>
          </a:p>
          <a:p>
            <a:r>
              <a:rPr lang="en-US" b="1" dirty="0"/>
              <a:t>C</a:t>
            </a:r>
            <a:r>
              <a:rPr lang="en-US" b="1" dirty="0" smtClean="0"/>
              <a:t>. </a:t>
            </a:r>
            <a:r>
              <a:rPr lang="en-US" dirty="0" smtClean="0"/>
              <a:t>Blood relatives might  be impacted. </a:t>
            </a:r>
          </a:p>
          <a:p>
            <a:r>
              <a:rPr lang="en-US" b="1" dirty="0"/>
              <a:t>D</a:t>
            </a:r>
            <a:r>
              <a:rPr lang="en-US" b="1" dirty="0" smtClean="0"/>
              <a:t>. </a:t>
            </a:r>
            <a:r>
              <a:rPr lang="en-US" dirty="0" smtClean="0"/>
              <a:t>Your kids should not take pantoprazole, allopurinol.</a:t>
            </a:r>
          </a:p>
          <a:p>
            <a:r>
              <a:rPr lang="en-US" b="1" dirty="0" smtClean="0"/>
              <a:t>E. </a:t>
            </a:r>
            <a:r>
              <a:rPr lang="en-US" dirty="0" smtClean="0"/>
              <a:t>Answers A &amp; C</a:t>
            </a:r>
          </a:p>
          <a:p>
            <a:r>
              <a:rPr lang="en-US" b="1" dirty="0" smtClean="0"/>
              <a:t>F. </a:t>
            </a:r>
            <a:r>
              <a:rPr lang="en-US" dirty="0" smtClean="0"/>
              <a:t>Answers B &amp;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5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Judy’s PGx report is now 5 years old. She starts a medication just approved by the FDA last month. Medication is not listed on the PGx report.  What should the staff nurse do?</a:t>
            </a:r>
          </a:p>
          <a:p>
            <a:r>
              <a:rPr lang="en-US" b="1" dirty="0" smtClean="0"/>
              <a:t>A. </a:t>
            </a:r>
            <a:r>
              <a:rPr lang="en-US" dirty="0" smtClean="0"/>
              <a:t>Reassure Judy that no gene-drug interaction exists.</a:t>
            </a:r>
          </a:p>
          <a:p>
            <a:r>
              <a:rPr lang="en-US" b="1" dirty="0" smtClean="0"/>
              <a:t>B. </a:t>
            </a:r>
            <a:r>
              <a:rPr lang="en-US" dirty="0" smtClean="0"/>
              <a:t>Ask a healthcare provider or pharmacist if a gene-drug interaction exists.</a:t>
            </a:r>
          </a:p>
          <a:p>
            <a:r>
              <a:rPr lang="en-US" b="1" dirty="0" smtClean="0"/>
              <a:t>C. </a:t>
            </a:r>
            <a:r>
              <a:rPr lang="en-US" dirty="0" smtClean="0"/>
              <a:t>Tell Judy that she should not take this medication.</a:t>
            </a:r>
          </a:p>
        </p:txBody>
      </p:sp>
    </p:spTree>
    <p:extLst>
      <p:ext uri="{BB962C8B-B14F-4D97-AF65-F5344CB8AC3E}">
        <p14:creationId xmlns:p14="http://schemas.microsoft.com/office/powerpoint/2010/main" val="219380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if…? (part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Judy’s sister, Trudy, presents with DTC PGx testing</a:t>
            </a:r>
          </a:p>
          <a:p>
            <a:r>
              <a:rPr lang="en-US" dirty="0" smtClean="0"/>
              <a:t>What should the staff nurse tell Trudy?</a:t>
            </a:r>
          </a:p>
          <a:p>
            <a:pPr lvl="1"/>
            <a:r>
              <a:rPr lang="en-US" dirty="0" smtClean="0"/>
              <a:t>Confirmatory testing and discussion with healthcare provider should occur prior to using results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Pharmacogenomics resources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www.pharmgkb.org</a:t>
            </a:r>
            <a:r>
              <a:rPr lang="en-US" dirty="0" smtClean="0"/>
              <a:t> &gt; 100 medications</a:t>
            </a:r>
          </a:p>
          <a:p>
            <a:pPr lvl="1"/>
            <a:r>
              <a:rPr lang="en-US" dirty="0" smtClean="0"/>
              <a:t>Clinical Pharmacogenomics Implementation Consortium (CPIC)</a:t>
            </a:r>
          </a:p>
          <a:p>
            <a:pPr lvl="1"/>
            <a:r>
              <a:rPr lang="en-US" dirty="0" smtClean="0"/>
              <a:t>Dutch </a:t>
            </a:r>
            <a:r>
              <a:rPr lang="en-US" dirty="0" err="1" smtClean="0"/>
              <a:t>Pharmacogenetic</a:t>
            </a:r>
            <a:r>
              <a:rPr lang="en-US" dirty="0"/>
              <a:t> </a:t>
            </a:r>
            <a:r>
              <a:rPr lang="en-US" dirty="0" smtClean="0"/>
              <a:t>Working Group</a:t>
            </a:r>
          </a:p>
          <a:p>
            <a:pPr lvl="1"/>
            <a:r>
              <a:rPr lang="en-US" dirty="0" smtClean="0"/>
              <a:t>Canadian Pharmacogenomics Network for Drug Safety</a:t>
            </a:r>
          </a:p>
          <a:p>
            <a:r>
              <a:rPr lang="en-US" dirty="0" smtClean="0"/>
              <a:t>Pharmacists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PGx is similar to a drug-drug interaction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PGx is one of many variables in drug response</a:t>
            </a:r>
          </a:p>
          <a:p>
            <a:r>
              <a:rPr lang="en-US" dirty="0" smtClean="0"/>
              <a:t>Staff nurses can become familiar with different PGx test report formats</a:t>
            </a:r>
          </a:p>
          <a:p>
            <a:r>
              <a:rPr lang="en-US" dirty="0" smtClean="0"/>
              <a:t>Staff nurses can ask patients about prior PGx testing including DTC testing, liver &amp; stem cell transplants, assess medication response, and educate patients</a:t>
            </a:r>
          </a:p>
          <a:p>
            <a:r>
              <a:rPr lang="en-US" dirty="0" smtClean="0"/>
              <a:t>PGx resources</a:t>
            </a:r>
          </a:p>
          <a:p>
            <a:pPr lvl="1"/>
            <a:r>
              <a:rPr lang="en-US" dirty="0" smtClean="0">
                <a:hlinkClick r:id="rId2"/>
              </a:rPr>
              <a:t>www.PharmGKB.org</a:t>
            </a:r>
            <a:r>
              <a:rPr lang="en-US" dirty="0" smtClean="0"/>
              <a:t>, pharmacists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827264" cy="609600"/>
          </a:xfrm>
        </p:spPr>
        <p:txBody>
          <a:bodyPr/>
          <a:lstStyle/>
          <a:p>
            <a:r>
              <a:rPr lang="en-US" dirty="0"/>
              <a:t>Acknowledgements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823201" cy="3959942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Center for Individualized Medicine (CIM)</a:t>
            </a:r>
          </a:p>
          <a:p>
            <a:r>
              <a:rPr lang="en-US" dirty="0">
                <a:latin typeface="Arial" charset="0"/>
              </a:rPr>
              <a:t>CIM </a:t>
            </a:r>
            <a:r>
              <a:rPr lang="en-US" dirty="0" smtClean="0">
                <a:latin typeface="Arial" charset="0"/>
              </a:rPr>
              <a:t>Education Team</a:t>
            </a:r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Pharmacogenomic Task Force</a:t>
            </a:r>
          </a:p>
        </p:txBody>
      </p:sp>
    </p:spTree>
    <p:extLst>
      <p:ext uri="{BB962C8B-B14F-4D97-AF65-F5344CB8AC3E}">
        <p14:creationId xmlns:p14="http://schemas.microsoft.com/office/powerpoint/2010/main" val="201166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-228600"/>
            <a:ext cx="7827264" cy="13716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074" name="Picture 2" descr="Z:\Dept\Education-CIM\ART-Figures\Misc Art_Shutterstock\Purchased\Question Heli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6799" r="7281" b="6111"/>
          <a:stretch/>
        </p:blipFill>
        <p:spPr bwMode="auto">
          <a:xfrm>
            <a:off x="469232" y="304800"/>
            <a:ext cx="3797968" cy="5788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3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Objectives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Review basic concepts and terminology relevant to pharmacogenomics (PGx)</a:t>
            </a:r>
          </a:p>
          <a:p>
            <a:pPr lvl="0"/>
            <a:r>
              <a:rPr lang="en-US" sz="2400" dirty="0" smtClean="0"/>
              <a:t>Navigate through common format themes of PGx test reports</a:t>
            </a:r>
          </a:p>
          <a:p>
            <a:pPr lvl="0"/>
            <a:r>
              <a:rPr lang="en-US" sz="2400" dirty="0" smtClean="0"/>
              <a:t>Describe safety challenges and opportunities when patients present with their Direct-to-Consumer PGx test reports</a:t>
            </a:r>
          </a:p>
          <a:p>
            <a:pPr lvl="0"/>
            <a:r>
              <a:rPr lang="en-US" sz="2400" dirty="0" smtClean="0"/>
              <a:t>Identify PGx resources</a:t>
            </a:r>
            <a:endParaRPr lang="en-US" altLang="en-US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781925" cy="4662488"/>
          </a:xfrm>
        </p:spPr>
        <p:txBody>
          <a:bodyPr/>
          <a:lstStyle/>
          <a:p>
            <a:r>
              <a:rPr lang="en-US" sz="2000" dirty="0"/>
              <a:t>Heart disease: </a:t>
            </a:r>
            <a:r>
              <a:rPr lang="en-US" sz="2000" dirty="0" smtClean="0"/>
              <a:t>635,260</a:t>
            </a:r>
            <a:endParaRPr lang="en-US" sz="2000" dirty="0"/>
          </a:p>
          <a:p>
            <a:r>
              <a:rPr lang="en-US" sz="2000" dirty="0"/>
              <a:t>Cancer: </a:t>
            </a:r>
            <a:r>
              <a:rPr lang="en-US" sz="2000" dirty="0" smtClean="0"/>
              <a:t>598,038</a:t>
            </a:r>
            <a:endParaRPr lang="en-US" sz="2000" dirty="0"/>
          </a:p>
          <a:p>
            <a:r>
              <a:rPr lang="en-US" sz="2000" dirty="0"/>
              <a:t>Accidents (unintentional injuries): 161,374</a:t>
            </a:r>
          </a:p>
          <a:p>
            <a:r>
              <a:rPr lang="en-US" sz="2000" dirty="0" smtClean="0"/>
              <a:t>Chronic </a:t>
            </a:r>
            <a:r>
              <a:rPr lang="en-US" sz="2000" dirty="0"/>
              <a:t>lower respiratory diseases: </a:t>
            </a:r>
            <a:r>
              <a:rPr lang="en-US" sz="2000" dirty="0" smtClean="0"/>
              <a:t>154,596</a:t>
            </a:r>
            <a:endParaRPr lang="en-US" sz="2000" dirty="0"/>
          </a:p>
          <a:p>
            <a:r>
              <a:rPr lang="en-US" sz="2000" dirty="0" smtClean="0"/>
              <a:t>Stroke </a:t>
            </a:r>
            <a:r>
              <a:rPr lang="en-US" sz="2000" dirty="0"/>
              <a:t>(cerebrovascular diseases): </a:t>
            </a:r>
            <a:r>
              <a:rPr lang="en-US" sz="2000" dirty="0" smtClean="0"/>
              <a:t>142,142</a:t>
            </a:r>
          </a:p>
          <a:p>
            <a:r>
              <a:rPr lang="en-US" sz="2000" dirty="0" smtClean="0"/>
              <a:t>Alzheimer's </a:t>
            </a:r>
            <a:r>
              <a:rPr lang="en-US" sz="2000" dirty="0"/>
              <a:t>disease: </a:t>
            </a:r>
            <a:r>
              <a:rPr lang="en-US" sz="2000" dirty="0" smtClean="0"/>
              <a:t>116,103</a:t>
            </a:r>
            <a:endParaRPr lang="en-US" sz="2000" dirty="0"/>
          </a:p>
          <a:p>
            <a:r>
              <a:rPr lang="en-US" sz="2000" dirty="0"/>
              <a:t>Diabetes: </a:t>
            </a:r>
            <a:r>
              <a:rPr lang="en-US" sz="2000" dirty="0" smtClean="0"/>
              <a:t>80,058</a:t>
            </a:r>
          </a:p>
          <a:p>
            <a:r>
              <a:rPr lang="en-US" sz="2000" b="1" u="sng" dirty="0" smtClean="0"/>
              <a:t>Drug-induced causes: 55,403</a:t>
            </a:r>
          </a:p>
          <a:p>
            <a:r>
              <a:rPr lang="en-US" sz="2000" dirty="0" smtClean="0"/>
              <a:t>Influenza &amp; pneumonia: 51,537</a:t>
            </a:r>
          </a:p>
          <a:p>
            <a:r>
              <a:rPr lang="en-US" sz="2000" dirty="0" smtClean="0"/>
              <a:t>Nephritis, nephrotic syndrome, and nephrosis: 50,046</a:t>
            </a:r>
          </a:p>
          <a:p>
            <a:r>
              <a:rPr lang="en-US" sz="2000" dirty="0" smtClean="0"/>
              <a:t>Intentional self-harm (suicide): 44,965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altLang="en-US" sz="2000" dirty="0" smtClean="0"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81925" cy="6842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Leading causes of Death in US (2015)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326777"/>
            <a:ext cx="62103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Murphy SL, et al. Deaths: Final Data for 2015. National Vital Statistics Reports. 2017; 66(6):1-73.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141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61" y="155446"/>
            <a:ext cx="7902639" cy="599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685800" y="5029200"/>
            <a:ext cx="1380724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84" y="9163"/>
            <a:ext cx="7827264" cy="1006394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6600"/>
                </a:solidFill>
              </a:rPr>
              <a:t>Factors Related to Drug Responses</a:t>
            </a:r>
            <a:endParaRPr lang="en-US" sz="36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199" y="5365087"/>
            <a:ext cx="7823201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latin typeface="Calibri" panose="020F0502020204030204" pitchFamily="34" charset="0"/>
              </a:rPr>
              <a:t>Huang </a:t>
            </a:r>
            <a:r>
              <a:rPr lang="en-US" sz="1400" dirty="0">
                <a:latin typeface="Calibri" panose="020F0502020204030204" pitchFamily="34" charset="0"/>
              </a:rPr>
              <a:t>SM, </a:t>
            </a:r>
            <a:r>
              <a:rPr lang="en-US" sz="1400" dirty="0" err="1">
                <a:latin typeface="Calibri" panose="020F0502020204030204" pitchFamily="34" charset="0"/>
              </a:rPr>
              <a:t>Goodsaid</a:t>
            </a:r>
            <a:r>
              <a:rPr lang="en-US" sz="1400" dirty="0">
                <a:latin typeface="Calibri" panose="020F0502020204030204" pitchFamily="34" charset="0"/>
              </a:rPr>
              <a:t> F, Rahman A, et el. Toxicology Mechanisms </a:t>
            </a:r>
            <a:r>
              <a:rPr lang="en-US" sz="1400" dirty="0" smtClean="0">
                <a:latin typeface="Calibri" panose="020F0502020204030204" pitchFamily="34" charset="0"/>
              </a:rPr>
              <a:t>and Methods</a:t>
            </a:r>
            <a:r>
              <a:rPr lang="en-US" sz="1400" dirty="0">
                <a:latin typeface="Calibri" panose="020F0502020204030204" pitchFamily="34" charset="0"/>
              </a:rPr>
              <a:t>. 2006;(16) 89-99.</a:t>
            </a:r>
          </a:p>
        </p:txBody>
      </p:sp>
      <p:pic>
        <p:nvPicPr>
          <p:cNvPr id="1026" name="Picture 2" descr="C:\Users\m162678\AppData\Local\Microsoft\Windows\Temporary Internet Files\Content.IE5\VC79KAJI\27439579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71362"/>
            <a:ext cx="2132076" cy="19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162678\AppData\Local\Microsoft\Windows\Temporary Internet Files\Content.IE5\BP8546Q0\11480619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432" y="1219200"/>
            <a:ext cx="1572768" cy="205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nut 4"/>
          <p:cNvSpPr/>
          <p:nvPr/>
        </p:nvSpPr>
        <p:spPr>
          <a:xfrm>
            <a:off x="4267200" y="5181600"/>
            <a:ext cx="381000" cy="3810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13355081">
            <a:off x="4568631" y="4989216"/>
            <a:ext cx="231007" cy="318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nut 9"/>
          <p:cNvSpPr/>
          <p:nvPr/>
        </p:nvSpPr>
        <p:spPr>
          <a:xfrm flipH="1" flipV="1">
            <a:off x="3733800" y="4681281"/>
            <a:ext cx="381000" cy="39052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ross 6"/>
          <p:cNvSpPr/>
          <p:nvPr/>
        </p:nvSpPr>
        <p:spPr>
          <a:xfrm>
            <a:off x="3714750" y="5029200"/>
            <a:ext cx="419100" cy="371479"/>
          </a:xfrm>
          <a:prstGeom prst="plus">
            <a:avLst>
              <a:gd name="adj" fmla="val 37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76400" y="1438977"/>
            <a:ext cx="1164657" cy="847023"/>
          </a:xfrm>
          <a:custGeom>
            <a:avLst/>
            <a:gdLst>
              <a:gd name="connsiteX0" fmla="*/ 1116531 w 1164657"/>
              <a:gd name="connsiteY0" fmla="*/ 0 h 847023"/>
              <a:gd name="connsiteX1" fmla="*/ 394636 w 1164657"/>
              <a:gd name="connsiteY1" fmla="*/ 9625 h 847023"/>
              <a:gd name="connsiteX2" fmla="*/ 317634 w 1164657"/>
              <a:gd name="connsiteY2" fmla="*/ 19251 h 847023"/>
              <a:gd name="connsiteX3" fmla="*/ 173255 w 1164657"/>
              <a:gd name="connsiteY3" fmla="*/ 38501 h 847023"/>
              <a:gd name="connsiteX4" fmla="*/ 134754 w 1164657"/>
              <a:gd name="connsiteY4" fmla="*/ 57752 h 847023"/>
              <a:gd name="connsiteX5" fmla="*/ 96253 w 1164657"/>
              <a:gd name="connsiteY5" fmla="*/ 115503 h 847023"/>
              <a:gd name="connsiteX6" fmla="*/ 77003 w 1164657"/>
              <a:gd name="connsiteY6" fmla="*/ 144379 h 847023"/>
              <a:gd name="connsiteX7" fmla="*/ 57752 w 1164657"/>
              <a:gd name="connsiteY7" fmla="*/ 211756 h 847023"/>
              <a:gd name="connsiteX8" fmla="*/ 48127 w 1164657"/>
              <a:gd name="connsiteY8" fmla="*/ 279133 h 847023"/>
              <a:gd name="connsiteX9" fmla="*/ 38502 w 1164657"/>
              <a:gd name="connsiteY9" fmla="*/ 317634 h 847023"/>
              <a:gd name="connsiteX10" fmla="*/ 28876 w 1164657"/>
              <a:gd name="connsiteY10" fmla="*/ 394636 h 847023"/>
              <a:gd name="connsiteX11" fmla="*/ 19251 w 1164657"/>
              <a:gd name="connsiteY11" fmla="*/ 433137 h 847023"/>
              <a:gd name="connsiteX12" fmla="*/ 0 w 1164657"/>
              <a:gd name="connsiteY12" fmla="*/ 548640 h 847023"/>
              <a:gd name="connsiteX13" fmla="*/ 9626 w 1164657"/>
              <a:gd name="connsiteY13" fmla="*/ 827773 h 847023"/>
              <a:gd name="connsiteX14" fmla="*/ 38502 w 1164657"/>
              <a:gd name="connsiteY14" fmla="*/ 847023 h 847023"/>
              <a:gd name="connsiteX15" fmla="*/ 221382 w 1164657"/>
              <a:gd name="connsiteY15" fmla="*/ 837398 h 847023"/>
              <a:gd name="connsiteX16" fmla="*/ 317634 w 1164657"/>
              <a:gd name="connsiteY16" fmla="*/ 808522 h 847023"/>
              <a:gd name="connsiteX17" fmla="*/ 375386 w 1164657"/>
              <a:gd name="connsiteY17" fmla="*/ 779646 h 847023"/>
              <a:gd name="connsiteX18" fmla="*/ 394636 w 1164657"/>
              <a:gd name="connsiteY18" fmla="*/ 750771 h 847023"/>
              <a:gd name="connsiteX19" fmla="*/ 481264 w 1164657"/>
              <a:gd name="connsiteY19" fmla="*/ 673768 h 847023"/>
              <a:gd name="connsiteX20" fmla="*/ 519765 w 1164657"/>
              <a:gd name="connsiteY20" fmla="*/ 616017 h 847023"/>
              <a:gd name="connsiteX21" fmla="*/ 567891 w 1164657"/>
              <a:gd name="connsiteY21" fmla="*/ 558265 h 847023"/>
              <a:gd name="connsiteX22" fmla="*/ 577516 w 1164657"/>
              <a:gd name="connsiteY22" fmla="*/ 529390 h 847023"/>
              <a:gd name="connsiteX23" fmla="*/ 664144 w 1164657"/>
              <a:gd name="connsiteY23" fmla="*/ 452387 h 847023"/>
              <a:gd name="connsiteX24" fmla="*/ 721895 w 1164657"/>
              <a:gd name="connsiteY24" fmla="*/ 433137 h 847023"/>
              <a:gd name="connsiteX25" fmla="*/ 808523 w 1164657"/>
              <a:gd name="connsiteY25" fmla="*/ 394636 h 847023"/>
              <a:gd name="connsiteX26" fmla="*/ 837398 w 1164657"/>
              <a:gd name="connsiteY26" fmla="*/ 385011 h 847023"/>
              <a:gd name="connsiteX27" fmla="*/ 866274 w 1164657"/>
              <a:gd name="connsiteY27" fmla="*/ 365760 h 847023"/>
              <a:gd name="connsiteX28" fmla="*/ 924026 w 1164657"/>
              <a:gd name="connsiteY28" fmla="*/ 346510 h 847023"/>
              <a:gd name="connsiteX29" fmla="*/ 1020278 w 1164657"/>
              <a:gd name="connsiteY29" fmla="*/ 279133 h 847023"/>
              <a:gd name="connsiteX30" fmla="*/ 1049154 w 1164657"/>
              <a:gd name="connsiteY30" fmla="*/ 259882 h 847023"/>
              <a:gd name="connsiteX31" fmla="*/ 1078030 w 1164657"/>
              <a:gd name="connsiteY31" fmla="*/ 250257 h 847023"/>
              <a:gd name="connsiteX32" fmla="*/ 1106906 w 1164657"/>
              <a:gd name="connsiteY32" fmla="*/ 231006 h 847023"/>
              <a:gd name="connsiteX33" fmla="*/ 1135782 w 1164657"/>
              <a:gd name="connsiteY33" fmla="*/ 221381 h 847023"/>
              <a:gd name="connsiteX34" fmla="*/ 1164657 w 1164657"/>
              <a:gd name="connsiteY34" fmla="*/ 163630 h 847023"/>
              <a:gd name="connsiteX35" fmla="*/ 1135782 w 1164657"/>
              <a:gd name="connsiteY35" fmla="*/ 9625 h 847023"/>
              <a:gd name="connsiteX36" fmla="*/ 1116531 w 1164657"/>
              <a:gd name="connsiteY36" fmla="*/ 0 h 84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64657" h="847023">
                <a:moveTo>
                  <a:pt x="1116531" y="0"/>
                </a:moveTo>
                <a:lnTo>
                  <a:pt x="394636" y="9625"/>
                </a:lnTo>
                <a:cubicBezTo>
                  <a:pt x="368776" y="10248"/>
                  <a:pt x="343274" y="15832"/>
                  <a:pt x="317634" y="19251"/>
                </a:cubicBezTo>
                <a:cubicBezTo>
                  <a:pt x="118548" y="45796"/>
                  <a:pt x="393743" y="10941"/>
                  <a:pt x="173255" y="38501"/>
                </a:cubicBezTo>
                <a:cubicBezTo>
                  <a:pt x="160421" y="44918"/>
                  <a:pt x="144900" y="47606"/>
                  <a:pt x="134754" y="57752"/>
                </a:cubicBezTo>
                <a:cubicBezTo>
                  <a:pt x="118394" y="74112"/>
                  <a:pt x="109087" y="96253"/>
                  <a:pt x="96253" y="115503"/>
                </a:cubicBezTo>
                <a:cubicBezTo>
                  <a:pt x="89836" y="125128"/>
                  <a:pt x="80661" y="133405"/>
                  <a:pt x="77003" y="144379"/>
                </a:cubicBezTo>
                <a:cubicBezTo>
                  <a:pt x="68755" y="169123"/>
                  <a:pt x="62587" y="185162"/>
                  <a:pt x="57752" y="211756"/>
                </a:cubicBezTo>
                <a:cubicBezTo>
                  <a:pt x="53694" y="234077"/>
                  <a:pt x="52185" y="256812"/>
                  <a:pt x="48127" y="279133"/>
                </a:cubicBezTo>
                <a:cubicBezTo>
                  <a:pt x="45761" y="292148"/>
                  <a:pt x="40677" y="304585"/>
                  <a:pt x="38502" y="317634"/>
                </a:cubicBezTo>
                <a:cubicBezTo>
                  <a:pt x="34249" y="343149"/>
                  <a:pt x="33129" y="369121"/>
                  <a:pt x="28876" y="394636"/>
                </a:cubicBezTo>
                <a:cubicBezTo>
                  <a:pt x="26701" y="407685"/>
                  <a:pt x="22121" y="420223"/>
                  <a:pt x="19251" y="433137"/>
                </a:cubicBezTo>
                <a:cubicBezTo>
                  <a:pt x="7992" y="483802"/>
                  <a:pt x="8035" y="492397"/>
                  <a:pt x="0" y="548640"/>
                </a:cubicBezTo>
                <a:cubicBezTo>
                  <a:pt x="3209" y="641684"/>
                  <a:pt x="-2288" y="735439"/>
                  <a:pt x="9626" y="827773"/>
                </a:cubicBezTo>
                <a:cubicBezTo>
                  <a:pt x="11106" y="839246"/>
                  <a:pt x="26946" y="846498"/>
                  <a:pt x="38502" y="847023"/>
                </a:cubicBezTo>
                <a:lnTo>
                  <a:pt x="221382" y="837398"/>
                </a:lnTo>
                <a:cubicBezTo>
                  <a:pt x="242907" y="832017"/>
                  <a:pt x="303570" y="817898"/>
                  <a:pt x="317634" y="808522"/>
                </a:cubicBezTo>
                <a:cubicBezTo>
                  <a:pt x="354952" y="783644"/>
                  <a:pt x="335536" y="792930"/>
                  <a:pt x="375386" y="779646"/>
                </a:cubicBezTo>
                <a:cubicBezTo>
                  <a:pt x="381803" y="770021"/>
                  <a:pt x="386456" y="758951"/>
                  <a:pt x="394636" y="750771"/>
                </a:cubicBezTo>
                <a:cubicBezTo>
                  <a:pt x="452500" y="692907"/>
                  <a:pt x="400421" y="795031"/>
                  <a:pt x="481264" y="673768"/>
                </a:cubicBezTo>
                <a:cubicBezTo>
                  <a:pt x="494098" y="654518"/>
                  <a:pt x="503406" y="632377"/>
                  <a:pt x="519765" y="616017"/>
                </a:cubicBezTo>
                <a:cubicBezTo>
                  <a:pt x="556820" y="578961"/>
                  <a:pt x="541089" y="598467"/>
                  <a:pt x="567891" y="558265"/>
                </a:cubicBezTo>
                <a:cubicBezTo>
                  <a:pt x="571099" y="548640"/>
                  <a:pt x="571287" y="537398"/>
                  <a:pt x="577516" y="529390"/>
                </a:cubicBezTo>
                <a:cubicBezTo>
                  <a:pt x="589022" y="514596"/>
                  <a:pt x="635743" y="465010"/>
                  <a:pt x="664144" y="452387"/>
                </a:cubicBezTo>
                <a:cubicBezTo>
                  <a:pt x="682687" y="444146"/>
                  <a:pt x="721895" y="433137"/>
                  <a:pt x="721895" y="433137"/>
                </a:cubicBezTo>
                <a:cubicBezTo>
                  <a:pt x="767655" y="402630"/>
                  <a:pt x="739796" y="417545"/>
                  <a:pt x="808523" y="394636"/>
                </a:cubicBezTo>
                <a:lnTo>
                  <a:pt x="837398" y="385011"/>
                </a:lnTo>
                <a:cubicBezTo>
                  <a:pt x="847023" y="378594"/>
                  <a:pt x="855703" y="370458"/>
                  <a:pt x="866274" y="365760"/>
                </a:cubicBezTo>
                <a:cubicBezTo>
                  <a:pt x="884817" y="357519"/>
                  <a:pt x="924026" y="346510"/>
                  <a:pt x="924026" y="346510"/>
                </a:cubicBezTo>
                <a:cubicBezTo>
                  <a:pt x="981037" y="303751"/>
                  <a:pt x="949178" y="326534"/>
                  <a:pt x="1020278" y="279133"/>
                </a:cubicBezTo>
                <a:cubicBezTo>
                  <a:pt x="1029903" y="272716"/>
                  <a:pt x="1038179" y="263540"/>
                  <a:pt x="1049154" y="259882"/>
                </a:cubicBezTo>
                <a:lnTo>
                  <a:pt x="1078030" y="250257"/>
                </a:lnTo>
                <a:cubicBezTo>
                  <a:pt x="1087655" y="243840"/>
                  <a:pt x="1096559" y="236179"/>
                  <a:pt x="1106906" y="231006"/>
                </a:cubicBezTo>
                <a:cubicBezTo>
                  <a:pt x="1115981" y="226469"/>
                  <a:pt x="1127859" y="227719"/>
                  <a:pt x="1135782" y="221381"/>
                </a:cubicBezTo>
                <a:cubicBezTo>
                  <a:pt x="1152743" y="207812"/>
                  <a:pt x="1158317" y="182651"/>
                  <a:pt x="1164657" y="163630"/>
                </a:cubicBezTo>
                <a:cubicBezTo>
                  <a:pt x="1163411" y="151175"/>
                  <a:pt x="1158684" y="32525"/>
                  <a:pt x="1135782" y="9625"/>
                </a:cubicBezTo>
                <a:lnTo>
                  <a:pt x="1116531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819400" y="1645895"/>
            <a:ext cx="567513" cy="716305"/>
          </a:xfrm>
          <a:custGeom>
            <a:avLst/>
            <a:gdLst>
              <a:gd name="connsiteX0" fmla="*/ 28499 w 567513"/>
              <a:gd name="connsiteY0" fmla="*/ 375386 h 716305"/>
              <a:gd name="connsiteX1" fmla="*/ 269130 w 567513"/>
              <a:gd name="connsiteY1" fmla="*/ 365760 h 716305"/>
              <a:gd name="connsiteX2" fmla="*/ 259505 w 567513"/>
              <a:gd name="connsiteY2" fmla="*/ 327259 h 716305"/>
              <a:gd name="connsiteX3" fmla="*/ 221004 w 567513"/>
              <a:gd name="connsiteY3" fmla="*/ 269508 h 716305"/>
              <a:gd name="connsiteX4" fmla="*/ 163252 w 567513"/>
              <a:gd name="connsiteY4" fmla="*/ 211756 h 716305"/>
              <a:gd name="connsiteX5" fmla="*/ 144002 w 567513"/>
              <a:gd name="connsiteY5" fmla="*/ 134754 h 716305"/>
              <a:gd name="connsiteX6" fmla="*/ 153627 w 567513"/>
              <a:gd name="connsiteY6" fmla="*/ 67377 h 716305"/>
              <a:gd name="connsiteX7" fmla="*/ 172878 w 567513"/>
              <a:gd name="connsiteY7" fmla="*/ 38501 h 716305"/>
              <a:gd name="connsiteX8" fmla="*/ 201753 w 567513"/>
              <a:gd name="connsiteY8" fmla="*/ 28876 h 716305"/>
              <a:gd name="connsiteX9" fmla="*/ 259505 w 567513"/>
              <a:gd name="connsiteY9" fmla="*/ 0 h 716305"/>
              <a:gd name="connsiteX10" fmla="*/ 375008 w 567513"/>
              <a:gd name="connsiteY10" fmla="*/ 9626 h 716305"/>
              <a:gd name="connsiteX11" fmla="*/ 442385 w 567513"/>
              <a:gd name="connsiteY11" fmla="*/ 48127 h 716305"/>
              <a:gd name="connsiteX12" fmla="*/ 461635 w 567513"/>
              <a:gd name="connsiteY12" fmla="*/ 77002 h 716305"/>
              <a:gd name="connsiteX13" fmla="*/ 500137 w 567513"/>
              <a:gd name="connsiteY13" fmla="*/ 105878 h 716305"/>
              <a:gd name="connsiteX14" fmla="*/ 538638 w 567513"/>
              <a:gd name="connsiteY14" fmla="*/ 154004 h 716305"/>
              <a:gd name="connsiteX15" fmla="*/ 567513 w 567513"/>
              <a:gd name="connsiteY15" fmla="*/ 250257 h 716305"/>
              <a:gd name="connsiteX16" fmla="*/ 557888 w 567513"/>
              <a:gd name="connsiteY16" fmla="*/ 490889 h 716305"/>
              <a:gd name="connsiteX17" fmla="*/ 538638 w 567513"/>
              <a:gd name="connsiteY17" fmla="*/ 548640 h 716305"/>
              <a:gd name="connsiteX18" fmla="*/ 500137 w 567513"/>
              <a:gd name="connsiteY18" fmla="*/ 616017 h 716305"/>
              <a:gd name="connsiteX19" fmla="*/ 442385 w 567513"/>
              <a:gd name="connsiteY19" fmla="*/ 683394 h 716305"/>
              <a:gd name="connsiteX20" fmla="*/ 413509 w 567513"/>
              <a:gd name="connsiteY20" fmla="*/ 693019 h 716305"/>
              <a:gd name="connsiteX21" fmla="*/ 384633 w 567513"/>
              <a:gd name="connsiteY21" fmla="*/ 712270 h 716305"/>
              <a:gd name="connsiteX22" fmla="*/ 163252 w 567513"/>
              <a:gd name="connsiteY22" fmla="*/ 693019 h 716305"/>
              <a:gd name="connsiteX23" fmla="*/ 124751 w 567513"/>
              <a:gd name="connsiteY23" fmla="*/ 635268 h 716305"/>
              <a:gd name="connsiteX24" fmla="*/ 144002 w 567513"/>
              <a:gd name="connsiteY24" fmla="*/ 567891 h 716305"/>
              <a:gd name="connsiteX25" fmla="*/ 172878 w 567513"/>
              <a:gd name="connsiteY25" fmla="*/ 539015 h 716305"/>
              <a:gd name="connsiteX26" fmla="*/ 211379 w 567513"/>
              <a:gd name="connsiteY26" fmla="*/ 481263 h 716305"/>
              <a:gd name="connsiteX27" fmla="*/ 278755 w 567513"/>
              <a:gd name="connsiteY27" fmla="*/ 462013 h 716305"/>
              <a:gd name="connsiteX28" fmla="*/ 249880 w 567513"/>
              <a:gd name="connsiteY28" fmla="*/ 452388 h 716305"/>
              <a:gd name="connsiteX29" fmla="*/ 9248 w 567513"/>
              <a:gd name="connsiteY29" fmla="*/ 442762 h 716305"/>
              <a:gd name="connsiteX30" fmla="*/ 18873 w 567513"/>
              <a:gd name="connsiteY30" fmla="*/ 365760 h 716305"/>
              <a:gd name="connsiteX31" fmla="*/ 28499 w 567513"/>
              <a:gd name="connsiteY31" fmla="*/ 375386 h 71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7513" h="716305">
                <a:moveTo>
                  <a:pt x="28499" y="375386"/>
                </a:moveTo>
                <a:cubicBezTo>
                  <a:pt x="70208" y="375386"/>
                  <a:pt x="190543" y="382133"/>
                  <a:pt x="269130" y="365760"/>
                </a:cubicBezTo>
                <a:cubicBezTo>
                  <a:pt x="282081" y="363062"/>
                  <a:pt x="265421" y="339091"/>
                  <a:pt x="259505" y="327259"/>
                </a:cubicBezTo>
                <a:cubicBezTo>
                  <a:pt x="249158" y="306565"/>
                  <a:pt x="239513" y="283390"/>
                  <a:pt x="221004" y="269508"/>
                </a:cubicBezTo>
                <a:cubicBezTo>
                  <a:pt x="173248" y="233691"/>
                  <a:pt x="191402" y="253980"/>
                  <a:pt x="163252" y="211756"/>
                </a:cubicBezTo>
                <a:cubicBezTo>
                  <a:pt x="155657" y="188970"/>
                  <a:pt x="144002" y="157983"/>
                  <a:pt x="144002" y="134754"/>
                </a:cubicBezTo>
                <a:cubicBezTo>
                  <a:pt x="144002" y="112067"/>
                  <a:pt x="147108" y="89107"/>
                  <a:pt x="153627" y="67377"/>
                </a:cubicBezTo>
                <a:cubicBezTo>
                  <a:pt x="156951" y="56297"/>
                  <a:pt x="163845" y="45728"/>
                  <a:pt x="172878" y="38501"/>
                </a:cubicBezTo>
                <a:cubicBezTo>
                  <a:pt x="180800" y="32163"/>
                  <a:pt x="192678" y="33413"/>
                  <a:pt x="201753" y="28876"/>
                </a:cubicBezTo>
                <a:cubicBezTo>
                  <a:pt x="276393" y="-8443"/>
                  <a:pt x="186920" y="24197"/>
                  <a:pt x="259505" y="0"/>
                </a:cubicBezTo>
                <a:cubicBezTo>
                  <a:pt x="298006" y="3209"/>
                  <a:pt x="337035" y="2506"/>
                  <a:pt x="375008" y="9626"/>
                </a:cubicBezTo>
                <a:cubicBezTo>
                  <a:pt x="392001" y="12812"/>
                  <a:pt x="427253" y="38039"/>
                  <a:pt x="442385" y="48127"/>
                </a:cubicBezTo>
                <a:cubicBezTo>
                  <a:pt x="448802" y="57752"/>
                  <a:pt x="453455" y="68822"/>
                  <a:pt x="461635" y="77002"/>
                </a:cubicBezTo>
                <a:cubicBezTo>
                  <a:pt x="472979" y="88346"/>
                  <a:pt x="489867" y="93554"/>
                  <a:pt x="500137" y="105878"/>
                </a:cubicBezTo>
                <a:cubicBezTo>
                  <a:pt x="558252" y="175615"/>
                  <a:pt x="450204" y="95050"/>
                  <a:pt x="538638" y="154004"/>
                </a:cubicBezTo>
                <a:cubicBezTo>
                  <a:pt x="557804" y="192339"/>
                  <a:pt x="567513" y="202322"/>
                  <a:pt x="567513" y="250257"/>
                </a:cubicBezTo>
                <a:cubicBezTo>
                  <a:pt x="567513" y="330532"/>
                  <a:pt x="565620" y="410987"/>
                  <a:pt x="557888" y="490889"/>
                </a:cubicBezTo>
                <a:cubicBezTo>
                  <a:pt x="555933" y="511086"/>
                  <a:pt x="547713" y="530491"/>
                  <a:pt x="538638" y="548640"/>
                </a:cubicBezTo>
                <a:cubicBezTo>
                  <a:pt x="519841" y="586233"/>
                  <a:pt x="522809" y="584276"/>
                  <a:pt x="500137" y="616017"/>
                </a:cubicBezTo>
                <a:cubicBezTo>
                  <a:pt x="488007" y="632999"/>
                  <a:pt x="461465" y="670674"/>
                  <a:pt x="442385" y="683394"/>
                </a:cubicBezTo>
                <a:cubicBezTo>
                  <a:pt x="433943" y="689022"/>
                  <a:pt x="423134" y="689811"/>
                  <a:pt x="413509" y="693019"/>
                </a:cubicBezTo>
                <a:cubicBezTo>
                  <a:pt x="403884" y="699436"/>
                  <a:pt x="396190" y="711768"/>
                  <a:pt x="384633" y="712270"/>
                </a:cubicBezTo>
                <a:cubicBezTo>
                  <a:pt x="232268" y="718894"/>
                  <a:pt x="245141" y="720314"/>
                  <a:pt x="163252" y="693019"/>
                </a:cubicBezTo>
                <a:cubicBezTo>
                  <a:pt x="150418" y="673769"/>
                  <a:pt x="119139" y="657713"/>
                  <a:pt x="124751" y="635268"/>
                </a:cubicBezTo>
                <a:cubicBezTo>
                  <a:pt x="126034" y="630138"/>
                  <a:pt x="138480" y="576174"/>
                  <a:pt x="144002" y="567891"/>
                </a:cubicBezTo>
                <a:cubicBezTo>
                  <a:pt x="151553" y="556565"/>
                  <a:pt x="164521" y="549760"/>
                  <a:pt x="172878" y="539015"/>
                </a:cubicBezTo>
                <a:cubicBezTo>
                  <a:pt x="187082" y="520752"/>
                  <a:pt x="189430" y="488579"/>
                  <a:pt x="211379" y="481263"/>
                </a:cubicBezTo>
                <a:cubicBezTo>
                  <a:pt x="252804" y="467455"/>
                  <a:pt x="230411" y="474099"/>
                  <a:pt x="278755" y="462013"/>
                </a:cubicBezTo>
                <a:cubicBezTo>
                  <a:pt x="269130" y="458805"/>
                  <a:pt x="260000" y="453111"/>
                  <a:pt x="249880" y="452388"/>
                </a:cubicBezTo>
                <a:cubicBezTo>
                  <a:pt x="169809" y="446669"/>
                  <a:pt x="84412" y="470948"/>
                  <a:pt x="9248" y="442762"/>
                </a:cubicBezTo>
                <a:cubicBezTo>
                  <a:pt x="-14972" y="433679"/>
                  <a:pt x="15665" y="391427"/>
                  <a:pt x="18873" y="365760"/>
                </a:cubicBezTo>
                <a:cubicBezTo>
                  <a:pt x="70146" y="376015"/>
                  <a:pt x="-13210" y="375386"/>
                  <a:pt x="28499" y="375386"/>
                </a:cubicBez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33800" y="2971800"/>
            <a:ext cx="7620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42924" y="2971800"/>
            <a:ext cx="20955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446330" y="2241452"/>
            <a:ext cx="250798" cy="665377"/>
          </a:xfrm>
          <a:custGeom>
            <a:avLst/>
            <a:gdLst>
              <a:gd name="connsiteX0" fmla="*/ 183422 w 250798"/>
              <a:gd name="connsiteY0" fmla="*/ 1234 h 665377"/>
              <a:gd name="connsiteX1" fmla="*/ 116045 w 250798"/>
              <a:gd name="connsiteY1" fmla="*/ 68611 h 665377"/>
              <a:gd name="connsiteX2" fmla="*/ 106419 w 250798"/>
              <a:gd name="connsiteY2" fmla="*/ 97487 h 665377"/>
              <a:gd name="connsiteX3" fmla="*/ 135295 w 250798"/>
              <a:gd name="connsiteY3" fmla="*/ 232241 h 665377"/>
              <a:gd name="connsiteX4" fmla="*/ 144921 w 250798"/>
              <a:gd name="connsiteY4" fmla="*/ 261116 h 665377"/>
              <a:gd name="connsiteX5" fmla="*/ 125670 w 250798"/>
              <a:gd name="connsiteY5" fmla="*/ 328493 h 665377"/>
              <a:gd name="connsiteX6" fmla="*/ 96794 w 250798"/>
              <a:gd name="connsiteY6" fmla="*/ 357369 h 665377"/>
              <a:gd name="connsiteX7" fmla="*/ 67918 w 250798"/>
              <a:gd name="connsiteY7" fmla="*/ 415121 h 665377"/>
              <a:gd name="connsiteX8" fmla="*/ 39043 w 250798"/>
              <a:gd name="connsiteY8" fmla="*/ 569125 h 665377"/>
              <a:gd name="connsiteX9" fmla="*/ 10167 w 250798"/>
              <a:gd name="connsiteY9" fmla="*/ 598001 h 665377"/>
              <a:gd name="connsiteX10" fmla="*/ 10167 w 250798"/>
              <a:gd name="connsiteY10" fmla="*/ 655752 h 665377"/>
              <a:gd name="connsiteX11" fmla="*/ 39043 w 250798"/>
              <a:gd name="connsiteY11" fmla="*/ 665377 h 665377"/>
              <a:gd name="connsiteX12" fmla="*/ 29417 w 250798"/>
              <a:gd name="connsiteY12" fmla="*/ 636502 h 665377"/>
              <a:gd name="connsiteX13" fmla="*/ 77544 w 250798"/>
              <a:gd name="connsiteY13" fmla="*/ 588375 h 665377"/>
              <a:gd name="connsiteX14" fmla="*/ 87169 w 250798"/>
              <a:gd name="connsiteY14" fmla="*/ 540249 h 665377"/>
              <a:gd name="connsiteX15" fmla="*/ 106419 w 250798"/>
              <a:gd name="connsiteY15" fmla="*/ 482497 h 665377"/>
              <a:gd name="connsiteX16" fmla="*/ 96794 w 250798"/>
              <a:gd name="connsiteY16" fmla="*/ 443996 h 665377"/>
              <a:gd name="connsiteX17" fmla="*/ 87169 w 250798"/>
              <a:gd name="connsiteY17" fmla="*/ 415121 h 665377"/>
              <a:gd name="connsiteX18" fmla="*/ 125670 w 250798"/>
              <a:gd name="connsiteY18" fmla="*/ 357369 h 665377"/>
              <a:gd name="connsiteX19" fmla="*/ 164171 w 250798"/>
              <a:gd name="connsiteY19" fmla="*/ 347744 h 665377"/>
              <a:gd name="connsiteX20" fmla="*/ 164171 w 250798"/>
              <a:gd name="connsiteY20" fmla="*/ 270742 h 665377"/>
              <a:gd name="connsiteX21" fmla="*/ 144921 w 250798"/>
              <a:gd name="connsiteY21" fmla="*/ 212990 h 665377"/>
              <a:gd name="connsiteX22" fmla="*/ 154546 w 250798"/>
              <a:gd name="connsiteY22" fmla="*/ 135988 h 665377"/>
              <a:gd name="connsiteX23" fmla="*/ 193047 w 250798"/>
              <a:gd name="connsiteY23" fmla="*/ 126363 h 665377"/>
              <a:gd name="connsiteX24" fmla="*/ 221923 w 250798"/>
              <a:gd name="connsiteY24" fmla="*/ 107112 h 665377"/>
              <a:gd name="connsiteX25" fmla="*/ 250798 w 250798"/>
              <a:gd name="connsiteY25" fmla="*/ 49361 h 665377"/>
              <a:gd name="connsiteX26" fmla="*/ 241173 w 250798"/>
              <a:gd name="connsiteY26" fmla="*/ 1234 h 665377"/>
              <a:gd name="connsiteX27" fmla="*/ 164171 w 250798"/>
              <a:gd name="connsiteY27" fmla="*/ 10860 h 665377"/>
              <a:gd name="connsiteX28" fmla="*/ 183422 w 250798"/>
              <a:gd name="connsiteY28" fmla="*/ 1234 h 665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50798" h="665377">
                <a:moveTo>
                  <a:pt x="183422" y="1234"/>
                </a:moveTo>
                <a:cubicBezTo>
                  <a:pt x="175401" y="10859"/>
                  <a:pt x="133923" y="32855"/>
                  <a:pt x="116045" y="68611"/>
                </a:cubicBezTo>
                <a:cubicBezTo>
                  <a:pt x="111508" y="77686"/>
                  <a:pt x="109628" y="87862"/>
                  <a:pt x="106419" y="97487"/>
                </a:cubicBezTo>
                <a:cubicBezTo>
                  <a:pt x="118561" y="194616"/>
                  <a:pt x="107866" y="149955"/>
                  <a:pt x="135295" y="232241"/>
                </a:cubicBezTo>
                <a:lnTo>
                  <a:pt x="144921" y="261116"/>
                </a:lnTo>
                <a:cubicBezTo>
                  <a:pt x="143638" y="266246"/>
                  <a:pt x="131192" y="320210"/>
                  <a:pt x="125670" y="328493"/>
                </a:cubicBezTo>
                <a:cubicBezTo>
                  <a:pt x="118119" y="339819"/>
                  <a:pt x="105508" y="346912"/>
                  <a:pt x="96794" y="357369"/>
                </a:cubicBezTo>
                <a:cubicBezTo>
                  <a:pt x="76063" y="382246"/>
                  <a:pt x="77565" y="386182"/>
                  <a:pt x="67918" y="415121"/>
                </a:cubicBezTo>
                <a:cubicBezTo>
                  <a:pt x="61309" y="501037"/>
                  <a:pt x="80418" y="519475"/>
                  <a:pt x="39043" y="569125"/>
                </a:cubicBezTo>
                <a:cubicBezTo>
                  <a:pt x="30329" y="579582"/>
                  <a:pt x="19792" y="588376"/>
                  <a:pt x="10167" y="598001"/>
                </a:cubicBezTo>
                <a:cubicBezTo>
                  <a:pt x="3750" y="617251"/>
                  <a:pt x="-9083" y="636502"/>
                  <a:pt x="10167" y="655752"/>
                </a:cubicBezTo>
                <a:cubicBezTo>
                  <a:pt x="17341" y="662926"/>
                  <a:pt x="29418" y="662169"/>
                  <a:pt x="39043" y="665377"/>
                </a:cubicBezTo>
                <a:cubicBezTo>
                  <a:pt x="35834" y="655752"/>
                  <a:pt x="27749" y="646510"/>
                  <a:pt x="29417" y="636502"/>
                </a:cubicBezTo>
                <a:cubicBezTo>
                  <a:pt x="33427" y="612439"/>
                  <a:pt x="60700" y="599604"/>
                  <a:pt x="77544" y="588375"/>
                </a:cubicBezTo>
                <a:cubicBezTo>
                  <a:pt x="80752" y="572333"/>
                  <a:pt x="82865" y="556032"/>
                  <a:pt x="87169" y="540249"/>
                </a:cubicBezTo>
                <a:cubicBezTo>
                  <a:pt x="92508" y="520672"/>
                  <a:pt x="106419" y="482497"/>
                  <a:pt x="106419" y="482497"/>
                </a:cubicBezTo>
                <a:cubicBezTo>
                  <a:pt x="103211" y="469663"/>
                  <a:pt x="100428" y="456716"/>
                  <a:pt x="96794" y="443996"/>
                </a:cubicBezTo>
                <a:cubicBezTo>
                  <a:pt x="94007" y="434241"/>
                  <a:pt x="87169" y="425267"/>
                  <a:pt x="87169" y="415121"/>
                </a:cubicBezTo>
                <a:cubicBezTo>
                  <a:pt x="87169" y="392807"/>
                  <a:pt x="108308" y="367290"/>
                  <a:pt x="125670" y="357369"/>
                </a:cubicBezTo>
                <a:cubicBezTo>
                  <a:pt x="137156" y="350806"/>
                  <a:pt x="151337" y="350952"/>
                  <a:pt x="164171" y="347744"/>
                </a:cubicBezTo>
                <a:cubicBezTo>
                  <a:pt x="177529" y="307670"/>
                  <a:pt x="178109" y="321848"/>
                  <a:pt x="164171" y="270742"/>
                </a:cubicBezTo>
                <a:cubicBezTo>
                  <a:pt x="158832" y="251165"/>
                  <a:pt x="144921" y="212990"/>
                  <a:pt x="144921" y="212990"/>
                </a:cubicBezTo>
                <a:cubicBezTo>
                  <a:pt x="148129" y="187323"/>
                  <a:pt x="141984" y="158600"/>
                  <a:pt x="154546" y="135988"/>
                </a:cubicBezTo>
                <a:cubicBezTo>
                  <a:pt x="160970" y="124424"/>
                  <a:pt x="180888" y="131574"/>
                  <a:pt x="193047" y="126363"/>
                </a:cubicBezTo>
                <a:cubicBezTo>
                  <a:pt x="203680" y="121806"/>
                  <a:pt x="212298" y="113529"/>
                  <a:pt x="221923" y="107112"/>
                </a:cubicBezTo>
                <a:cubicBezTo>
                  <a:pt x="231655" y="92513"/>
                  <a:pt x="250798" y="69285"/>
                  <a:pt x="250798" y="49361"/>
                </a:cubicBezTo>
                <a:cubicBezTo>
                  <a:pt x="250798" y="33001"/>
                  <a:pt x="244381" y="17276"/>
                  <a:pt x="241173" y="1234"/>
                </a:cubicBezTo>
                <a:cubicBezTo>
                  <a:pt x="215506" y="4443"/>
                  <a:pt x="185694" y="-3489"/>
                  <a:pt x="164171" y="10860"/>
                </a:cubicBezTo>
                <a:cubicBezTo>
                  <a:pt x="116854" y="42405"/>
                  <a:pt x="191443" y="-8391"/>
                  <a:pt x="183422" y="12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10800000">
            <a:off x="5141334" y="1658848"/>
            <a:ext cx="573666" cy="293571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10200" y="1952420"/>
            <a:ext cx="45719" cy="3807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6200000">
            <a:off x="5410555" y="2162027"/>
            <a:ext cx="47418" cy="3529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514600" y="3581400"/>
            <a:ext cx="152400" cy="190370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895600" y="3581659"/>
            <a:ext cx="152400" cy="19037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90800" y="3581400"/>
            <a:ext cx="381000" cy="190629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Content Placeholder 3" descr="C:\Users\m162678\AppData\Local\Microsoft\Windows\Temporary Internet Files\Content.IE5\2FLV6I8P\dna-1370603787LgY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383483">
            <a:off x="4268118" y="3473793"/>
            <a:ext cx="1330639" cy="74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685800" y="5410200"/>
            <a:ext cx="1371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loud 30"/>
          <p:cNvSpPr/>
          <p:nvPr/>
        </p:nvSpPr>
        <p:spPr>
          <a:xfrm>
            <a:off x="533400" y="5410200"/>
            <a:ext cx="1666474" cy="11430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85800" y="5334000"/>
            <a:ext cx="1380724" cy="133350"/>
          </a:xfrm>
          <a:prstGeom prst="roundRect">
            <a:avLst/>
          </a:prstGeom>
          <a:solidFill>
            <a:srgbClr val="7C532A"/>
          </a:solidFill>
          <a:ln>
            <a:solidFill>
              <a:srgbClr val="7C5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768417" y="5411002"/>
            <a:ext cx="1183907" cy="86664"/>
          </a:xfrm>
          <a:custGeom>
            <a:avLst/>
            <a:gdLst>
              <a:gd name="connsiteX0" fmla="*/ 0 w 1183907"/>
              <a:gd name="connsiteY0" fmla="*/ 57752 h 86664"/>
              <a:gd name="connsiteX1" fmla="*/ 308008 w 1183907"/>
              <a:gd name="connsiteY1" fmla="*/ 48126 h 86664"/>
              <a:gd name="connsiteX2" fmla="*/ 654518 w 1183907"/>
              <a:gd name="connsiteY2" fmla="*/ 28876 h 86664"/>
              <a:gd name="connsiteX3" fmla="*/ 750770 w 1183907"/>
              <a:gd name="connsiteY3" fmla="*/ 0 h 86664"/>
              <a:gd name="connsiteX4" fmla="*/ 827772 w 1183907"/>
              <a:gd name="connsiteY4" fmla="*/ 9625 h 86664"/>
              <a:gd name="connsiteX5" fmla="*/ 885524 w 1183907"/>
              <a:gd name="connsiteY5" fmla="*/ 57752 h 86664"/>
              <a:gd name="connsiteX6" fmla="*/ 1145406 w 1183907"/>
              <a:gd name="connsiteY6" fmla="*/ 67377 h 86664"/>
              <a:gd name="connsiteX7" fmla="*/ 1183907 w 1183907"/>
              <a:gd name="connsiteY7" fmla="*/ 86627 h 8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907" h="86664">
                <a:moveTo>
                  <a:pt x="0" y="57752"/>
                </a:moveTo>
                <a:lnTo>
                  <a:pt x="308008" y="48126"/>
                </a:lnTo>
                <a:cubicBezTo>
                  <a:pt x="434837" y="43248"/>
                  <a:pt x="530094" y="36652"/>
                  <a:pt x="654518" y="28876"/>
                </a:cubicBezTo>
                <a:cubicBezTo>
                  <a:pt x="724819" y="5442"/>
                  <a:pt x="692583" y="14546"/>
                  <a:pt x="750770" y="0"/>
                </a:cubicBezTo>
                <a:cubicBezTo>
                  <a:pt x="776437" y="3208"/>
                  <a:pt x="803462" y="785"/>
                  <a:pt x="827772" y="9625"/>
                </a:cubicBezTo>
                <a:cubicBezTo>
                  <a:pt x="852592" y="18651"/>
                  <a:pt x="855720" y="54772"/>
                  <a:pt x="885524" y="57752"/>
                </a:cubicBezTo>
                <a:cubicBezTo>
                  <a:pt x="971781" y="66378"/>
                  <a:pt x="1058779" y="64169"/>
                  <a:pt x="1145406" y="67377"/>
                </a:cubicBezTo>
                <a:cubicBezTo>
                  <a:pt x="1176952" y="88407"/>
                  <a:pt x="1162714" y="86627"/>
                  <a:pt x="1183907" y="86627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672164" y="5391752"/>
            <a:ext cx="1395663" cy="105877"/>
          </a:xfrm>
          <a:custGeom>
            <a:avLst/>
            <a:gdLst>
              <a:gd name="connsiteX0" fmla="*/ 0 w 1395663"/>
              <a:gd name="connsiteY0" fmla="*/ 105877 h 105877"/>
              <a:gd name="connsiteX1" fmla="*/ 48127 w 1395663"/>
              <a:gd name="connsiteY1" fmla="*/ 96252 h 105877"/>
              <a:gd name="connsiteX2" fmla="*/ 115503 w 1395663"/>
              <a:gd name="connsiteY2" fmla="*/ 77002 h 105877"/>
              <a:gd name="connsiteX3" fmla="*/ 182880 w 1395663"/>
              <a:gd name="connsiteY3" fmla="*/ 67376 h 105877"/>
              <a:gd name="connsiteX4" fmla="*/ 211756 w 1395663"/>
              <a:gd name="connsiteY4" fmla="*/ 48126 h 105877"/>
              <a:gd name="connsiteX5" fmla="*/ 240632 w 1395663"/>
              <a:gd name="connsiteY5" fmla="*/ 19250 h 105877"/>
              <a:gd name="connsiteX6" fmla="*/ 269508 w 1395663"/>
              <a:gd name="connsiteY6" fmla="*/ 28875 h 105877"/>
              <a:gd name="connsiteX7" fmla="*/ 327259 w 1395663"/>
              <a:gd name="connsiteY7" fmla="*/ 67376 h 105877"/>
              <a:gd name="connsiteX8" fmla="*/ 413887 w 1395663"/>
              <a:gd name="connsiteY8" fmla="*/ 105877 h 105877"/>
              <a:gd name="connsiteX9" fmla="*/ 510139 w 1395663"/>
              <a:gd name="connsiteY9" fmla="*/ 86627 h 105877"/>
              <a:gd name="connsiteX10" fmla="*/ 539015 w 1395663"/>
              <a:gd name="connsiteY10" fmla="*/ 67376 h 105877"/>
              <a:gd name="connsiteX11" fmla="*/ 596767 w 1395663"/>
              <a:gd name="connsiteY11" fmla="*/ 48126 h 105877"/>
              <a:gd name="connsiteX12" fmla="*/ 712270 w 1395663"/>
              <a:gd name="connsiteY12" fmla="*/ 57751 h 105877"/>
              <a:gd name="connsiteX13" fmla="*/ 741145 w 1395663"/>
              <a:gd name="connsiteY13" fmla="*/ 67376 h 105877"/>
              <a:gd name="connsiteX14" fmla="*/ 760396 w 1395663"/>
              <a:gd name="connsiteY14" fmla="*/ 96252 h 105877"/>
              <a:gd name="connsiteX15" fmla="*/ 1039529 w 1395663"/>
              <a:gd name="connsiteY15" fmla="*/ 77002 h 105877"/>
              <a:gd name="connsiteX16" fmla="*/ 1068404 w 1395663"/>
              <a:gd name="connsiteY16" fmla="*/ 67376 h 105877"/>
              <a:gd name="connsiteX17" fmla="*/ 1126156 w 1395663"/>
              <a:gd name="connsiteY17" fmla="*/ 28875 h 105877"/>
              <a:gd name="connsiteX18" fmla="*/ 1155032 w 1395663"/>
              <a:gd name="connsiteY18" fmla="*/ 0 h 105877"/>
              <a:gd name="connsiteX19" fmla="*/ 1212783 w 1395663"/>
              <a:gd name="connsiteY19" fmla="*/ 9625 h 105877"/>
              <a:gd name="connsiteX20" fmla="*/ 1280160 w 1395663"/>
              <a:gd name="connsiteY20" fmla="*/ 38501 h 105877"/>
              <a:gd name="connsiteX21" fmla="*/ 1309036 w 1395663"/>
              <a:gd name="connsiteY21" fmla="*/ 57751 h 105877"/>
              <a:gd name="connsiteX22" fmla="*/ 1395663 w 1395663"/>
              <a:gd name="connsiteY22" fmla="*/ 48126 h 10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95663" h="105877">
                <a:moveTo>
                  <a:pt x="0" y="105877"/>
                </a:moveTo>
                <a:cubicBezTo>
                  <a:pt x="16042" y="102669"/>
                  <a:pt x="32255" y="100220"/>
                  <a:pt x="48127" y="96252"/>
                </a:cubicBezTo>
                <a:cubicBezTo>
                  <a:pt x="103117" y="82505"/>
                  <a:pt x="49472" y="89008"/>
                  <a:pt x="115503" y="77002"/>
                </a:cubicBezTo>
                <a:cubicBezTo>
                  <a:pt x="137824" y="72944"/>
                  <a:pt x="160421" y="70585"/>
                  <a:pt x="182880" y="67376"/>
                </a:cubicBezTo>
                <a:cubicBezTo>
                  <a:pt x="192505" y="60959"/>
                  <a:pt x="202869" y="55532"/>
                  <a:pt x="211756" y="48126"/>
                </a:cubicBezTo>
                <a:cubicBezTo>
                  <a:pt x="222213" y="39412"/>
                  <a:pt x="227718" y="23555"/>
                  <a:pt x="240632" y="19250"/>
                </a:cubicBezTo>
                <a:lnTo>
                  <a:pt x="269508" y="28875"/>
                </a:lnTo>
                <a:cubicBezTo>
                  <a:pt x="288758" y="41709"/>
                  <a:pt x="305310" y="60060"/>
                  <a:pt x="327259" y="67376"/>
                </a:cubicBezTo>
                <a:cubicBezTo>
                  <a:pt x="395985" y="90285"/>
                  <a:pt x="368127" y="75371"/>
                  <a:pt x="413887" y="105877"/>
                </a:cubicBezTo>
                <a:cubicBezTo>
                  <a:pt x="438714" y="102330"/>
                  <a:pt x="483261" y="100066"/>
                  <a:pt x="510139" y="86627"/>
                </a:cubicBezTo>
                <a:cubicBezTo>
                  <a:pt x="520486" y="81454"/>
                  <a:pt x="528444" y="72074"/>
                  <a:pt x="539015" y="67376"/>
                </a:cubicBezTo>
                <a:cubicBezTo>
                  <a:pt x="557558" y="59135"/>
                  <a:pt x="596767" y="48126"/>
                  <a:pt x="596767" y="48126"/>
                </a:cubicBezTo>
                <a:cubicBezTo>
                  <a:pt x="635268" y="51334"/>
                  <a:pt x="673974" y="52645"/>
                  <a:pt x="712270" y="57751"/>
                </a:cubicBezTo>
                <a:cubicBezTo>
                  <a:pt x="722327" y="59092"/>
                  <a:pt x="733223" y="61038"/>
                  <a:pt x="741145" y="67376"/>
                </a:cubicBezTo>
                <a:cubicBezTo>
                  <a:pt x="750178" y="74603"/>
                  <a:pt x="753979" y="86627"/>
                  <a:pt x="760396" y="96252"/>
                </a:cubicBezTo>
                <a:cubicBezTo>
                  <a:pt x="836655" y="92786"/>
                  <a:pt x="952986" y="94311"/>
                  <a:pt x="1039529" y="77002"/>
                </a:cubicBezTo>
                <a:cubicBezTo>
                  <a:pt x="1049478" y="75012"/>
                  <a:pt x="1058779" y="70585"/>
                  <a:pt x="1068404" y="67376"/>
                </a:cubicBezTo>
                <a:cubicBezTo>
                  <a:pt x="1160520" y="-24736"/>
                  <a:pt x="1042577" y="84594"/>
                  <a:pt x="1126156" y="28875"/>
                </a:cubicBezTo>
                <a:cubicBezTo>
                  <a:pt x="1137482" y="21324"/>
                  <a:pt x="1145407" y="9625"/>
                  <a:pt x="1155032" y="0"/>
                </a:cubicBezTo>
                <a:cubicBezTo>
                  <a:pt x="1174282" y="3208"/>
                  <a:pt x="1193732" y="5392"/>
                  <a:pt x="1212783" y="9625"/>
                </a:cubicBezTo>
                <a:cubicBezTo>
                  <a:pt x="1234874" y="14534"/>
                  <a:pt x="1261431" y="27799"/>
                  <a:pt x="1280160" y="38501"/>
                </a:cubicBezTo>
                <a:cubicBezTo>
                  <a:pt x="1290204" y="44240"/>
                  <a:pt x="1299411" y="51334"/>
                  <a:pt x="1309036" y="57751"/>
                </a:cubicBezTo>
                <a:cubicBezTo>
                  <a:pt x="1389222" y="47728"/>
                  <a:pt x="1360171" y="48126"/>
                  <a:pt x="1395663" y="4812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33400" y="2667000"/>
            <a:ext cx="1295400" cy="533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Race / Ethnicity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914400" y="3962400"/>
            <a:ext cx="19812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Medication 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-159081" y="-609600"/>
            <a:ext cx="7827264" cy="13716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sz="3600" dirty="0"/>
              <a:t>What is pharmacogenomics?</a:t>
            </a:r>
            <a:endParaRPr lang="en-US" altLang="en-US" sz="3600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542148" y="685800"/>
            <a:ext cx="4761397" cy="457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Study </a:t>
            </a:r>
            <a:r>
              <a:rPr lang="en-US" sz="2400" dirty="0"/>
              <a:t>of genetic variations that influence individual response to </a:t>
            </a:r>
            <a:r>
              <a:rPr lang="en-US" sz="2400" dirty="0" smtClean="0"/>
              <a:t>drugs</a:t>
            </a:r>
          </a:p>
          <a:p>
            <a:endParaRPr lang="en-US" sz="3200" dirty="0" smtClean="0"/>
          </a:p>
        </p:txBody>
      </p:sp>
      <p:grpSp>
        <p:nvGrpSpPr>
          <p:cNvPr id="35" name="Group 34"/>
          <p:cNvGrpSpPr/>
          <p:nvPr/>
        </p:nvGrpSpPr>
        <p:grpSpPr>
          <a:xfrm>
            <a:off x="152400" y="2070948"/>
            <a:ext cx="2052165" cy="1685785"/>
            <a:chOff x="152400" y="2070948"/>
            <a:chExt cx="2052165" cy="1685785"/>
          </a:xfrm>
        </p:grpSpPr>
        <p:grpSp>
          <p:nvGrpSpPr>
            <p:cNvPr id="5" name="Group 4"/>
            <p:cNvGrpSpPr/>
            <p:nvPr/>
          </p:nvGrpSpPr>
          <p:grpSpPr>
            <a:xfrm>
              <a:off x="421851" y="2070948"/>
              <a:ext cx="1328781" cy="1224120"/>
              <a:chOff x="4119212" y="4422062"/>
              <a:chExt cx="1536711" cy="1376520"/>
            </a:xfrm>
          </p:grpSpPr>
          <p:pic>
            <p:nvPicPr>
              <p:cNvPr id="32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5048" y="4503178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9212" y="4422062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152400" y="3295068"/>
              <a:ext cx="2052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No Response</a:t>
              </a:r>
              <a:endParaRPr lang="en-US" sz="24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903425" y="4153624"/>
            <a:ext cx="2607189" cy="2025066"/>
            <a:chOff x="5410200" y="4190217"/>
            <a:chExt cx="2607189" cy="2025066"/>
          </a:xfrm>
        </p:grpSpPr>
        <p:grpSp>
          <p:nvGrpSpPr>
            <p:cNvPr id="4" name="Group 3"/>
            <p:cNvGrpSpPr/>
            <p:nvPr/>
          </p:nvGrpSpPr>
          <p:grpSpPr>
            <a:xfrm>
              <a:off x="5667792" y="4190217"/>
              <a:ext cx="1719074" cy="1607582"/>
              <a:chOff x="6781653" y="3428998"/>
              <a:chExt cx="1947821" cy="1844785"/>
            </a:xfrm>
          </p:grpSpPr>
          <p:pic>
            <p:nvPicPr>
              <p:cNvPr id="23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599" y="3464637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9562" y="3428998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162" y="3978379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653" y="3866531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5410200" y="5753618"/>
              <a:ext cx="2607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Toxic Side Effects</a:t>
              </a:r>
              <a:endParaRPr lang="en-US" sz="2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14400" y="3540595"/>
            <a:ext cx="2720617" cy="2628522"/>
            <a:chOff x="1600200" y="3540595"/>
            <a:chExt cx="2720617" cy="2628522"/>
          </a:xfrm>
        </p:grpSpPr>
        <p:grpSp>
          <p:nvGrpSpPr>
            <p:cNvPr id="28" name="Group 27"/>
            <p:cNvGrpSpPr/>
            <p:nvPr/>
          </p:nvGrpSpPr>
          <p:grpSpPr>
            <a:xfrm>
              <a:off x="1622590" y="3540595"/>
              <a:ext cx="2285999" cy="2206671"/>
              <a:chOff x="0" y="3428998"/>
              <a:chExt cx="2438103" cy="2331478"/>
            </a:xfrm>
          </p:grpSpPr>
          <p:pic>
            <p:nvPicPr>
              <p:cNvPr id="17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8100" y="3428998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3733796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7228" y="4007880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" y="3720282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8100" y="4350778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435" y="4007876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284" y="4465072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454017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1600200" y="5707452"/>
              <a:ext cx="27206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Desired Response</a:t>
              </a:r>
              <a:endParaRPr lang="en-US" sz="24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562600" y="914400"/>
            <a:ext cx="3001054" cy="2378645"/>
            <a:chOff x="5562600" y="914400"/>
            <a:chExt cx="3001054" cy="2378645"/>
          </a:xfrm>
        </p:grpSpPr>
        <p:grpSp>
          <p:nvGrpSpPr>
            <p:cNvPr id="3" name="Group 2"/>
            <p:cNvGrpSpPr/>
            <p:nvPr/>
          </p:nvGrpSpPr>
          <p:grpSpPr>
            <a:xfrm>
              <a:off x="5562600" y="914400"/>
              <a:ext cx="3001054" cy="1981200"/>
              <a:chOff x="2438103" y="1600200"/>
              <a:chExt cx="3441492" cy="2106545"/>
            </a:xfrm>
          </p:grpSpPr>
          <p:pic>
            <p:nvPicPr>
              <p:cNvPr id="25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3881" y="1600200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5446" y="1600200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8283" y="1638294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8720" y="1714494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0005" y="2057392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7079" y="1617406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343" y="2057392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0442" y="2100416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103" y="2169233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0004" y="2411341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8609" y="1933250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3863" y="2285996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C:\Users\DMR11\AppData\Local\Microsoft\Windows\Temporary Internet Files\Content.IE5\121Y5C73\User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1487" y="2397835"/>
                <a:ext cx="880875" cy="1295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5791200" y="2769825"/>
              <a:ext cx="27446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Same Condition</a:t>
              </a:r>
              <a:endParaRPr lang="en-US" sz="2800" dirty="0"/>
            </a:p>
          </p:txBody>
        </p:sp>
      </p:grpSp>
      <p:sp>
        <p:nvSpPr>
          <p:cNvPr id="34" name="Oval 33"/>
          <p:cNvSpPr/>
          <p:nvPr/>
        </p:nvSpPr>
        <p:spPr>
          <a:xfrm>
            <a:off x="5087684" y="691646"/>
            <a:ext cx="4056316" cy="295061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3124200" y="3031435"/>
            <a:ext cx="2286001" cy="11898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296063" y="2362080"/>
            <a:ext cx="2843260" cy="2848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207019" y="3295068"/>
            <a:ext cx="584181" cy="8896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8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domains of pharmacogenomics effects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4114800" y="5029200"/>
            <a:ext cx="990600" cy="914400"/>
          </a:xfrm>
          <a:prstGeom prst="triangle">
            <a:avLst>
              <a:gd name="adj" fmla="val 4846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1219200" y="4800600"/>
            <a:ext cx="6781800" cy="22860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85800" y="4038600"/>
            <a:ext cx="2057400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Efficacy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324600" y="4038600"/>
            <a:ext cx="2057400" cy="609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Toxicity</a:t>
            </a:r>
            <a:endParaRPr lang="en-US" dirty="0"/>
          </a:p>
        </p:txBody>
      </p:sp>
      <p:sp>
        <p:nvSpPr>
          <p:cNvPr id="13" name="Pie 12"/>
          <p:cNvSpPr/>
          <p:nvPr/>
        </p:nvSpPr>
        <p:spPr>
          <a:xfrm>
            <a:off x="1371600" y="3333750"/>
            <a:ext cx="685800" cy="552450"/>
          </a:xfrm>
          <a:prstGeom prst="pie">
            <a:avLst/>
          </a:prstGeom>
          <a:ln>
            <a:solidFill>
              <a:schemeClr val="accent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ross 13"/>
          <p:cNvSpPr/>
          <p:nvPr/>
        </p:nvSpPr>
        <p:spPr>
          <a:xfrm>
            <a:off x="4236720" y="1524000"/>
            <a:ext cx="685800" cy="609600"/>
          </a:xfrm>
          <a:prstGeom prst="plus">
            <a:avLst>
              <a:gd name="adj" fmla="val 3045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89020" y="2270760"/>
            <a:ext cx="1981200" cy="518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Hypersensitivity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505200" y="1524000"/>
            <a:ext cx="533400" cy="533400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202680" y="3061335"/>
            <a:ext cx="533400" cy="533400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647700" y="2971800"/>
            <a:ext cx="571500" cy="533400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Lightning Bolt 2"/>
          <p:cNvSpPr/>
          <p:nvPr/>
        </p:nvSpPr>
        <p:spPr>
          <a:xfrm>
            <a:off x="6858000" y="3291840"/>
            <a:ext cx="1524000" cy="59436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63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1.2"/>
  <p:tag name="PPTVERSION" val="14"/>
  <p:tag name="TPOS" val="2"/>
</p:tagLst>
</file>

<file path=ppt/theme/theme1.xml><?xml version="1.0" encoding="utf-8"?>
<a:theme xmlns:a="http://schemas.openxmlformats.org/drawingml/2006/main" name="CIM TEMPLATE (A-v1)">
  <a:themeElements>
    <a:clrScheme name="CIM">
      <a:dk1>
        <a:sysClr val="windowText" lastClr="000000"/>
      </a:dk1>
      <a:lt1>
        <a:sysClr val="window" lastClr="FFFFFF"/>
      </a:lt1>
      <a:dk2>
        <a:srgbClr val="0046AD"/>
      </a:dk2>
      <a:lt2>
        <a:srgbClr val="BDD7FF"/>
      </a:lt2>
      <a:accent1>
        <a:srgbClr val="E15000"/>
      </a:accent1>
      <a:accent2>
        <a:srgbClr val="154FD4"/>
      </a:accent2>
      <a:accent3>
        <a:srgbClr val="8D00D0"/>
      </a:accent3>
      <a:accent4>
        <a:srgbClr val="5F9E32"/>
      </a:accent4>
      <a:accent5>
        <a:srgbClr val="172E78"/>
      </a:accent5>
      <a:accent6>
        <a:srgbClr val="1F9ECB"/>
      </a:accent6>
      <a:hlink>
        <a:srgbClr val="006699"/>
      </a:hlink>
      <a:folHlink>
        <a:srgbClr val="969696"/>
      </a:folHlink>
    </a:clrScheme>
    <a:fontScheme name="mc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c-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M TEMPLATE (A-v1)">
  <a:themeElements>
    <a:clrScheme name="CIM">
      <a:dk1>
        <a:sysClr val="windowText" lastClr="000000"/>
      </a:dk1>
      <a:lt1>
        <a:sysClr val="window" lastClr="FFFFFF"/>
      </a:lt1>
      <a:dk2>
        <a:srgbClr val="0046AD"/>
      </a:dk2>
      <a:lt2>
        <a:srgbClr val="BDD7FF"/>
      </a:lt2>
      <a:accent1>
        <a:srgbClr val="E15000"/>
      </a:accent1>
      <a:accent2>
        <a:srgbClr val="154FD4"/>
      </a:accent2>
      <a:accent3>
        <a:srgbClr val="8D00D0"/>
      </a:accent3>
      <a:accent4>
        <a:srgbClr val="5F9E32"/>
      </a:accent4>
      <a:accent5>
        <a:srgbClr val="172E78"/>
      </a:accent5>
      <a:accent6>
        <a:srgbClr val="1F9ECB"/>
      </a:accent6>
      <a:hlink>
        <a:srgbClr val="006699"/>
      </a:hlink>
      <a:folHlink>
        <a:srgbClr val="969696"/>
      </a:folHlink>
    </a:clrScheme>
    <a:fontScheme name="mc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c-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7971</TotalTime>
  <Words>1688</Words>
  <Application>Microsoft Office PowerPoint</Application>
  <PresentationFormat>On-screen Show (4:3)</PresentationFormat>
  <Paragraphs>258</Paragraphs>
  <Slides>38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CIM TEMPLATE (A-v1)</vt:lpstr>
      <vt:lpstr>1_CIM TEMPLATE (A-v1)</vt:lpstr>
      <vt:lpstr>PowerPoint Presentation</vt:lpstr>
      <vt:lpstr>Conflict of Interest Disclosure</vt:lpstr>
      <vt:lpstr>Have you..</vt:lpstr>
      <vt:lpstr>Objectives</vt:lpstr>
      <vt:lpstr>Leading causes of Death in US (2015)</vt:lpstr>
      <vt:lpstr>PowerPoint Presentation</vt:lpstr>
      <vt:lpstr>Factors Related to Drug Responses</vt:lpstr>
      <vt:lpstr>What is pharmacogenomics?</vt:lpstr>
      <vt:lpstr>Three domains of pharmacogenomics effects</vt:lpstr>
      <vt:lpstr>How are staff nurses impacted by PGx?</vt:lpstr>
      <vt:lpstr>How are staff nurses impacted by PGx?</vt:lpstr>
      <vt:lpstr>Metabolizer status &amp; drug exposure</vt:lpstr>
      <vt:lpstr>Metabolizer Status may impact drugs differently</vt:lpstr>
      <vt:lpstr>Nomenclature</vt:lpstr>
      <vt:lpstr>Common medications in which PGx may be relevant (not all inclusive)</vt:lpstr>
      <vt:lpstr>Conditions in which PGx testing may be relevant (not all inclusive)</vt:lpstr>
      <vt:lpstr>When PGx testing may be inaccurate</vt:lpstr>
      <vt:lpstr>Safety challenges and opportunities with Direct to Consumer (DTC) PGx testing</vt:lpstr>
      <vt:lpstr>FDA’s statement on 23andMe’s PGx test</vt:lpstr>
      <vt:lpstr>Safety challenges with direct to consumer PGx testing</vt:lpstr>
      <vt:lpstr>Common PGx Panel test report format styles</vt:lpstr>
      <vt:lpstr>Stoplight format</vt:lpstr>
      <vt:lpstr>Drug-specific format</vt:lpstr>
      <vt:lpstr>Educating patients with PGx test results</vt:lpstr>
      <vt:lpstr>PGx Case example</vt:lpstr>
      <vt:lpstr>PowerPoint Presentation</vt:lpstr>
      <vt:lpstr>PowerPoint Presentation</vt:lpstr>
      <vt:lpstr>PowerPoint Presentation</vt:lpstr>
      <vt:lpstr>PowerPoint Presentation</vt:lpstr>
      <vt:lpstr>What questions should the staff nurse ask Judy?</vt:lpstr>
      <vt:lpstr>Case: Plan for Judy  </vt:lpstr>
      <vt:lpstr>What education should the staff nurse provide Judy?</vt:lpstr>
      <vt:lpstr>What if…?</vt:lpstr>
      <vt:lpstr>What if…? (part 2)</vt:lpstr>
      <vt:lpstr>Pharmacogenomics resources </vt:lpstr>
      <vt:lpstr>Summary</vt:lpstr>
      <vt:lpstr>Acknowledgements</vt:lpstr>
      <vt:lpstr>QUESTIONS?</vt:lpstr>
    </vt:vector>
  </TitlesOfParts>
  <Company>Mayo Clinic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T Nicholson</dc:creator>
  <cp:lastModifiedBy>Deanna M Erickson</cp:lastModifiedBy>
  <cp:revision>445</cp:revision>
  <dcterms:created xsi:type="dcterms:W3CDTF">2015-02-10T16:35:15Z</dcterms:created>
  <dcterms:modified xsi:type="dcterms:W3CDTF">2019-03-21T11:42:19Z</dcterms:modified>
</cp:coreProperties>
</file>