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306" r:id="rId3"/>
    <p:sldId id="258" r:id="rId4"/>
    <p:sldId id="264" r:id="rId5"/>
    <p:sldId id="259" r:id="rId6"/>
    <p:sldId id="260" r:id="rId7"/>
    <p:sldId id="261" r:id="rId8"/>
    <p:sldId id="263" r:id="rId9"/>
    <p:sldId id="265" r:id="rId10"/>
    <p:sldId id="266" r:id="rId11"/>
    <p:sldId id="269" r:id="rId12"/>
    <p:sldId id="271" r:id="rId13"/>
    <p:sldId id="272" r:id="rId14"/>
    <p:sldId id="270" r:id="rId15"/>
    <p:sldId id="304" r:id="rId16"/>
    <p:sldId id="273" r:id="rId17"/>
    <p:sldId id="267" r:id="rId18"/>
    <p:sldId id="268" r:id="rId19"/>
    <p:sldId id="262" r:id="rId20"/>
    <p:sldId id="274" r:id="rId21"/>
    <p:sldId id="275" r:id="rId22"/>
    <p:sldId id="276" r:id="rId23"/>
    <p:sldId id="277" r:id="rId24"/>
    <p:sldId id="287" r:id="rId25"/>
    <p:sldId id="296" r:id="rId26"/>
    <p:sldId id="298" r:id="rId27"/>
    <p:sldId id="297" r:id="rId28"/>
    <p:sldId id="299" r:id="rId29"/>
    <p:sldId id="300" r:id="rId30"/>
    <p:sldId id="301" r:id="rId31"/>
    <p:sldId id="303" r:id="rId32"/>
    <p:sldId id="302" r:id="rId33"/>
    <p:sldId id="278" r:id="rId34"/>
    <p:sldId id="295" r:id="rId35"/>
    <p:sldId id="291" r:id="rId36"/>
    <p:sldId id="292" r:id="rId37"/>
    <p:sldId id="285" r:id="rId38"/>
    <p:sldId id="282" r:id="rId39"/>
    <p:sldId id="284" r:id="rId40"/>
    <p:sldId id="283" r:id="rId41"/>
    <p:sldId id="288" r:id="rId42"/>
    <p:sldId id="289" r:id="rId43"/>
    <p:sldId id="279" r:id="rId44"/>
    <p:sldId id="280" r:id="rId45"/>
    <p:sldId id="281" r:id="rId46"/>
    <p:sldId id="290" r:id="rId47"/>
    <p:sldId id="293" r:id="rId48"/>
    <p:sldId id="29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p15:clr>
            <a:srgbClr val="A4A3A4"/>
          </p15:clr>
        </p15:guide>
        <p15:guide id="2" orient="horz" pos="3888">
          <p15:clr>
            <a:srgbClr val="A4A3A4"/>
          </p15:clr>
        </p15:guide>
        <p15:guide id="3" orient="horz" pos="3456">
          <p15:clr>
            <a:srgbClr val="A4A3A4"/>
          </p15:clr>
        </p15:guide>
        <p15:guide id="4" orient="horz" pos="864">
          <p15:clr>
            <a:srgbClr val="A4A3A4"/>
          </p15:clr>
        </p15:guide>
        <p15:guide id="5" orient="horz" pos="1728">
          <p15:clr>
            <a:srgbClr val="A4A3A4"/>
          </p15:clr>
        </p15:guide>
        <p15:guide id="6" orient="horz" pos="2592">
          <p15:clr>
            <a:srgbClr val="A4A3A4"/>
          </p15:clr>
        </p15:guide>
        <p15:guide id="7" pos="416">
          <p15:clr>
            <a:srgbClr val="A4A3A4"/>
          </p15:clr>
        </p15:guide>
        <p15:guide id="8" pos="821">
          <p15:clr>
            <a:srgbClr val="A4A3A4"/>
          </p15:clr>
        </p15:guide>
        <p15:guide id="9" pos="5344">
          <p15:clr>
            <a:srgbClr val="A4A3A4"/>
          </p15:clr>
        </p15:guide>
        <p15:guide id="10" pos="4939">
          <p15:clr>
            <a:srgbClr val="A4A3A4"/>
          </p15:clr>
        </p15:guide>
        <p15:guide id="11" pos="4112">
          <p15:clr>
            <a:srgbClr val="A4A3A4"/>
          </p15:clr>
        </p15:guide>
        <p15:guide id="12" pos="1648">
          <p15:clr>
            <a:srgbClr val="A4A3A4"/>
          </p15:clr>
        </p15:guide>
        <p15:guide id="13" pos="2464">
          <p15:clr>
            <a:srgbClr val="A4A3A4"/>
          </p15:clr>
        </p15:guide>
        <p15:guide id="14" pos="329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925"/>
    <a:srgbClr val="FF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67" autoAdjust="0"/>
  </p:normalViewPr>
  <p:slideViewPr>
    <p:cSldViewPr showGuides="1">
      <p:cViewPr varScale="1">
        <p:scale>
          <a:sx n="84" d="100"/>
          <a:sy n="84" d="100"/>
        </p:scale>
        <p:origin x="-744" y="-84"/>
      </p:cViewPr>
      <p:guideLst>
        <p:guide orient="horz" pos="432"/>
        <p:guide orient="horz" pos="3888"/>
        <p:guide orient="horz" pos="3456"/>
        <p:guide orient="horz" pos="864"/>
        <p:guide orient="horz" pos="1728"/>
        <p:guide orient="horz" pos="2592"/>
        <p:guide pos="416"/>
        <p:guide pos="821"/>
        <p:guide pos="5344"/>
        <p:guide pos="4939"/>
        <p:guide pos="4112"/>
        <p:guide pos="1648"/>
        <p:guide pos="2464"/>
        <p:guide pos="3296"/>
      </p:guideLst>
    </p:cSldViewPr>
  </p:slideViewPr>
  <p:notesTextViewPr>
    <p:cViewPr>
      <p:scale>
        <a:sx n="1" d="1"/>
        <a:sy n="1" d="1"/>
      </p:scale>
      <p:origin x="0" y="0"/>
    </p:cViewPr>
  </p:notesTextViewPr>
  <p:notesViewPr>
    <p:cSldViewPr>
      <p:cViewPr varScale="1">
        <p:scale>
          <a:sx n="70" d="100"/>
          <a:sy n="70" d="100"/>
        </p:scale>
        <p:origin x="-32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8AF8C-AFBB-4F71-9104-D8472DC3D2D7}"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n-US"/>
        </a:p>
      </dgm:t>
    </dgm:pt>
    <dgm:pt modelId="{EA1E04CF-504C-4EF8-8499-DACEAEDC6A22}">
      <dgm:prSet phldrT="[Text]"/>
      <dgm:spPr/>
      <dgm:t>
        <a:bodyPr/>
        <a:lstStyle/>
        <a:p>
          <a:r>
            <a:rPr lang="en-US" dirty="0" err="1" smtClean="0"/>
            <a:t>Pharmaco</a:t>
          </a:r>
          <a:r>
            <a:rPr lang="en-US" dirty="0" smtClean="0"/>
            <a:t>:</a:t>
          </a:r>
          <a:endParaRPr lang="en-US" dirty="0"/>
        </a:p>
      </dgm:t>
    </dgm:pt>
    <dgm:pt modelId="{9A330B3B-612B-42E2-8871-18B4A696C256}" type="parTrans" cxnId="{5A5E46AF-2239-4726-B95D-770E7145EB91}">
      <dgm:prSet/>
      <dgm:spPr/>
      <dgm:t>
        <a:bodyPr/>
        <a:lstStyle/>
        <a:p>
          <a:endParaRPr lang="en-US"/>
        </a:p>
      </dgm:t>
    </dgm:pt>
    <dgm:pt modelId="{50AEB276-04D4-4083-8583-E5944C45029C}" type="sibTrans" cxnId="{5A5E46AF-2239-4726-B95D-770E7145EB91}">
      <dgm:prSet/>
      <dgm:spPr/>
      <dgm:t>
        <a:bodyPr/>
        <a:lstStyle/>
        <a:p>
          <a:endParaRPr lang="en-US"/>
        </a:p>
      </dgm:t>
    </dgm:pt>
    <dgm:pt modelId="{29159C1F-B024-449D-8278-4A41B44037E6}">
      <dgm:prSet phldrT="[Text]"/>
      <dgm:spPr/>
      <dgm:t>
        <a:bodyPr/>
        <a:lstStyle/>
        <a:p>
          <a:r>
            <a:rPr lang="en-US" dirty="0" smtClean="0"/>
            <a:t>kinetics</a:t>
          </a:r>
          <a:endParaRPr lang="en-US" dirty="0"/>
        </a:p>
      </dgm:t>
    </dgm:pt>
    <dgm:pt modelId="{ABAF88B0-7562-4936-8D51-0D27D4589474}" type="parTrans" cxnId="{60E1026E-A148-4EA2-A6EB-70FCF6F09C5E}">
      <dgm:prSet/>
      <dgm:spPr/>
      <dgm:t>
        <a:bodyPr/>
        <a:lstStyle/>
        <a:p>
          <a:endParaRPr lang="en-US"/>
        </a:p>
      </dgm:t>
    </dgm:pt>
    <dgm:pt modelId="{AD06FC5D-E2BA-4D85-8EEE-29216919CA18}" type="sibTrans" cxnId="{60E1026E-A148-4EA2-A6EB-70FCF6F09C5E}">
      <dgm:prSet/>
      <dgm:spPr/>
      <dgm:t>
        <a:bodyPr/>
        <a:lstStyle/>
        <a:p>
          <a:endParaRPr lang="en-US"/>
        </a:p>
      </dgm:t>
    </dgm:pt>
    <dgm:pt modelId="{BA385D96-5B3F-4261-BC8A-1A69933D4CA0}">
      <dgm:prSet phldrT="[Text]"/>
      <dgm:spPr/>
      <dgm:t>
        <a:bodyPr/>
        <a:lstStyle/>
        <a:p>
          <a:r>
            <a:rPr lang="en-US" dirty="0" smtClean="0"/>
            <a:t>genomics</a:t>
          </a:r>
          <a:endParaRPr lang="en-US" dirty="0"/>
        </a:p>
      </dgm:t>
    </dgm:pt>
    <dgm:pt modelId="{D9EAC634-EF59-428B-AC76-F3B02B2BED2B}" type="parTrans" cxnId="{0AD91A1A-8DEC-4412-AEB7-9E57A390D77B}">
      <dgm:prSet/>
      <dgm:spPr/>
      <dgm:t>
        <a:bodyPr/>
        <a:lstStyle/>
        <a:p>
          <a:endParaRPr lang="en-US"/>
        </a:p>
      </dgm:t>
    </dgm:pt>
    <dgm:pt modelId="{D06DAEC1-EB86-4B56-B531-EC50EA3AF7E5}" type="sibTrans" cxnId="{0AD91A1A-8DEC-4412-AEB7-9E57A390D77B}">
      <dgm:prSet/>
      <dgm:spPr/>
      <dgm:t>
        <a:bodyPr/>
        <a:lstStyle/>
        <a:p>
          <a:endParaRPr lang="en-US"/>
        </a:p>
      </dgm:t>
    </dgm:pt>
    <dgm:pt modelId="{7A85FB6F-B495-4357-980B-F349790CD5A4}">
      <dgm:prSet/>
      <dgm:spPr/>
      <dgm:t>
        <a:bodyPr/>
        <a:lstStyle/>
        <a:p>
          <a:r>
            <a:rPr lang="en-US" dirty="0" smtClean="0"/>
            <a:t>dynamics</a:t>
          </a:r>
          <a:endParaRPr lang="en-US" dirty="0"/>
        </a:p>
      </dgm:t>
    </dgm:pt>
    <dgm:pt modelId="{1BB18821-B262-4CBC-A48E-CCC562F10F94}" type="parTrans" cxnId="{73A67F13-5027-40CC-9B6F-E55449D0808C}">
      <dgm:prSet/>
      <dgm:spPr/>
      <dgm:t>
        <a:bodyPr/>
        <a:lstStyle/>
        <a:p>
          <a:endParaRPr lang="en-US"/>
        </a:p>
      </dgm:t>
    </dgm:pt>
    <dgm:pt modelId="{B0BD7902-0C04-4F3A-872B-EFD0514F892E}" type="sibTrans" cxnId="{73A67F13-5027-40CC-9B6F-E55449D0808C}">
      <dgm:prSet/>
      <dgm:spPr/>
      <dgm:t>
        <a:bodyPr/>
        <a:lstStyle/>
        <a:p>
          <a:endParaRPr lang="en-US"/>
        </a:p>
      </dgm:t>
    </dgm:pt>
    <dgm:pt modelId="{51577585-A54E-4C15-966F-A8BB5186560B}" type="pres">
      <dgm:prSet presAssocID="{E718AF8C-AFBB-4F71-9104-D8472DC3D2D7}" presName="diagram" presStyleCnt="0">
        <dgm:presLayoutVars>
          <dgm:chPref val="1"/>
          <dgm:dir/>
          <dgm:animOne val="branch"/>
          <dgm:animLvl val="lvl"/>
          <dgm:resizeHandles val="exact"/>
        </dgm:presLayoutVars>
      </dgm:prSet>
      <dgm:spPr/>
      <dgm:t>
        <a:bodyPr/>
        <a:lstStyle/>
        <a:p>
          <a:endParaRPr lang="en-US"/>
        </a:p>
      </dgm:t>
    </dgm:pt>
    <dgm:pt modelId="{922241DD-E095-4F7B-9E79-EBD520BF2D14}" type="pres">
      <dgm:prSet presAssocID="{EA1E04CF-504C-4EF8-8499-DACEAEDC6A22}" presName="root1" presStyleCnt="0"/>
      <dgm:spPr/>
    </dgm:pt>
    <dgm:pt modelId="{C6A7220D-995C-4CBB-A448-E7081C427173}" type="pres">
      <dgm:prSet presAssocID="{EA1E04CF-504C-4EF8-8499-DACEAEDC6A22}" presName="LevelOneTextNode" presStyleLbl="node0" presStyleIdx="0" presStyleCnt="1">
        <dgm:presLayoutVars>
          <dgm:chPref val="3"/>
        </dgm:presLayoutVars>
      </dgm:prSet>
      <dgm:spPr/>
      <dgm:t>
        <a:bodyPr/>
        <a:lstStyle/>
        <a:p>
          <a:endParaRPr lang="en-US"/>
        </a:p>
      </dgm:t>
    </dgm:pt>
    <dgm:pt modelId="{59761768-3A77-4E2A-9B68-C01FA29A7B13}" type="pres">
      <dgm:prSet presAssocID="{EA1E04CF-504C-4EF8-8499-DACEAEDC6A22}" presName="level2hierChild" presStyleCnt="0"/>
      <dgm:spPr/>
    </dgm:pt>
    <dgm:pt modelId="{9958E48D-13FC-4556-9B2C-B3C52B7B2284}" type="pres">
      <dgm:prSet presAssocID="{ABAF88B0-7562-4936-8D51-0D27D4589474}" presName="conn2-1" presStyleLbl="parChTrans1D2" presStyleIdx="0" presStyleCnt="3"/>
      <dgm:spPr/>
      <dgm:t>
        <a:bodyPr/>
        <a:lstStyle/>
        <a:p>
          <a:endParaRPr lang="en-US"/>
        </a:p>
      </dgm:t>
    </dgm:pt>
    <dgm:pt modelId="{867F6B7F-A899-402D-A6B3-53E65BE9CC9B}" type="pres">
      <dgm:prSet presAssocID="{ABAF88B0-7562-4936-8D51-0D27D4589474}" presName="connTx" presStyleLbl="parChTrans1D2" presStyleIdx="0" presStyleCnt="3"/>
      <dgm:spPr/>
      <dgm:t>
        <a:bodyPr/>
        <a:lstStyle/>
        <a:p>
          <a:endParaRPr lang="en-US"/>
        </a:p>
      </dgm:t>
    </dgm:pt>
    <dgm:pt modelId="{844F9B6E-4CBC-47CC-BDBC-7BD61996B4D8}" type="pres">
      <dgm:prSet presAssocID="{29159C1F-B024-449D-8278-4A41B44037E6}" presName="root2" presStyleCnt="0"/>
      <dgm:spPr/>
    </dgm:pt>
    <dgm:pt modelId="{23953D08-7391-4B4A-BF7D-BE9DDF25A395}" type="pres">
      <dgm:prSet presAssocID="{29159C1F-B024-449D-8278-4A41B44037E6}" presName="LevelTwoTextNode" presStyleLbl="node2" presStyleIdx="0" presStyleCnt="3">
        <dgm:presLayoutVars>
          <dgm:chPref val="3"/>
        </dgm:presLayoutVars>
      </dgm:prSet>
      <dgm:spPr/>
      <dgm:t>
        <a:bodyPr/>
        <a:lstStyle/>
        <a:p>
          <a:endParaRPr lang="en-US"/>
        </a:p>
      </dgm:t>
    </dgm:pt>
    <dgm:pt modelId="{17F7785E-45E5-4400-8AD2-52B481E27D5F}" type="pres">
      <dgm:prSet presAssocID="{29159C1F-B024-449D-8278-4A41B44037E6}" presName="level3hierChild" presStyleCnt="0"/>
      <dgm:spPr/>
    </dgm:pt>
    <dgm:pt modelId="{64F6D48A-3E3C-49A0-A798-99762D4B3F11}" type="pres">
      <dgm:prSet presAssocID="{1BB18821-B262-4CBC-A48E-CCC562F10F94}" presName="conn2-1" presStyleLbl="parChTrans1D2" presStyleIdx="1" presStyleCnt="3"/>
      <dgm:spPr/>
      <dgm:t>
        <a:bodyPr/>
        <a:lstStyle/>
        <a:p>
          <a:endParaRPr lang="en-US"/>
        </a:p>
      </dgm:t>
    </dgm:pt>
    <dgm:pt modelId="{26B21994-3869-4870-80A9-8F66A3078A94}" type="pres">
      <dgm:prSet presAssocID="{1BB18821-B262-4CBC-A48E-CCC562F10F94}" presName="connTx" presStyleLbl="parChTrans1D2" presStyleIdx="1" presStyleCnt="3"/>
      <dgm:spPr/>
      <dgm:t>
        <a:bodyPr/>
        <a:lstStyle/>
        <a:p>
          <a:endParaRPr lang="en-US"/>
        </a:p>
      </dgm:t>
    </dgm:pt>
    <dgm:pt modelId="{71D301D7-1390-42E2-BE3D-66615AE3BE8A}" type="pres">
      <dgm:prSet presAssocID="{7A85FB6F-B495-4357-980B-F349790CD5A4}" presName="root2" presStyleCnt="0"/>
      <dgm:spPr/>
    </dgm:pt>
    <dgm:pt modelId="{DAF1811F-8435-4685-B239-0DFDF0F903A1}" type="pres">
      <dgm:prSet presAssocID="{7A85FB6F-B495-4357-980B-F349790CD5A4}" presName="LevelTwoTextNode" presStyleLbl="node2" presStyleIdx="1" presStyleCnt="3">
        <dgm:presLayoutVars>
          <dgm:chPref val="3"/>
        </dgm:presLayoutVars>
      </dgm:prSet>
      <dgm:spPr/>
      <dgm:t>
        <a:bodyPr/>
        <a:lstStyle/>
        <a:p>
          <a:endParaRPr lang="en-US"/>
        </a:p>
      </dgm:t>
    </dgm:pt>
    <dgm:pt modelId="{4B36217D-5E22-49E8-8F1C-77618EA0A8B3}" type="pres">
      <dgm:prSet presAssocID="{7A85FB6F-B495-4357-980B-F349790CD5A4}" presName="level3hierChild" presStyleCnt="0"/>
      <dgm:spPr/>
    </dgm:pt>
    <dgm:pt modelId="{26FCE03A-5E6B-4420-A27C-D41A9FFEDC2A}" type="pres">
      <dgm:prSet presAssocID="{D9EAC634-EF59-428B-AC76-F3B02B2BED2B}" presName="conn2-1" presStyleLbl="parChTrans1D2" presStyleIdx="2" presStyleCnt="3"/>
      <dgm:spPr/>
      <dgm:t>
        <a:bodyPr/>
        <a:lstStyle/>
        <a:p>
          <a:endParaRPr lang="en-US"/>
        </a:p>
      </dgm:t>
    </dgm:pt>
    <dgm:pt modelId="{839970BC-1719-4CFB-9C95-424CA8303969}" type="pres">
      <dgm:prSet presAssocID="{D9EAC634-EF59-428B-AC76-F3B02B2BED2B}" presName="connTx" presStyleLbl="parChTrans1D2" presStyleIdx="2" presStyleCnt="3"/>
      <dgm:spPr/>
      <dgm:t>
        <a:bodyPr/>
        <a:lstStyle/>
        <a:p>
          <a:endParaRPr lang="en-US"/>
        </a:p>
      </dgm:t>
    </dgm:pt>
    <dgm:pt modelId="{DFDB5D31-6125-44AF-8E6C-554EEBAE4F26}" type="pres">
      <dgm:prSet presAssocID="{BA385D96-5B3F-4261-BC8A-1A69933D4CA0}" presName="root2" presStyleCnt="0"/>
      <dgm:spPr/>
    </dgm:pt>
    <dgm:pt modelId="{4A0F35F7-4B05-4E15-BDDE-74619F133BE2}" type="pres">
      <dgm:prSet presAssocID="{BA385D96-5B3F-4261-BC8A-1A69933D4CA0}" presName="LevelTwoTextNode" presStyleLbl="node2" presStyleIdx="2" presStyleCnt="3">
        <dgm:presLayoutVars>
          <dgm:chPref val="3"/>
        </dgm:presLayoutVars>
      </dgm:prSet>
      <dgm:spPr/>
      <dgm:t>
        <a:bodyPr/>
        <a:lstStyle/>
        <a:p>
          <a:endParaRPr lang="en-US"/>
        </a:p>
      </dgm:t>
    </dgm:pt>
    <dgm:pt modelId="{2FFC219E-043D-4D0A-95AC-A02691B05C89}" type="pres">
      <dgm:prSet presAssocID="{BA385D96-5B3F-4261-BC8A-1A69933D4CA0}" presName="level3hierChild" presStyleCnt="0"/>
      <dgm:spPr/>
    </dgm:pt>
  </dgm:ptLst>
  <dgm:cxnLst>
    <dgm:cxn modelId="{C756DA5F-31AE-4ADA-BB68-2BFD370477EF}" type="presOf" srcId="{1BB18821-B262-4CBC-A48E-CCC562F10F94}" destId="{64F6D48A-3E3C-49A0-A798-99762D4B3F11}" srcOrd="0" destOrd="0" presId="urn:microsoft.com/office/officeart/2005/8/layout/hierarchy2"/>
    <dgm:cxn modelId="{1B5AFA49-7F90-45E7-B4AD-1C5E2E1D2280}" type="presOf" srcId="{1BB18821-B262-4CBC-A48E-CCC562F10F94}" destId="{26B21994-3869-4870-80A9-8F66A3078A94}" srcOrd="1" destOrd="0" presId="urn:microsoft.com/office/officeart/2005/8/layout/hierarchy2"/>
    <dgm:cxn modelId="{5528116A-0E16-43AB-B851-4CFE293C6349}" type="presOf" srcId="{D9EAC634-EF59-428B-AC76-F3B02B2BED2B}" destId="{839970BC-1719-4CFB-9C95-424CA8303969}" srcOrd="1" destOrd="0" presId="urn:microsoft.com/office/officeart/2005/8/layout/hierarchy2"/>
    <dgm:cxn modelId="{5A5E46AF-2239-4726-B95D-770E7145EB91}" srcId="{E718AF8C-AFBB-4F71-9104-D8472DC3D2D7}" destId="{EA1E04CF-504C-4EF8-8499-DACEAEDC6A22}" srcOrd="0" destOrd="0" parTransId="{9A330B3B-612B-42E2-8871-18B4A696C256}" sibTransId="{50AEB276-04D4-4083-8583-E5944C45029C}"/>
    <dgm:cxn modelId="{60E1026E-A148-4EA2-A6EB-70FCF6F09C5E}" srcId="{EA1E04CF-504C-4EF8-8499-DACEAEDC6A22}" destId="{29159C1F-B024-449D-8278-4A41B44037E6}" srcOrd="0" destOrd="0" parTransId="{ABAF88B0-7562-4936-8D51-0D27D4589474}" sibTransId="{AD06FC5D-E2BA-4D85-8EEE-29216919CA18}"/>
    <dgm:cxn modelId="{BD1C06A1-4EE1-419B-8685-68017CE26045}" type="presOf" srcId="{29159C1F-B024-449D-8278-4A41B44037E6}" destId="{23953D08-7391-4B4A-BF7D-BE9DDF25A395}" srcOrd="0" destOrd="0" presId="urn:microsoft.com/office/officeart/2005/8/layout/hierarchy2"/>
    <dgm:cxn modelId="{0AD91A1A-8DEC-4412-AEB7-9E57A390D77B}" srcId="{EA1E04CF-504C-4EF8-8499-DACEAEDC6A22}" destId="{BA385D96-5B3F-4261-BC8A-1A69933D4CA0}" srcOrd="2" destOrd="0" parTransId="{D9EAC634-EF59-428B-AC76-F3B02B2BED2B}" sibTransId="{D06DAEC1-EB86-4B56-B531-EC50EA3AF7E5}"/>
    <dgm:cxn modelId="{A7786E90-4A5F-41D5-A2C0-97BF7480DF51}" type="presOf" srcId="{ABAF88B0-7562-4936-8D51-0D27D4589474}" destId="{867F6B7F-A899-402D-A6B3-53E65BE9CC9B}" srcOrd="1" destOrd="0" presId="urn:microsoft.com/office/officeart/2005/8/layout/hierarchy2"/>
    <dgm:cxn modelId="{F3B03001-998B-4F0A-81D3-AA6CBC6F64E8}" type="presOf" srcId="{D9EAC634-EF59-428B-AC76-F3B02B2BED2B}" destId="{26FCE03A-5E6B-4420-A27C-D41A9FFEDC2A}" srcOrd="0" destOrd="0" presId="urn:microsoft.com/office/officeart/2005/8/layout/hierarchy2"/>
    <dgm:cxn modelId="{EAE79D60-EFDD-4CEF-93CB-5F047CED915C}" type="presOf" srcId="{BA385D96-5B3F-4261-BC8A-1A69933D4CA0}" destId="{4A0F35F7-4B05-4E15-BDDE-74619F133BE2}" srcOrd="0" destOrd="0" presId="urn:microsoft.com/office/officeart/2005/8/layout/hierarchy2"/>
    <dgm:cxn modelId="{73A67F13-5027-40CC-9B6F-E55449D0808C}" srcId="{EA1E04CF-504C-4EF8-8499-DACEAEDC6A22}" destId="{7A85FB6F-B495-4357-980B-F349790CD5A4}" srcOrd="1" destOrd="0" parTransId="{1BB18821-B262-4CBC-A48E-CCC562F10F94}" sibTransId="{B0BD7902-0C04-4F3A-872B-EFD0514F892E}"/>
    <dgm:cxn modelId="{696E412E-7F7D-42B7-A993-225D7670B2E2}" type="presOf" srcId="{E718AF8C-AFBB-4F71-9104-D8472DC3D2D7}" destId="{51577585-A54E-4C15-966F-A8BB5186560B}" srcOrd="0" destOrd="0" presId="urn:microsoft.com/office/officeart/2005/8/layout/hierarchy2"/>
    <dgm:cxn modelId="{D57AC836-3C8D-4335-AEBE-656626DCE5DB}" type="presOf" srcId="{EA1E04CF-504C-4EF8-8499-DACEAEDC6A22}" destId="{C6A7220D-995C-4CBB-A448-E7081C427173}" srcOrd="0" destOrd="0" presId="urn:microsoft.com/office/officeart/2005/8/layout/hierarchy2"/>
    <dgm:cxn modelId="{F48033D2-0E22-43E9-B732-D800BBF641EA}" type="presOf" srcId="{7A85FB6F-B495-4357-980B-F349790CD5A4}" destId="{DAF1811F-8435-4685-B239-0DFDF0F903A1}" srcOrd="0" destOrd="0" presId="urn:microsoft.com/office/officeart/2005/8/layout/hierarchy2"/>
    <dgm:cxn modelId="{1A475C1C-D105-42A7-A6BE-A2D470672C23}" type="presOf" srcId="{ABAF88B0-7562-4936-8D51-0D27D4589474}" destId="{9958E48D-13FC-4556-9B2C-B3C52B7B2284}" srcOrd="0" destOrd="0" presId="urn:microsoft.com/office/officeart/2005/8/layout/hierarchy2"/>
    <dgm:cxn modelId="{C505E406-FCE2-4B27-9BA3-FDF8DAFDD3EF}" type="presParOf" srcId="{51577585-A54E-4C15-966F-A8BB5186560B}" destId="{922241DD-E095-4F7B-9E79-EBD520BF2D14}" srcOrd="0" destOrd="0" presId="urn:microsoft.com/office/officeart/2005/8/layout/hierarchy2"/>
    <dgm:cxn modelId="{38C9670B-6DCB-4502-9A01-D6FE3A4BAC2B}" type="presParOf" srcId="{922241DD-E095-4F7B-9E79-EBD520BF2D14}" destId="{C6A7220D-995C-4CBB-A448-E7081C427173}" srcOrd="0" destOrd="0" presId="urn:microsoft.com/office/officeart/2005/8/layout/hierarchy2"/>
    <dgm:cxn modelId="{2B0F004E-723F-4B87-BF14-3ABAB1B8A2D4}" type="presParOf" srcId="{922241DD-E095-4F7B-9E79-EBD520BF2D14}" destId="{59761768-3A77-4E2A-9B68-C01FA29A7B13}" srcOrd="1" destOrd="0" presId="urn:microsoft.com/office/officeart/2005/8/layout/hierarchy2"/>
    <dgm:cxn modelId="{CD8A629A-F04C-4F71-92ED-438BB5A35E45}" type="presParOf" srcId="{59761768-3A77-4E2A-9B68-C01FA29A7B13}" destId="{9958E48D-13FC-4556-9B2C-B3C52B7B2284}" srcOrd="0" destOrd="0" presId="urn:microsoft.com/office/officeart/2005/8/layout/hierarchy2"/>
    <dgm:cxn modelId="{E95FE06B-CCA1-4EC0-9EC0-3CCA997D1E81}" type="presParOf" srcId="{9958E48D-13FC-4556-9B2C-B3C52B7B2284}" destId="{867F6B7F-A899-402D-A6B3-53E65BE9CC9B}" srcOrd="0" destOrd="0" presId="urn:microsoft.com/office/officeart/2005/8/layout/hierarchy2"/>
    <dgm:cxn modelId="{CEDF0859-3542-4867-A946-9CC256D1A89A}" type="presParOf" srcId="{59761768-3A77-4E2A-9B68-C01FA29A7B13}" destId="{844F9B6E-4CBC-47CC-BDBC-7BD61996B4D8}" srcOrd="1" destOrd="0" presId="urn:microsoft.com/office/officeart/2005/8/layout/hierarchy2"/>
    <dgm:cxn modelId="{39E9820A-62AA-4711-8B6D-5D531C429CF6}" type="presParOf" srcId="{844F9B6E-4CBC-47CC-BDBC-7BD61996B4D8}" destId="{23953D08-7391-4B4A-BF7D-BE9DDF25A395}" srcOrd="0" destOrd="0" presId="urn:microsoft.com/office/officeart/2005/8/layout/hierarchy2"/>
    <dgm:cxn modelId="{776FBF4D-5B6F-4A7C-A143-512F8E772238}" type="presParOf" srcId="{844F9B6E-4CBC-47CC-BDBC-7BD61996B4D8}" destId="{17F7785E-45E5-4400-8AD2-52B481E27D5F}" srcOrd="1" destOrd="0" presId="urn:microsoft.com/office/officeart/2005/8/layout/hierarchy2"/>
    <dgm:cxn modelId="{DDEE75C9-6304-4EF9-8A5F-13CFF8F2B6B7}" type="presParOf" srcId="{59761768-3A77-4E2A-9B68-C01FA29A7B13}" destId="{64F6D48A-3E3C-49A0-A798-99762D4B3F11}" srcOrd="2" destOrd="0" presId="urn:microsoft.com/office/officeart/2005/8/layout/hierarchy2"/>
    <dgm:cxn modelId="{92985507-4D1B-468E-B1FD-CD0466C3D70D}" type="presParOf" srcId="{64F6D48A-3E3C-49A0-A798-99762D4B3F11}" destId="{26B21994-3869-4870-80A9-8F66A3078A94}" srcOrd="0" destOrd="0" presId="urn:microsoft.com/office/officeart/2005/8/layout/hierarchy2"/>
    <dgm:cxn modelId="{BD801596-9CF2-45A8-A5BB-A606AAA1001F}" type="presParOf" srcId="{59761768-3A77-4E2A-9B68-C01FA29A7B13}" destId="{71D301D7-1390-42E2-BE3D-66615AE3BE8A}" srcOrd="3" destOrd="0" presId="urn:microsoft.com/office/officeart/2005/8/layout/hierarchy2"/>
    <dgm:cxn modelId="{1B1050B7-3AF4-47D6-8E8E-BBBF095AF327}" type="presParOf" srcId="{71D301D7-1390-42E2-BE3D-66615AE3BE8A}" destId="{DAF1811F-8435-4685-B239-0DFDF0F903A1}" srcOrd="0" destOrd="0" presId="urn:microsoft.com/office/officeart/2005/8/layout/hierarchy2"/>
    <dgm:cxn modelId="{662695EA-503C-442E-B206-7FA8CF53CAFC}" type="presParOf" srcId="{71D301D7-1390-42E2-BE3D-66615AE3BE8A}" destId="{4B36217D-5E22-49E8-8F1C-77618EA0A8B3}" srcOrd="1" destOrd="0" presId="urn:microsoft.com/office/officeart/2005/8/layout/hierarchy2"/>
    <dgm:cxn modelId="{E259160C-9018-434D-A7E7-60CE9EB50323}" type="presParOf" srcId="{59761768-3A77-4E2A-9B68-C01FA29A7B13}" destId="{26FCE03A-5E6B-4420-A27C-D41A9FFEDC2A}" srcOrd="4" destOrd="0" presId="urn:microsoft.com/office/officeart/2005/8/layout/hierarchy2"/>
    <dgm:cxn modelId="{BBF22776-3D47-4914-B9FE-001AE2D88EE7}" type="presParOf" srcId="{26FCE03A-5E6B-4420-A27C-D41A9FFEDC2A}" destId="{839970BC-1719-4CFB-9C95-424CA8303969}" srcOrd="0" destOrd="0" presId="urn:microsoft.com/office/officeart/2005/8/layout/hierarchy2"/>
    <dgm:cxn modelId="{C2519CA5-C5B0-4008-B5F4-032E72154C24}" type="presParOf" srcId="{59761768-3A77-4E2A-9B68-C01FA29A7B13}" destId="{DFDB5D31-6125-44AF-8E6C-554EEBAE4F26}" srcOrd="5" destOrd="0" presId="urn:microsoft.com/office/officeart/2005/8/layout/hierarchy2"/>
    <dgm:cxn modelId="{2CD35985-C79C-42A9-AF5B-1660E42DB25A}" type="presParOf" srcId="{DFDB5D31-6125-44AF-8E6C-554EEBAE4F26}" destId="{4A0F35F7-4B05-4E15-BDDE-74619F133BE2}" srcOrd="0" destOrd="0" presId="urn:microsoft.com/office/officeart/2005/8/layout/hierarchy2"/>
    <dgm:cxn modelId="{D21F2CF4-EF8C-477B-A2E4-B4BBAE805080}" type="presParOf" srcId="{DFDB5D31-6125-44AF-8E6C-554EEBAE4F26}" destId="{2FFC219E-043D-4D0A-95AC-A02691B05C8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42838-D041-4603-9FA5-F63AC2CD1E97}" type="doc">
      <dgm:prSet loTypeId="urn:microsoft.com/office/officeart/2005/8/layout/lProcess2" loCatId="relationship" qsTypeId="urn:microsoft.com/office/officeart/2005/8/quickstyle/simple1" qsCatId="simple" csTypeId="urn:microsoft.com/office/officeart/2005/8/colors/accent2_2" csCatId="accent2" phldr="1"/>
      <dgm:spPr/>
      <dgm:t>
        <a:bodyPr/>
        <a:lstStyle/>
        <a:p>
          <a:endParaRPr lang="en-US"/>
        </a:p>
      </dgm:t>
    </dgm:pt>
    <dgm:pt modelId="{3D0B9DB7-3856-409A-AF59-7D4D09EBD372}">
      <dgm:prSet phldrT="[Text]"/>
      <dgm:spPr/>
      <dgm:t>
        <a:bodyPr/>
        <a:lstStyle/>
        <a:p>
          <a:r>
            <a:rPr lang="en-US" dirty="0" smtClean="0"/>
            <a:t>Hydromorphone</a:t>
          </a:r>
          <a:endParaRPr lang="en-US" dirty="0"/>
        </a:p>
      </dgm:t>
    </dgm:pt>
    <dgm:pt modelId="{021703A9-DCE2-4D97-A10C-DAE0B058066C}" type="parTrans" cxnId="{CC45ADD9-8EEB-4A79-8056-E3677041CE83}">
      <dgm:prSet/>
      <dgm:spPr/>
      <dgm:t>
        <a:bodyPr/>
        <a:lstStyle/>
        <a:p>
          <a:endParaRPr lang="en-US"/>
        </a:p>
      </dgm:t>
    </dgm:pt>
    <dgm:pt modelId="{EE668CE5-280D-4DB3-88EB-7FFD7FBB5B8C}" type="sibTrans" cxnId="{CC45ADD9-8EEB-4A79-8056-E3677041CE83}">
      <dgm:prSet/>
      <dgm:spPr/>
      <dgm:t>
        <a:bodyPr/>
        <a:lstStyle/>
        <a:p>
          <a:endParaRPr lang="en-US"/>
        </a:p>
      </dgm:t>
    </dgm:pt>
    <dgm:pt modelId="{42D7A918-F24B-4D22-9031-061708BAB71F}">
      <dgm:prSet phldrT="[Text]"/>
      <dgm:spPr/>
      <dgm:t>
        <a:bodyPr/>
        <a:lstStyle/>
        <a:p>
          <a:r>
            <a:rPr lang="en-US" dirty="0" smtClean="0"/>
            <a:t>Pharmacologically active</a:t>
          </a:r>
          <a:endParaRPr lang="en-US" dirty="0"/>
        </a:p>
      </dgm:t>
    </dgm:pt>
    <dgm:pt modelId="{51EF1F70-D3D7-4FF7-BAFC-1186296250FC}" type="parTrans" cxnId="{6EEC4AA1-D703-402A-A0F3-3D4B26AB593F}">
      <dgm:prSet/>
      <dgm:spPr/>
      <dgm:t>
        <a:bodyPr/>
        <a:lstStyle/>
        <a:p>
          <a:endParaRPr lang="en-US"/>
        </a:p>
      </dgm:t>
    </dgm:pt>
    <dgm:pt modelId="{F9E523BF-3F73-4898-B6F0-F8E57A9D120D}" type="sibTrans" cxnId="{6EEC4AA1-D703-402A-A0F3-3D4B26AB593F}">
      <dgm:prSet/>
      <dgm:spPr/>
      <dgm:t>
        <a:bodyPr/>
        <a:lstStyle/>
        <a:p>
          <a:endParaRPr lang="en-US"/>
        </a:p>
      </dgm:t>
    </dgm:pt>
    <dgm:pt modelId="{8AF1AE96-E688-44A0-844E-CC32320FA667}">
      <dgm:prSet phldrT="[Text]"/>
      <dgm:spPr/>
      <dgm:t>
        <a:bodyPr/>
        <a:lstStyle/>
        <a:p>
          <a:r>
            <a:rPr lang="en-US" dirty="0" smtClean="0"/>
            <a:t>Phase II metabolism via UGT2B7</a:t>
          </a:r>
          <a:endParaRPr lang="en-US" dirty="0"/>
        </a:p>
      </dgm:t>
    </dgm:pt>
    <dgm:pt modelId="{046BEB3C-E5E0-4E8F-8CFC-092326202594}" type="parTrans" cxnId="{E9A592ED-9E30-4613-B37A-CE368A945083}">
      <dgm:prSet/>
      <dgm:spPr/>
      <dgm:t>
        <a:bodyPr/>
        <a:lstStyle/>
        <a:p>
          <a:endParaRPr lang="en-US"/>
        </a:p>
      </dgm:t>
    </dgm:pt>
    <dgm:pt modelId="{4AF7D955-7AF6-4A8A-8BE5-E8BA4EF50716}" type="sibTrans" cxnId="{E9A592ED-9E30-4613-B37A-CE368A945083}">
      <dgm:prSet/>
      <dgm:spPr/>
      <dgm:t>
        <a:bodyPr/>
        <a:lstStyle/>
        <a:p>
          <a:endParaRPr lang="en-US"/>
        </a:p>
      </dgm:t>
    </dgm:pt>
    <dgm:pt modelId="{FE21297E-C768-48CD-9DC8-E270BD17D1ED}">
      <dgm:prSet phldrT="[Text]"/>
      <dgm:spPr/>
      <dgm:t>
        <a:bodyPr/>
        <a:lstStyle/>
        <a:p>
          <a:r>
            <a:rPr lang="en-US" dirty="0" smtClean="0"/>
            <a:t>Fentanyl</a:t>
          </a:r>
          <a:endParaRPr lang="en-US" dirty="0"/>
        </a:p>
      </dgm:t>
    </dgm:pt>
    <dgm:pt modelId="{DD7E23B4-E7DB-4D88-9780-C82B0CAA0CB0}" type="parTrans" cxnId="{40616872-3605-401C-999E-989C9B923EBE}">
      <dgm:prSet/>
      <dgm:spPr/>
      <dgm:t>
        <a:bodyPr/>
        <a:lstStyle/>
        <a:p>
          <a:endParaRPr lang="en-US"/>
        </a:p>
      </dgm:t>
    </dgm:pt>
    <dgm:pt modelId="{FFF8D251-09DE-4327-B8C4-7E4CA0180F77}" type="sibTrans" cxnId="{40616872-3605-401C-999E-989C9B923EBE}">
      <dgm:prSet/>
      <dgm:spPr/>
      <dgm:t>
        <a:bodyPr/>
        <a:lstStyle/>
        <a:p>
          <a:endParaRPr lang="en-US"/>
        </a:p>
      </dgm:t>
    </dgm:pt>
    <dgm:pt modelId="{135611E3-2B7C-4970-9C06-823F84A902C1}">
      <dgm:prSet phldrT="[Text]"/>
      <dgm:spPr/>
      <dgm:t>
        <a:bodyPr/>
        <a:lstStyle/>
        <a:p>
          <a:r>
            <a:rPr lang="en-US" dirty="0" smtClean="0"/>
            <a:t>Pharmacologically active</a:t>
          </a:r>
          <a:endParaRPr lang="en-US" dirty="0"/>
        </a:p>
      </dgm:t>
    </dgm:pt>
    <dgm:pt modelId="{3A4550C9-B052-4C38-BB6D-470B971E1F34}" type="parTrans" cxnId="{6BD0DF7B-906E-4421-9DBC-F2D9BA6FECF9}">
      <dgm:prSet/>
      <dgm:spPr/>
      <dgm:t>
        <a:bodyPr/>
        <a:lstStyle/>
        <a:p>
          <a:endParaRPr lang="en-US"/>
        </a:p>
      </dgm:t>
    </dgm:pt>
    <dgm:pt modelId="{0763CB63-3B97-4D4E-98FD-DDF94B4176FE}" type="sibTrans" cxnId="{6BD0DF7B-906E-4421-9DBC-F2D9BA6FECF9}">
      <dgm:prSet/>
      <dgm:spPr/>
      <dgm:t>
        <a:bodyPr/>
        <a:lstStyle/>
        <a:p>
          <a:endParaRPr lang="en-US"/>
        </a:p>
      </dgm:t>
    </dgm:pt>
    <dgm:pt modelId="{94A1573D-97E0-4916-80DF-81C3FD426A22}">
      <dgm:prSet phldrT="[Text]"/>
      <dgm:spPr/>
      <dgm:t>
        <a:bodyPr/>
        <a:lstStyle/>
        <a:p>
          <a:r>
            <a:rPr lang="en-US" dirty="0" smtClean="0"/>
            <a:t>Phase I metabolism via CYP3A4</a:t>
          </a:r>
          <a:endParaRPr lang="en-US" dirty="0"/>
        </a:p>
      </dgm:t>
    </dgm:pt>
    <dgm:pt modelId="{01794A46-2309-4535-99C8-BC73206B6708}" type="parTrans" cxnId="{F55A8523-4CDA-4D24-A545-2FE054804222}">
      <dgm:prSet/>
      <dgm:spPr/>
      <dgm:t>
        <a:bodyPr/>
        <a:lstStyle/>
        <a:p>
          <a:endParaRPr lang="en-US"/>
        </a:p>
      </dgm:t>
    </dgm:pt>
    <dgm:pt modelId="{8F333A59-0C85-43D3-9237-091F4C657474}" type="sibTrans" cxnId="{F55A8523-4CDA-4D24-A545-2FE054804222}">
      <dgm:prSet/>
      <dgm:spPr/>
      <dgm:t>
        <a:bodyPr/>
        <a:lstStyle/>
        <a:p>
          <a:endParaRPr lang="en-US"/>
        </a:p>
      </dgm:t>
    </dgm:pt>
    <dgm:pt modelId="{7E620873-7216-4419-B39C-3E3AFB6CDC94}">
      <dgm:prSet phldrT="[Text]"/>
      <dgm:spPr/>
      <dgm:t>
        <a:bodyPr/>
        <a:lstStyle/>
        <a:p>
          <a:r>
            <a:rPr lang="en-US" dirty="0" smtClean="0"/>
            <a:t>Methadone</a:t>
          </a:r>
          <a:endParaRPr lang="en-US" dirty="0"/>
        </a:p>
      </dgm:t>
    </dgm:pt>
    <dgm:pt modelId="{6D7063B3-EB49-4FE4-B84A-F78540A508EE}" type="parTrans" cxnId="{6EA4C936-08A2-4D0C-BB35-A50735F8480B}">
      <dgm:prSet/>
      <dgm:spPr/>
      <dgm:t>
        <a:bodyPr/>
        <a:lstStyle/>
        <a:p>
          <a:endParaRPr lang="en-US"/>
        </a:p>
      </dgm:t>
    </dgm:pt>
    <dgm:pt modelId="{E4C03C82-4BFA-4A3B-9B07-9047B1002BF7}" type="sibTrans" cxnId="{6EA4C936-08A2-4D0C-BB35-A50735F8480B}">
      <dgm:prSet/>
      <dgm:spPr/>
      <dgm:t>
        <a:bodyPr/>
        <a:lstStyle/>
        <a:p>
          <a:endParaRPr lang="en-US"/>
        </a:p>
      </dgm:t>
    </dgm:pt>
    <dgm:pt modelId="{A2FBB657-C837-4739-8D08-01FDC8489805}">
      <dgm:prSet phldrT="[Text]"/>
      <dgm:spPr/>
      <dgm:t>
        <a:bodyPr/>
        <a:lstStyle/>
        <a:p>
          <a:r>
            <a:rPr lang="en-US" dirty="0" smtClean="0"/>
            <a:t>Pharmacologically active</a:t>
          </a:r>
          <a:endParaRPr lang="en-US" dirty="0"/>
        </a:p>
      </dgm:t>
    </dgm:pt>
    <dgm:pt modelId="{5ABD5BA9-3D05-4474-8A9E-2294BBAC6125}" type="parTrans" cxnId="{FE6BFEDF-DE5E-4F64-9174-7805EF3BDB47}">
      <dgm:prSet/>
      <dgm:spPr/>
      <dgm:t>
        <a:bodyPr/>
        <a:lstStyle/>
        <a:p>
          <a:endParaRPr lang="en-US"/>
        </a:p>
      </dgm:t>
    </dgm:pt>
    <dgm:pt modelId="{C1B014CD-14B9-466E-BC7A-A5ED72DA897F}" type="sibTrans" cxnId="{FE6BFEDF-DE5E-4F64-9174-7805EF3BDB47}">
      <dgm:prSet/>
      <dgm:spPr/>
      <dgm:t>
        <a:bodyPr/>
        <a:lstStyle/>
        <a:p>
          <a:endParaRPr lang="en-US"/>
        </a:p>
      </dgm:t>
    </dgm:pt>
    <dgm:pt modelId="{80F2A412-886C-49B1-B462-A28CA3E5633D}">
      <dgm:prSet phldrT="[Text]"/>
      <dgm:spPr/>
      <dgm:t>
        <a:bodyPr/>
        <a:lstStyle/>
        <a:p>
          <a:r>
            <a:rPr lang="en-US" dirty="0" smtClean="0"/>
            <a:t>Complicated metabolism via multiple phase I enzymes</a:t>
          </a:r>
          <a:endParaRPr lang="en-US" dirty="0"/>
        </a:p>
      </dgm:t>
    </dgm:pt>
    <dgm:pt modelId="{D78C0DA6-AF27-46DF-870E-EDE1BDE1B493}" type="parTrans" cxnId="{BEF9BA1F-71A5-4BF3-A3BC-BCE3D5DFED52}">
      <dgm:prSet/>
      <dgm:spPr/>
      <dgm:t>
        <a:bodyPr/>
        <a:lstStyle/>
        <a:p>
          <a:endParaRPr lang="en-US"/>
        </a:p>
      </dgm:t>
    </dgm:pt>
    <dgm:pt modelId="{8960D92A-4BDD-40BA-9645-C5DFB08C90A7}" type="sibTrans" cxnId="{BEF9BA1F-71A5-4BF3-A3BC-BCE3D5DFED52}">
      <dgm:prSet/>
      <dgm:spPr/>
      <dgm:t>
        <a:bodyPr/>
        <a:lstStyle/>
        <a:p>
          <a:endParaRPr lang="en-US"/>
        </a:p>
      </dgm:t>
    </dgm:pt>
    <dgm:pt modelId="{06F0BD21-20CC-40B4-814F-3C9D3782F297}">
      <dgm:prSet/>
      <dgm:spPr/>
      <dgm:t>
        <a:bodyPr/>
        <a:lstStyle/>
        <a:p>
          <a:r>
            <a:rPr lang="en-US" dirty="0" smtClean="0"/>
            <a:t>Lacks consistent data, OPRM1 likely most significant </a:t>
          </a:r>
          <a:endParaRPr lang="en-US" dirty="0"/>
        </a:p>
      </dgm:t>
    </dgm:pt>
    <dgm:pt modelId="{15BAD737-0858-4DEA-A306-4C76D0ECFFA0}" type="parTrans" cxnId="{A0691AB1-871E-4D7B-B002-1870E7B29F4A}">
      <dgm:prSet/>
      <dgm:spPr/>
      <dgm:t>
        <a:bodyPr/>
        <a:lstStyle/>
        <a:p>
          <a:endParaRPr lang="en-US"/>
        </a:p>
      </dgm:t>
    </dgm:pt>
    <dgm:pt modelId="{48F6A1D0-81FF-4148-BFE8-7F0E3EA1D815}" type="sibTrans" cxnId="{A0691AB1-871E-4D7B-B002-1870E7B29F4A}">
      <dgm:prSet/>
      <dgm:spPr/>
      <dgm:t>
        <a:bodyPr/>
        <a:lstStyle/>
        <a:p>
          <a:endParaRPr lang="en-US"/>
        </a:p>
      </dgm:t>
    </dgm:pt>
    <dgm:pt modelId="{5E2363AC-2108-4316-9B32-282DD8F8B790}">
      <dgm:prSet/>
      <dgm:spPr/>
      <dgm:t>
        <a:bodyPr/>
        <a:lstStyle/>
        <a:p>
          <a:r>
            <a:rPr lang="en-US" dirty="0" smtClean="0"/>
            <a:t>More research needed due to complex metabolism</a:t>
          </a:r>
          <a:endParaRPr lang="en-US" dirty="0"/>
        </a:p>
      </dgm:t>
    </dgm:pt>
    <dgm:pt modelId="{E523E2A9-DC3D-467C-879F-6865A645ADF6}" type="parTrans" cxnId="{A0FAE7E9-62C1-46AB-9056-47BA25B5054F}">
      <dgm:prSet/>
      <dgm:spPr/>
      <dgm:t>
        <a:bodyPr/>
        <a:lstStyle/>
        <a:p>
          <a:endParaRPr lang="en-US"/>
        </a:p>
      </dgm:t>
    </dgm:pt>
    <dgm:pt modelId="{C0E3EE3C-5537-4A88-9ABC-5314A75D84F3}" type="sibTrans" cxnId="{A0FAE7E9-62C1-46AB-9056-47BA25B5054F}">
      <dgm:prSet/>
      <dgm:spPr/>
      <dgm:t>
        <a:bodyPr/>
        <a:lstStyle/>
        <a:p>
          <a:endParaRPr lang="en-US"/>
        </a:p>
      </dgm:t>
    </dgm:pt>
    <dgm:pt modelId="{215BA386-B139-4CE1-988F-D4EC661C3F70}">
      <dgm:prSet/>
      <dgm:spPr/>
      <dgm:t>
        <a:bodyPr/>
        <a:lstStyle/>
        <a:p>
          <a:r>
            <a:rPr lang="en-US" smtClean="0"/>
            <a:t>Lacks consistent data, OPRM1 likely most significant </a:t>
          </a:r>
          <a:endParaRPr lang="en-US" dirty="0"/>
        </a:p>
      </dgm:t>
    </dgm:pt>
    <dgm:pt modelId="{08921965-0F88-4937-8235-0A88BB8AEEB5}" type="parTrans" cxnId="{D3D3FD40-5618-4A8F-99E8-A00780843175}">
      <dgm:prSet/>
      <dgm:spPr/>
      <dgm:t>
        <a:bodyPr/>
        <a:lstStyle/>
        <a:p>
          <a:endParaRPr lang="en-US"/>
        </a:p>
      </dgm:t>
    </dgm:pt>
    <dgm:pt modelId="{AC55C62C-7AE4-4A3D-8D8E-8BAB78BC59EC}" type="sibTrans" cxnId="{D3D3FD40-5618-4A8F-99E8-A00780843175}">
      <dgm:prSet/>
      <dgm:spPr/>
      <dgm:t>
        <a:bodyPr/>
        <a:lstStyle/>
        <a:p>
          <a:endParaRPr lang="en-US"/>
        </a:p>
      </dgm:t>
    </dgm:pt>
    <dgm:pt modelId="{7B8416AE-DC7D-4779-83C1-9194E1ADE9E8}" type="pres">
      <dgm:prSet presAssocID="{2D842838-D041-4603-9FA5-F63AC2CD1E97}" presName="theList" presStyleCnt="0">
        <dgm:presLayoutVars>
          <dgm:dir/>
          <dgm:animLvl val="lvl"/>
          <dgm:resizeHandles val="exact"/>
        </dgm:presLayoutVars>
      </dgm:prSet>
      <dgm:spPr/>
      <dgm:t>
        <a:bodyPr/>
        <a:lstStyle/>
        <a:p>
          <a:endParaRPr lang="en-US"/>
        </a:p>
      </dgm:t>
    </dgm:pt>
    <dgm:pt modelId="{435B87A2-346C-4F88-986A-DE985D0E6FC8}" type="pres">
      <dgm:prSet presAssocID="{3D0B9DB7-3856-409A-AF59-7D4D09EBD372}" presName="compNode" presStyleCnt="0"/>
      <dgm:spPr/>
    </dgm:pt>
    <dgm:pt modelId="{FBB97AA1-0598-46D9-86C9-DF28E40EF3E5}" type="pres">
      <dgm:prSet presAssocID="{3D0B9DB7-3856-409A-AF59-7D4D09EBD372}" presName="aNode" presStyleLbl="bgShp" presStyleIdx="0" presStyleCnt="3"/>
      <dgm:spPr/>
      <dgm:t>
        <a:bodyPr/>
        <a:lstStyle/>
        <a:p>
          <a:endParaRPr lang="en-US"/>
        </a:p>
      </dgm:t>
    </dgm:pt>
    <dgm:pt modelId="{CA22BB3C-43C0-49BB-9005-DB4D657E6376}" type="pres">
      <dgm:prSet presAssocID="{3D0B9DB7-3856-409A-AF59-7D4D09EBD372}" presName="textNode" presStyleLbl="bgShp" presStyleIdx="0" presStyleCnt="3"/>
      <dgm:spPr/>
      <dgm:t>
        <a:bodyPr/>
        <a:lstStyle/>
        <a:p>
          <a:endParaRPr lang="en-US"/>
        </a:p>
      </dgm:t>
    </dgm:pt>
    <dgm:pt modelId="{94367C4F-B4AD-42C9-8414-686D58CF434B}" type="pres">
      <dgm:prSet presAssocID="{3D0B9DB7-3856-409A-AF59-7D4D09EBD372}" presName="compChildNode" presStyleCnt="0"/>
      <dgm:spPr/>
    </dgm:pt>
    <dgm:pt modelId="{81CAF505-4524-4DD1-9C5B-BCD68AC390BE}" type="pres">
      <dgm:prSet presAssocID="{3D0B9DB7-3856-409A-AF59-7D4D09EBD372}" presName="theInnerList" presStyleCnt="0"/>
      <dgm:spPr/>
    </dgm:pt>
    <dgm:pt modelId="{D54A7606-66A1-4C0F-96AE-D7D0DE4FD8C8}" type="pres">
      <dgm:prSet presAssocID="{42D7A918-F24B-4D22-9031-061708BAB71F}" presName="childNode" presStyleLbl="node1" presStyleIdx="0" presStyleCnt="9">
        <dgm:presLayoutVars>
          <dgm:bulletEnabled val="1"/>
        </dgm:presLayoutVars>
      </dgm:prSet>
      <dgm:spPr/>
      <dgm:t>
        <a:bodyPr/>
        <a:lstStyle/>
        <a:p>
          <a:endParaRPr lang="en-US"/>
        </a:p>
      </dgm:t>
    </dgm:pt>
    <dgm:pt modelId="{7CFF34DD-C98A-40EF-86F6-B0EEEA5E34B0}" type="pres">
      <dgm:prSet presAssocID="{42D7A918-F24B-4D22-9031-061708BAB71F}" presName="aSpace2" presStyleCnt="0"/>
      <dgm:spPr/>
    </dgm:pt>
    <dgm:pt modelId="{FD69848E-F3FB-4BCA-8F01-9628A59FF84B}" type="pres">
      <dgm:prSet presAssocID="{8AF1AE96-E688-44A0-844E-CC32320FA667}" presName="childNode" presStyleLbl="node1" presStyleIdx="1" presStyleCnt="9">
        <dgm:presLayoutVars>
          <dgm:bulletEnabled val="1"/>
        </dgm:presLayoutVars>
      </dgm:prSet>
      <dgm:spPr/>
      <dgm:t>
        <a:bodyPr/>
        <a:lstStyle/>
        <a:p>
          <a:endParaRPr lang="en-US"/>
        </a:p>
      </dgm:t>
    </dgm:pt>
    <dgm:pt modelId="{31D162A9-5E99-4F78-897A-32BFCBB0167D}" type="pres">
      <dgm:prSet presAssocID="{8AF1AE96-E688-44A0-844E-CC32320FA667}" presName="aSpace2" presStyleCnt="0"/>
      <dgm:spPr/>
    </dgm:pt>
    <dgm:pt modelId="{89591ACA-6B4C-4EA0-8996-7400AEE6EFF6}" type="pres">
      <dgm:prSet presAssocID="{215BA386-B139-4CE1-988F-D4EC661C3F70}" presName="childNode" presStyleLbl="node1" presStyleIdx="2" presStyleCnt="9">
        <dgm:presLayoutVars>
          <dgm:bulletEnabled val="1"/>
        </dgm:presLayoutVars>
      </dgm:prSet>
      <dgm:spPr/>
      <dgm:t>
        <a:bodyPr/>
        <a:lstStyle/>
        <a:p>
          <a:endParaRPr lang="en-US"/>
        </a:p>
      </dgm:t>
    </dgm:pt>
    <dgm:pt modelId="{084D847C-9128-4935-AFA2-BC68E4249FEC}" type="pres">
      <dgm:prSet presAssocID="{3D0B9DB7-3856-409A-AF59-7D4D09EBD372}" presName="aSpace" presStyleCnt="0"/>
      <dgm:spPr/>
    </dgm:pt>
    <dgm:pt modelId="{04C8431E-8ADD-4043-A627-995C97692664}" type="pres">
      <dgm:prSet presAssocID="{FE21297E-C768-48CD-9DC8-E270BD17D1ED}" presName="compNode" presStyleCnt="0"/>
      <dgm:spPr/>
    </dgm:pt>
    <dgm:pt modelId="{EE704799-5FA6-4716-98F8-F6F4666FF01F}" type="pres">
      <dgm:prSet presAssocID="{FE21297E-C768-48CD-9DC8-E270BD17D1ED}" presName="aNode" presStyleLbl="bgShp" presStyleIdx="1" presStyleCnt="3"/>
      <dgm:spPr/>
      <dgm:t>
        <a:bodyPr/>
        <a:lstStyle/>
        <a:p>
          <a:endParaRPr lang="en-US"/>
        </a:p>
      </dgm:t>
    </dgm:pt>
    <dgm:pt modelId="{CB5FCA90-C6AD-431D-8452-1D2029933F02}" type="pres">
      <dgm:prSet presAssocID="{FE21297E-C768-48CD-9DC8-E270BD17D1ED}" presName="textNode" presStyleLbl="bgShp" presStyleIdx="1" presStyleCnt="3"/>
      <dgm:spPr/>
      <dgm:t>
        <a:bodyPr/>
        <a:lstStyle/>
        <a:p>
          <a:endParaRPr lang="en-US"/>
        </a:p>
      </dgm:t>
    </dgm:pt>
    <dgm:pt modelId="{EFA5F2F7-A67A-45CE-8447-742D8748D420}" type="pres">
      <dgm:prSet presAssocID="{FE21297E-C768-48CD-9DC8-E270BD17D1ED}" presName="compChildNode" presStyleCnt="0"/>
      <dgm:spPr/>
    </dgm:pt>
    <dgm:pt modelId="{D310E53A-C300-4EEF-B200-3DE159D3E2E6}" type="pres">
      <dgm:prSet presAssocID="{FE21297E-C768-48CD-9DC8-E270BD17D1ED}" presName="theInnerList" presStyleCnt="0"/>
      <dgm:spPr/>
    </dgm:pt>
    <dgm:pt modelId="{BBE5C2DC-7FE9-44D1-B4CE-EE7F1BFD4AD0}" type="pres">
      <dgm:prSet presAssocID="{135611E3-2B7C-4970-9C06-823F84A902C1}" presName="childNode" presStyleLbl="node1" presStyleIdx="3" presStyleCnt="9">
        <dgm:presLayoutVars>
          <dgm:bulletEnabled val="1"/>
        </dgm:presLayoutVars>
      </dgm:prSet>
      <dgm:spPr/>
      <dgm:t>
        <a:bodyPr/>
        <a:lstStyle/>
        <a:p>
          <a:endParaRPr lang="en-US"/>
        </a:p>
      </dgm:t>
    </dgm:pt>
    <dgm:pt modelId="{1F50475C-D798-4D5A-8BC0-5F293C6BCBE9}" type="pres">
      <dgm:prSet presAssocID="{135611E3-2B7C-4970-9C06-823F84A902C1}" presName="aSpace2" presStyleCnt="0"/>
      <dgm:spPr/>
    </dgm:pt>
    <dgm:pt modelId="{25A8B2FD-BA3E-411F-BD8B-D8490C50B814}" type="pres">
      <dgm:prSet presAssocID="{94A1573D-97E0-4916-80DF-81C3FD426A22}" presName="childNode" presStyleLbl="node1" presStyleIdx="4" presStyleCnt="9">
        <dgm:presLayoutVars>
          <dgm:bulletEnabled val="1"/>
        </dgm:presLayoutVars>
      </dgm:prSet>
      <dgm:spPr/>
      <dgm:t>
        <a:bodyPr/>
        <a:lstStyle/>
        <a:p>
          <a:endParaRPr lang="en-US"/>
        </a:p>
      </dgm:t>
    </dgm:pt>
    <dgm:pt modelId="{0141EF83-1CF2-4D87-AC6A-E482CCED9753}" type="pres">
      <dgm:prSet presAssocID="{94A1573D-97E0-4916-80DF-81C3FD426A22}" presName="aSpace2" presStyleCnt="0"/>
      <dgm:spPr/>
    </dgm:pt>
    <dgm:pt modelId="{DA593B56-537A-42A2-9369-F36477C91237}" type="pres">
      <dgm:prSet presAssocID="{06F0BD21-20CC-40B4-814F-3C9D3782F297}" presName="childNode" presStyleLbl="node1" presStyleIdx="5" presStyleCnt="9">
        <dgm:presLayoutVars>
          <dgm:bulletEnabled val="1"/>
        </dgm:presLayoutVars>
      </dgm:prSet>
      <dgm:spPr/>
      <dgm:t>
        <a:bodyPr/>
        <a:lstStyle/>
        <a:p>
          <a:endParaRPr lang="en-US"/>
        </a:p>
      </dgm:t>
    </dgm:pt>
    <dgm:pt modelId="{23ECC20A-6382-42BF-9832-07D3CFFCDE53}" type="pres">
      <dgm:prSet presAssocID="{FE21297E-C768-48CD-9DC8-E270BD17D1ED}" presName="aSpace" presStyleCnt="0"/>
      <dgm:spPr/>
    </dgm:pt>
    <dgm:pt modelId="{FBF41545-98D5-48F0-9B4D-24B759408E7B}" type="pres">
      <dgm:prSet presAssocID="{7E620873-7216-4419-B39C-3E3AFB6CDC94}" presName="compNode" presStyleCnt="0"/>
      <dgm:spPr/>
    </dgm:pt>
    <dgm:pt modelId="{BC938419-CD20-4E91-8ECA-ABBB0B69D93D}" type="pres">
      <dgm:prSet presAssocID="{7E620873-7216-4419-B39C-3E3AFB6CDC94}" presName="aNode" presStyleLbl="bgShp" presStyleIdx="2" presStyleCnt="3"/>
      <dgm:spPr/>
      <dgm:t>
        <a:bodyPr/>
        <a:lstStyle/>
        <a:p>
          <a:endParaRPr lang="en-US"/>
        </a:p>
      </dgm:t>
    </dgm:pt>
    <dgm:pt modelId="{D548DD94-B843-40BF-97CC-95D2AF0F5BB0}" type="pres">
      <dgm:prSet presAssocID="{7E620873-7216-4419-B39C-3E3AFB6CDC94}" presName="textNode" presStyleLbl="bgShp" presStyleIdx="2" presStyleCnt="3"/>
      <dgm:spPr/>
      <dgm:t>
        <a:bodyPr/>
        <a:lstStyle/>
        <a:p>
          <a:endParaRPr lang="en-US"/>
        </a:p>
      </dgm:t>
    </dgm:pt>
    <dgm:pt modelId="{BF8546AB-6305-45B8-B479-6F8CC532D32F}" type="pres">
      <dgm:prSet presAssocID="{7E620873-7216-4419-B39C-3E3AFB6CDC94}" presName="compChildNode" presStyleCnt="0"/>
      <dgm:spPr/>
    </dgm:pt>
    <dgm:pt modelId="{A31AC09B-B2A6-4219-8390-9B615618FF48}" type="pres">
      <dgm:prSet presAssocID="{7E620873-7216-4419-B39C-3E3AFB6CDC94}" presName="theInnerList" presStyleCnt="0"/>
      <dgm:spPr/>
    </dgm:pt>
    <dgm:pt modelId="{FF48C91F-CA8F-4170-B208-5383AC46F105}" type="pres">
      <dgm:prSet presAssocID="{A2FBB657-C837-4739-8D08-01FDC8489805}" presName="childNode" presStyleLbl="node1" presStyleIdx="6" presStyleCnt="9">
        <dgm:presLayoutVars>
          <dgm:bulletEnabled val="1"/>
        </dgm:presLayoutVars>
      </dgm:prSet>
      <dgm:spPr/>
      <dgm:t>
        <a:bodyPr/>
        <a:lstStyle/>
        <a:p>
          <a:endParaRPr lang="en-US"/>
        </a:p>
      </dgm:t>
    </dgm:pt>
    <dgm:pt modelId="{69A53E55-6989-4FE1-88E2-1C6DD9CE0516}" type="pres">
      <dgm:prSet presAssocID="{A2FBB657-C837-4739-8D08-01FDC8489805}" presName="aSpace2" presStyleCnt="0"/>
      <dgm:spPr/>
    </dgm:pt>
    <dgm:pt modelId="{66E195C7-BBE7-412F-AB6A-6ED019DC681A}" type="pres">
      <dgm:prSet presAssocID="{80F2A412-886C-49B1-B462-A28CA3E5633D}" presName="childNode" presStyleLbl="node1" presStyleIdx="7" presStyleCnt="9">
        <dgm:presLayoutVars>
          <dgm:bulletEnabled val="1"/>
        </dgm:presLayoutVars>
      </dgm:prSet>
      <dgm:spPr/>
      <dgm:t>
        <a:bodyPr/>
        <a:lstStyle/>
        <a:p>
          <a:endParaRPr lang="en-US"/>
        </a:p>
      </dgm:t>
    </dgm:pt>
    <dgm:pt modelId="{AEB7F2B1-CEDA-4E86-9BB9-07F5B8F5D84C}" type="pres">
      <dgm:prSet presAssocID="{80F2A412-886C-49B1-B462-A28CA3E5633D}" presName="aSpace2" presStyleCnt="0"/>
      <dgm:spPr/>
    </dgm:pt>
    <dgm:pt modelId="{01483F32-6748-4F69-9B76-053BAE45C636}" type="pres">
      <dgm:prSet presAssocID="{5E2363AC-2108-4316-9B32-282DD8F8B790}" presName="childNode" presStyleLbl="node1" presStyleIdx="8" presStyleCnt="9">
        <dgm:presLayoutVars>
          <dgm:bulletEnabled val="1"/>
        </dgm:presLayoutVars>
      </dgm:prSet>
      <dgm:spPr/>
      <dgm:t>
        <a:bodyPr/>
        <a:lstStyle/>
        <a:p>
          <a:endParaRPr lang="en-US"/>
        </a:p>
      </dgm:t>
    </dgm:pt>
  </dgm:ptLst>
  <dgm:cxnLst>
    <dgm:cxn modelId="{9F2280C7-89CA-48D7-8F1C-76C565E17496}" type="presOf" srcId="{A2FBB657-C837-4739-8D08-01FDC8489805}" destId="{FF48C91F-CA8F-4170-B208-5383AC46F105}" srcOrd="0" destOrd="0" presId="urn:microsoft.com/office/officeart/2005/8/layout/lProcess2"/>
    <dgm:cxn modelId="{F55A8523-4CDA-4D24-A545-2FE054804222}" srcId="{FE21297E-C768-48CD-9DC8-E270BD17D1ED}" destId="{94A1573D-97E0-4916-80DF-81C3FD426A22}" srcOrd="1" destOrd="0" parTransId="{01794A46-2309-4535-99C8-BC73206B6708}" sibTransId="{8F333A59-0C85-43D3-9237-091F4C657474}"/>
    <dgm:cxn modelId="{FFB0A424-71E1-4BFC-B077-A0FC83897E90}" type="presOf" srcId="{FE21297E-C768-48CD-9DC8-E270BD17D1ED}" destId="{CB5FCA90-C6AD-431D-8452-1D2029933F02}" srcOrd="1" destOrd="0" presId="urn:microsoft.com/office/officeart/2005/8/layout/lProcess2"/>
    <dgm:cxn modelId="{B0633AC9-9C93-4936-8A5C-0643BF1E2A64}" type="presOf" srcId="{215BA386-B139-4CE1-988F-D4EC661C3F70}" destId="{89591ACA-6B4C-4EA0-8996-7400AEE6EFF6}" srcOrd="0" destOrd="0" presId="urn:microsoft.com/office/officeart/2005/8/layout/lProcess2"/>
    <dgm:cxn modelId="{A0FAE7E9-62C1-46AB-9056-47BA25B5054F}" srcId="{7E620873-7216-4419-B39C-3E3AFB6CDC94}" destId="{5E2363AC-2108-4316-9B32-282DD8F8B790}" srcOrd="2" destOrd="0" parTransId="{E523E2A9-DC3D-467C-879F-6865A645ADF6}" sibTransId="{C0E3EE3C-5537-4A88-9ABC-5314A75D84F3}"/>
    <dgm:cxn modelId="{D3D3FD40-5618-4A8F-99E8-A00780843175}" srcId="{3D0B9DB7-3856-409A-AF59-7D4D09EBD372}" destId="{215BA386-B139-4CE1-988F-D4EC661C3F70}" srcOrd="2" destOrd="0" parTransId="{08921965-0F88-4937-8235-0A88BB8AEEB5}" sibTransId="{AC55C62C-7AE4-4A3D-8D8E-8BAB78BC59EC}"/>
    <dgm:cxn modelId="{FE6BFEDF-DE5E-4F64-9174-7805EF3BDB47}" srcId="{7E620873-7216-4419-B39C-3E3AFB6CDC94}" destId="{A2FBB657-C837-4739-8D08-01FDC8489805}" srcOrd="0" destOrd="0" parTransId="{5ABD5BA9-3D05-4474-8A9E-2294BBAC6125}" sibTransId="{C1B014CD-14B9-466E-BC7A-A5ED72DA897F}"/>
    <dgm:cxn modelId="{D97B1719-4D1E-48A7-9A02-86736B058089}" type="presOf" srcId="{3D0B9DB7-3856-409A-AF59-7D4D09EBD372}" destId="{FBB97AA1-0598-46D9-86C9-DF28E40EF3E5}" srcOrd="0" destOrd="0" presId="urn:microsoft.com/office/officeart/2005/8/layout/lProcess2"/>
    <dgm:cxn modelId="{6EA4C936-08A2-4D0C-BB35-A50735F8480B}" srcId="{2D842838-D041-4603-9FA5-F63AC2CD1E97}" destId="{7E620873-7216-4419-B39C-3E3AFB6CDC94}" srcOrd="2" destOrd="0" parTransId="{6D7063B3-EB49-4FE4-B84A-F78540A508EE}" sibTransId="{E4C03C82-4BFA-4A3B-9B07-9047B1002BF7}"/>
    <dgm:cxn modelId="{40616872-3605-401C-999E-989C9B923EBE}" srcId="{2D842838-D041-4603-9FA5-F63AC2CD1E97}" destId="{FE21297E-C768-48CD-9DC8-E270BD17D1ED}" srcOrd="1" destOrd="0" parTransId="{DD7E23B4-E7DB-4D88-9780-C82B0CAA0CB0}" sibTransId="{FFF8D251-09DE-4327-B8C4-7E4CA0180F77}"/>
    <dgm:cxn modelId="{CC45ADD9-8EEB-4A79-8056-E3677041CE83}" srcId="{2D842838-D041-4603-9FA5-F63AC2CD1E97}" destId="{3D0B9DB7-3856-409A-AF59-7D4D09EBD372}" srcOrd="0" destOrd="0" parTransId="{021703A9-DCE2-4D97-A10C-DAE0B058066C}" sibTransId="{EE668CE5-280D-4DB3-88EB-7FFD7FBB5B8C}"/>
    <dgm:cxn modelId="{BEF9BA1F-71A5-4BF3-A3BC-BCE3D5DFED52}" srcId="{7E620873-7216-4419-B39C-3E3AFB6CDC94}" destId="{80F2A412-886C-49B1-B462-A28CA3E5633D}" srcOrd="1" destOrd="0" parTransId="{D78C0DA6-AF27-46DF-870E-EDE1BDE1B493}" sibTransId="{8960D92A-4BDD-40BA-9645-C5DFB08C90A7}"/>
    <dgm:cxn modelId="{2005B559-0A13-4DB6-85BD-68B2E59C1976}" type="presOf" srcId="{80F2A412-886C-49B1-B462-A28CA3E5633D}" destId="{66E195C7-BBE7-412F-AB6A-6ED019DC681A}" srcOrd="0" destOrd="0" presId="urn:microsoft.com/office/officeart/2005/8/layout/lProcess2"/>
    <dgm:cxn modelId="{ED724A3D-58D3-47FE-B19A-9636474FE4D7}" type="presOf" srcId="{8AF1AE96-E688-44A0-844E-CC32320FA667}" destId="{FD69848E-F3FB-4BCA-8F01-9628A59FF84B}" srcOrd="0" destOrd="0" presId="urn:microsoft.com/office/officeart/2005/8/layout/lProcess2"/>
    <dgm:cxn modelId="{6EEC4AA1-D703-402A-A0F3-3D4B26AB593F}" srcId="{3D0B9DB7-3856-409A-AF59-7D4D09EBD372}" destId="{42D7A918-F24B-4D22-9031-061708BAB71F}" srcOrd="0" destOrd="0" parTransId="{51EF1F70-D3D7-4FF7-BAFC-1186296250FC}" sibTransId="{F9E523BF-3F73-4898-B6F0-F8E57A9D120D}"/>
    <dgm:cxn modelId="{E9A592ED-9E30-4613-B37A-CE368A945083}" srcId="{3D0B9DB7-3856-409A-AF59-7D4D09EBD372}" destId="{8AF1AE96-E688-44A0-844E-CC32320FA667}" srcOrd="1" destOrd="0" parTransId="{046BEB3C-E5E0-4E8F-8CFC-092326202594}" sibTransId="{4AF7D955-7AF6-4A8A-8BE5-E8BA4EF50716}"/>
    <dgm:cxn modelId="{13E54E5B-35DE-41DA-B813-7AF78D8378F1}" type="presOf" srcId="{135611E3-2B7C-4970-9C06-823F84A902C1}" destId="{BBE5C2DC-7FE9-44D1-B4CE-EE7F1BFD4AD0}" srcOrd="0" destOrd="0" presId="urn:microsoft.com/office/officeart/2005/8/layout/lProcess2"/>
    <dgm:cxn modelId="{261A10DB-989D-4161-B735-FF490CE98396}" type="presOf" srcId="{FE21297E-C768-48CD-9DC8-E270BD17D1ED}" destId="{EE704799-5FA6-4716-98F8-F6F4666FF01F}" srcOrd="0" destOrd="0" presId="urn:microsoft.com/office/officeart/2005/8/layout/lProcess2"/>
    <dgm:cxn modelId="{C477BC2B-7C76-411A-A093-ACA4F1FAB6D5}" type="presOf" srcId="{94A1573D-97E0-4916-80DF-81C3FD426A22}" destId="{25A8B2FD-BA3E-411F-BD8B-D8490C50B814}" srcOrd="0" destOrd="0" presId="urn:microsoft.com/office/officeart/2005/8/layout/lProcess2"/>
    <dgm:cxn modelId="{A0691AB1-871E-4D7B-B002-1870E7B29F4A}" srcId="{FE21297E-C768-48CD-9DC8-E270BD17D1ED}" destId="{06F0BD21-20CC-40B4-814F-3C9D3782F297}" srcOrd="2" destOrd="0" parTransId="{15BAD737-0858-4DEA-A306-4C76D0ECFFA0}" sibTransId="{48F6A1D0-81FF-4148-BFE8-7F0E3EA1D815}"/>
    <dgm:cxn modelId="{6BD0DF7B-906E-4421-9DBC-F2D9BA6FECF9}" srcId="{FE21297E-C768-48CD-9DC8-E270BD17D1ED}" destId="{135611E3-2B7C-4970-9C06-823F84A902C1}" srcOrd="0" destOrd="0" parTransId="{3A4550C9-B052-4C38-BB6D-470B971E1F34}" sibTransId="{0763CB63-3B97-4D4E-98FD-DDF94B4176FE}"/>
    <dgm:cxn modelId="{FE30E9A7-1F32-42B8-8AED-F668EB25D2FF}" type="presOf" srcId="{42D7A918-F24B-4D22-9031-061708BAB71F}" destId="{D54A7606-66A1-4C0F-96AE-D7D0DE4FD8C8}" srcOrd="0" destOrd="0" presId="urn:microsoft.com/office/officeart/2005/8/layout/lProcess2"/>
    <dgm:cxn modelId="{E9D7A0B5-3C8F-4962-B04A-676BE387C17D}" type="presOf" srcId="{7E620873-7216-4419-B39C-3E3AFB6CDC94}" destId="{D548DD94-B843-40BF-97CC-95D2AF0F5BB0}" srcOrd="1" destOrd="0" presId="urn:microsoft.com/office/officeart/2005/8/layout/lProcess2"/>
    <dgm:cxn modelId="{9F9DA1D2-0D54-492C-B24C-AE1D53B48891}" type="presOf" srcId="{06F0BD21-20CC-40B4-814F-3C9D3782F297}" destId="{DA593B56-537A-42A2-9369-F36477C91237}" srcOrd="0" destOrd="0" presId="urn:microsoft.com/office/officeart/2005/8/layout/lProcess2"/>
    <dgm:cxn modelId="{1F14A0AA-70E3-4CC1-BEA7-5AF04A7C42E7}" type="presOf" srcId="{5E2363AC-2108-4316-9B32-282DD8F8B790}" destId="{01483F32-6748-4F69-9B76-053BAE45C636}" srcOrd="0" destOrd="0" presId="urn:microsoft.com/office/officeart/2005/8/layout/lProcess2"/>
    <dgm:cxn modelId="{3754220A-6ADB-46CB-8779-91AB76005201}" type="presOf" srcId="{7E620873-7216-4419-B39C-3E3AFB6CDC94}" destId="{BC938419-CD20-4E91-8ECA-ABBB0B69D93D}" srcOrd="0" destOrd="0" presId="urn:microsoft.com/office/officeart/2005/8/layout/lProcess2"/>
    <dgm:cxn modelId="{57443EBB-DC47-4EB9-99AD-AED62A91D5E2}" type="presOf" srcId="{3D0B9DB7-3856-409A-AF59-7D4D09EBD372}" destId="{CA22BB3C-43C0-49BB-9005-DB4D657E6376}" srcOrd="1" destOrd="0" presId="urn:microsoft.com/office/officeart/2005/8/layout/lProcess2"/>
    <dgm:cxn modelId="{DDF71AC1-B360-4837-8A8B-3C7B28CD95A6}" type="presOf" srcId="{2D842838-D041-4603-9FA5-F63AC2CD1E97}" destId="{7B8416AE-DC7D-4779-83C1-9194E1ADE9E8}" srcOrd="0" destOrd="0" presId="urn:microsoft.com/office/officeart/2005/8/layout/lProcess2"/>
    <dgm:cxn modelId="{2386955F-A463-4501-BE3C-FE4F9B521E94}" type="presParOf" srcId="{7B8416AE-DC7D-4779-83C1-9194E1ADE9E8}" destId="{435B87A2-346C-4F88-986A-DE985D0E6FC8}" srcOrd="0" destOrd="0" presId="urn:microsoft.com/office/officeart/2005/8/layout/lProcess2"/>
    <dgm:cxn modelId="{4E1E9289-58C1-4755-AC46-975DB037D8DF}" type="presParOf" srcId="{435B87A2-346C-4F88-986A-DE985D0E6FC8}" destId="{FBB97AA1-0598-46D9-86C9-DF28E40EF3E5}" srcOrd="0" destOrd="0" presId="urn:microsoft.com/office/officeart/2005/8/layout/lProcess2"/>
    <dgm:cxn modelId="{3456DEDC-3713-4A9B-B34A-6834773B10AE}" type="presParOf" srcId="{435B87A2-346C-4F88-986A-DE985D0E6FC8}" destId="{CA22BB3C-43C0-49BB-9005-DB4D657E6376}" srcOrd="1" destOrd="0" presId="urn:microsoft.com/office/officeart/2005/8/layout/lProcess2"/>
    <dgm:cxn modelId="{B2449158-19A1-4E94-91E6-4A2AE559B176}" type="presParOf" srcId="{435B87A2-346C-4F88-986A-DE985D0E6FC8}" destId="{94367C4F-B4AD-42C9-8414-686D58CF434B}" srcOrd="2" destOrd="0" presId="urn:microsoft.com/office/officeart/2005/8/layout/lProcess2"/>
    <dgm:cxn modelId="{B6C6E358-B66F-46B8-BDE9-1843C2141DFC}" type="presParOf" srcId="{94367C4F-B4AD-42C9-8414-686D58CF434B}" destId="{81CAF505-4524-4DD1-9C5B-BCD68AC390BE}" srcOrd="0" destOrd="0" presId="urn:microsoft.com/office/officeart/2005/8/layout/lProcess2"/>
    <dgm:cxn modelId="{DE144CF8-C2D8-4072-B910-988FD0A38609}" type="presParOf" srcId="{81CAF505-4524-4DD1-9C5B-BCD68AC390BE}" destId="{D54A7606-66A1-4C0F-96AE-D7D0DE4FD8C8}" srcOrd="0" destOrd="0" presId="urn:microsoft.com/office/officeart/2005/8/layout/lProcess2"/>
    <dgm:cxn modelId="{1C5EF25C-B138-4C01-B06E-70D04D39DCC1}" type="presParOf" srcId="{81CAF505-4524-4DD1-9C5B-BCD68AC390BE}" destId="{7CFF34DD-C98A-40EF-86F6-B0EEEA5E34B0}" srcOrd="1" destOrd="0" presId="urn:microsoft.com/office/officeart/2005/8/layout/lProcess2"/>
    <dgm:cxn modelId="{E12726A8-444B-4676-B005-B434A715906F}" type="presParOf" srcId="{81CAF505-4524-4DD1-9C5B-BCD68AC390BE}" destId="{FD69848E-F3FB-4BCA-8F01-9628A59FF84B}" srcOrd="2" destOrd="0" presId="urn:microsoft.com/office/officeart/2005/8/layout/lProcess2"/>
    <dgm:cxn modelId="{C5BC7BDC-72EA-476C-8817-E57E6F75BD11}" type="presParOf" srcId="{81CAF505-4524-4DD1-9C5B-BCD68AC390BE}" destId="{31D162A9-5E99-4F78-897A-32BFCBB0167D}" srcOrd="3" destOrd="0" presId="urn:microsoft.com/office/officeart/2005/8/layout/lProcess2"/>
    <dgm:cxn modelId="{4E10D1F2-3186-4922-B78C-5DC02E2E9D04}" type="presParOf" srcId="{81CAF505-4524-4DD1-9C5B-BCD68AC390BE}" destId="{89591ACA-6B4C-4EA0-8996-7400AEE6EFF6}" srcOrd="4" destOrd="0" presId="urn:microsoft.com/office/officeart/2005/8/layout/lProcess2"/>
    <dgm:cxn modelId="{E0B674C9-58E0-4960-AC99-4D255E3B908F}" type="presParOf" srcId="{7B8416AE-DC7D-4779-83C1-9194E1ADE9E8}" destId="{084D847C-9128-4935-AFA2-BC68E4249FEC}" srcOrd="1" destOrd="0" presId="urn:microsoft.com/office/officeart/2005/8/layout/lProcess2"/>
    <dgm:cxn modelId="{99E2709C-E48D-495B-849B-48D074F60C7F}" type="presParOf" srcId="{7B8416AE-DC7D-4779-83C1-9194E1ADE9E8}" destId="{04C8431E-8ADD-4043-A627-995C97692664}" srcOrd="2" destOrd="0" presId="urn:microsoft.com/office/officeart/2005/8/layout/lProcess2"/>
    <dgm:cxn modelId="{9D5ED5CA-3505-46BA-B3CC-826AA08C2C6A}" type="presParOf" srcId="{04C8431E-8ADD-4043-A627-995C97692664}" destId="{EE704799-5FA6-4716-98F8-F6F4666FF01F}" srcOrd="0" destOrd="0" presId="urn:microsoft.com/office/officeart/2005/8/layout/lProcess2"/>
    <dgm:cxn modelId="{2397209C-8DFB-4049-BB62-D6184864CC4E}" type="presParOf" srcId="{04C8431E-8ADD-4043-A627-995C97692664}" destId="{CB5FCA90-C6AD-431D-8452-1D2029933F02}" srcOrd="1" destOrd="0" presId="urn:microsoft.com/office/officeart/2005/8/layout/lProcess2"/>
    <dgm:cxn modelId="{866376E1-5A32-4BAE-BA42-45D9E0A4E8C1}" type="presParOf" srcId="{04C8431E-8ADD-4043-A627-995C97692664}" destId="{EFA5F2F7-A67A-45CE-8447-742D8748D420}" srcOrd="2" destOrd="0" presId="urn:microsoft.com/office/officeart/2005/8/layout/lProcess2"/>
    <dgm:cxn modelId="{F4C6DD3C-73D6-423D-9540-075234AD7579}" type="presParOf" srcId="{EFA5F2F7-A67A-45CE-8447-742D8748D420}" destId="{D310E53A-C300-4EEF-B200-3DE159D3E2E6}" srcOrd="0" destOrd="0" presId="urn:microsoft.com/office/officeart/2005/8/layout/lProcess2"/>
    <dgm:cxn modelId="{9F551912-FCAC-4496-9B3C-5FAC4426A4A3}" type="presParOf" srcId="{D310E53A-C300-4EEF-B200-3DE159D3E2E6}" destId="{BBE5C2DC-7FE9-44D1-B4CE-EE7F1BFD4AD0}" srcOrd="0" destOrd="0" presId="urn:microsoft.com/office/officeart/2005/8/layout/lProcess2"/>
    <dgm:cxn modelId="{65C7F7D8-6ECA-4979-856E-880892071479}" type="presParOf" srcId="{D310E53A-C300-4EEF-B200-3DE159D3E2E6}" destId="{1F50475C-D798-4D5A-8BC0-5F293C6BCBE9}" srcOrd="1" destOrd="0" presId="urn:microsoft.com/office/officeart/2005/8/layout/lProcess2"/>
    <dgm:cxn modelId="{CE576325-AF0B-46A0-A429-9C4765E4ED5A}" type="presParOf" srcId="{D310E53A-C300-4EEF-B200-3DE159D3E2E6}" destId="{25A8B2FD-BA3E-411F-BD8B-D8490C50B814}" srcOrd="2" destOrd="0" presId="urn:microsoft.com/office/officeart/2005/8/layout/lProcess2"/>
    <dgm:cxn modelId="{224D85D3-27F5-4A21-83F3-EE5E4C719222}" type="presParOf" srcId="{D310E53A-C300-4EEF-B200-3DE159D3E2E6}" destId="{0141EF83-1CF2-4D87-AC6A-E482CCED9753}" srcOrd="3" destOrd="0" presId="urn:microsoft.com/office/officeart/2005/8/layout/lProcess2"/>
    <dgm:cxn modelId="{D0A48CB0-F4D8-4397-941B-206FB229654D}" type="presParOf" srcId="{D310E53A-C300-4EEF-B200-3DE159D3E2E6}" destId="{DA593B56-537A-42A2-9369-F36477C91237}" srcOrd="4" destOrd="0" presId="urn:microsoft.com/office/officeart/2005/8/layout/lProcess2"/>
    <dgm:cxn modelId="{37E9A730-9242-4834-827C-9C57C175FC3A}" type="presParOf" srcId="{7B8416AE-DC7D-4779-83C1-9194E1ADE9E8}" destId="{23ECC20A-6382-42BF-9832-07D3CFFCDE53}" srcOrd="3" destOrd="0" presId="urn:microsoft.com/office/officeart/2005/8/layout/lProcess2"/>
    <dgm:cxn modelId="{6F8E1D04-41BB-4767-A6CB-8049E377B282}" type="presParOf" srcId="{7B8416AE-DC7D-4779-83C1-9194E1ADE9E8}" destId="{FBF41545-98D5-48F0-9B4D-24B759408E7B}" srcOrd="4" destOrd="0" presId="urn:microsoft.com/office/officeart/2005/8/layout/lProcess2"/>
    <dgm:cxn modelId="{C4204067-BDEE-481E-8EFB-C73690C386CF}" type="presParOf" srcId="{FBF41545-98D5-48F0-9B4D-24B759408E7B}" destId="{BC938419-CD20-4E91-8ECA-ABBB0B69D93D}" srcOrd="0" destOrd="0" presId="urn:microsoft.com/office/officeart/2005/8/layout/lProcess2"/>
    <dgm:cxn modelId="{B4FF7C36-C469-4F8E-AAD2-F79D8F6D1DBA}" type="presParOf" srcId="{FBF41545-98D5-48F0-9B4D-24B759408E7B}" destId="{D548DD94-B843-40BF-97CC-95D2AF0F5BB0}" srcOrd="1" destOrd="0" presId="urn:microsoft.com/office/officeart/2005/8/layout/lProcess2"/>
    <dgm:cxn modelId="{E5FC8682-D939-43B9-859F-A235D3E4D64E}" type="presParOf" srcId="{FBF41545-98D5-48F0-9B4D-24B759408E7B}" destId="{BF8546AB-6305-45B8-B479-6F8CC532D32F}" srcOrd="2" destOrd="0" presId="urn:microsoft.com/office/officeart/2005/8/layout/lProcess2"/>
    <dgm:cxn modelId="{35685D3B-58D1-4DA9-BAC0-E4057A62B31A}" type="presParOf" srcId="{BF8546AB-6305-45B8-B479-6F8CC532D32F}" destId="{A31AC09B-B2A6-4219-8390-9B615618FF48}" srcOrd="0" destOrd="0" presId="urn:microsoft.com/office/officeart/2005/8/layout/lProcess2"/>
    <dgm:cxn modelId="{8ED7C3E0-F845-4718-9AB5-1EB3F0445CDE}" type="presParOf" srcId="{A31AC09B-B2A6-4219-8390-9B615618FF48}" destId="{FF48C91F-CA8F-4170-B208-5383AC46F105}" srcOrd="0" destOrd="0" presId="urn:microsoft.com/office/officeart/2005/8/layout/lProcess2"/>
    <dgm:cxn modelId="{FA440B1F-FBB2-4A92-8727-C2DC9E470EEB}" type="presParOf" srcId="{A31AC09B-B2A6-4219-8390-9B615618FF48}" destId="{69A53E55-6989-4FE1-88E2-1C6DD9CE0516}" srcOrd="1" destOrd="0" presId="urn:microsoft.com/office/officeart/2005/8/layout/lProcess2"/>
    <dgm:cxn modelId="{AA8F955C-0365-43DE-9894-2E55CBAD9666}" type="presParOf" srcId="{A31AC09B-B2A6-4219-8390-9B615618FF48}" destId="{66E195C7-BBE7-412F-AB6A-6ED019DC681A}" srcOrd="2" destOrd="0" presId="urn:microsoft.com/office/officeart/2005/8/layout/lProcess2"/>
    <dgm:cxn modelId="{10D1D586-B801-4123-9F69-E5A52F6451E0}" type="presParOf" srcId="{A31AC09B-B2A6-4219-8390-9B615618FF48}" destId="{AEB7F2B1-CEDA-4E86-9BB9-07F5B8F5D84C}" srcOrd="3" destOrd="0" presId="urn:microsoft.com/office/officeart/2005/8/layout/lProcess2"/>
    <dgm:cxn modelId="{B0673701-AE8A-49EE-8846-2A0856DA499F}" type="presParOf" srcId="{A31AC09B-B2A6-4219-8390-9B615618FF48}" destId="{01483F32-6748-4F69-9B76-053BAE45C63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7220D-995C-4CBB-A448-E7081C427173}">
      <dsp:nvSpPr>
        <dsp:cNvPr id="0" name=""/>
        <dsp:cNvSpPr/>
      </dsp:nvSpPr>
      <dsp:spPr>
        <a:xfrm>
          <a:off x="425251" y="1673646"/>
          <a:ext cx="2906613" cy="145330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err="1" smtClean="0"/>
            <a:t>Pharmaco</a:t>
          </a:r>
          <a:r>
            <a:rPr lang="en-US" sz="4500" kern="1200" dirty="0" smtClean="0"/>
            <a:t>:</a:t>
          </a:r>
          <a:endParaRPr lang="en-US" sz="4500" kern="1200" dirty="0"/>
        </a:p>
      </dsp:txBody>
      <dsp:txXfrm>
        <a:off x="467817" y="1716212"/>
        <a:ext cx="2821481" cy="1368174"/>
      </dsp:txXfrm>
    </dsp:sp>
    <dsp:sp modelId="{9958E48D-13FC-4556-9B2C-B3C52B7B2284}">
      <dsp:nvSpPr>
        <dsp:cNvPr id="0" name=""/>
        <dsp:cNvSpPr/>
      </dsp:nvSpPr>
      <dsp:spPr>
        <a:xfrm rot="18289469">
          <a:off x="2895224" y="1537402"/>
          <a:ext cx="2035926" cy="54492"/>
        </a:xfrm>
        <a:custGeom>
          <a:avLst/>
          <a:gdLst/>
          <a:ahLst/>
          <a:cxnLst/>
          <a:rect l="0" t="0" r="0" b="0"/>
          <a:pathLst>
            <a:path>
              <a:moveTo>
                <a:pt x="0" y="27246"/>
              </a:moveTo>
              <a:lnTo>
                <a:pt x="2035926" y="2724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862289" y="1513750"/>
        <a:ext cx="101796" cy="101796"/>
      </dsp:txXfrm>
    </dsp:sp>
    <dsp:sp modelId="{23953D08-7391-4B4A-BF7D-BE9DDF25A395}">
      <dsp:nvSpPr>
        <dsp:cNvPr id="0" name=""/>
        <dsp:cNvSpPr/>
      </dsp:nvSpPr>
      <dsp:spPr>
        <a:xfrm>
          <a:off x="4494510" y="2344"/>
          <a:ext cx="2906613" cy="145330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kinetics</a:t>
          </a:r>
          <a:endParaRPr lang="en-US" sz="4500" kern="1200" dirty="0"/>
        </a:p>
      </dsp:txBody>
      <dsp:txXfrm>
        <a:off x="4537076" y="44910"/>
        <a:ext cx="2821481" cy="1368174"/>
      </dsp:txXfrm>
    </dsp:sp>
    <dsp:sp modelId="{64F6D48A-3E3C-49A0-A798-99762D4B3F11}">
      <dsp:nvSpPr>
        <dsp:cNvPr id="0" name=""/>
        <dsp:cNvSpPr/>
      </dsp:nvSpPr>
      <dsp:spPr>
        <a:xfrm>
          <a:off x="3331864" y="2373053"/>
          <a:ext cx="1162645" cy="54492"/>
        </a:xfrm>
        <a:custGeom>
          <a:avLst/>
          <a:gdLst/>
          <a:ahLst/>
          <a:cxnLst/>
          <a:rect l="0" t="0" r="0" b="0"/>
          <a:pathLst>
            <a:path>
              <a:moveTo>
                <a:pt x="0" y="27246"/>
              </a:moveTo>
              <a:lnTo>
                <a:pt x="1162645" y="2724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4121" y="2371233"/>
        <a:ext cx="58132" cy="58132"/>
      </dsp:txXfrm>
    </dsp:sp>
    <dsp:sp modelId="{DAF1811F-8435-4685-B239-0DFDF0F903A1}">
      <dsp:nvSpPr>
        <dsp:cNvPr id="0" name=""/>
        <dsp:cNvSpPr/>
      </dsp:nvSpPr>
      <dsp:spPr>
        <a:xfrm>
          <a:off x="4494510" y="1673646"/>
          <a:ext cx="2906613" cy="145330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dynamics</a:t>
          </a:r>
          <a:endParaRPr lang="en-US" sz="4500" kern="1200" dirty="0"/>
        </a:p>
      </dsp:txBody>
      <dsp:txXfrm>
        <a:off x="4537076" y="1716212"/>
        <a:ext cx="2821481" cy="1368174"/>
      </dsp:txXfrm>
    </dsp:sp>
    <dsp:sp modelId="{26FCE03A-5E6B-4420-A27C-D41A9FFEDC2A}">
      <dsp:nvSpPr>
        <dsp:cNvPr id="0" name=""/>
        <dsp:cNvSpPr/>
      </dsp:nvSpPr>
      <dsp:spPr>
        <a:xfrm rot="3310531">
          <a:off x="2895224" y="3208705"/>
          <a:ext cx="2035926" cy="54492"/>
        </a:xfrm>
        <a:custGeom>
          <a:avLst/>
          <a:gdLst/>
          <a:ahLst/>
          <a:cxnLst/>
          <a:rect l="0" t="0" r="0" b="0"/>
          <a:pathLst>
            <a:path>
              <a:moveTo>
                <a:pt x="0" y="27246"/>
              </a:moveTo>
              <a:lnTo>
                <a:pt x="2035926" y="2724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862289" y="3185053"/>
        <a:ext cx="101796" cy="101796"/>
      </dsp:txXfrm>
    </dsp:sp>
    <dsp:sp modelId="{4A0F35F7-4B05-4E15-BDDE-74619F133BE2}">
      <dsp:nvSpPr>
        <dsp:cNvPr id="0" name=""/>
        <dsp:cNvSpPr/>
      </dsp:nvSpPr>
      <dsp:spPr>
        <a:xfrm>
          <a:off x="4494510" y="3344949"/>
          <a:ext cx="2906613" cy="145330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genomics</a:t>
          </a:r>
          <a:endParaRPr lang="en-US" sz="4500" kern="1200" dirty="0"/>
        </a:p>
      </dsp:txBody>
      <dsp:txXfrm>
        <a:off x="4537076" y="3387515"/>
        <a:ext cx="2821481" cy="1368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DB96A-BE18-49A1-8527-3691A64A8626}" type="datetimeFigureOut">
              <a:rPr lang="en-US" smtClean="0"/>
              <a:t>4/5/2019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A8025-C344-4127-8FEB-D4A1969E436D}" type="slidenum">
              <a:rPr lang="en-US" smtClean="0"/>
              <a:t>‹#›</a:t>
            </a:fld>
            <a:endParaRPr lang="en-US"/>
          </a:p>
        </p:txBody>
      </p:sp>
    </p:spTree>
    <p:extLst>
      <p:ext uri="{BB962C8B-B14F-4D97-AF65-F5344CB8AC3E}">
        <p14:creationId xmlns:p14="http://schemas.microsoft.com/office/powerpoint/2010/main" val="259642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Interpatient variability in medication response</a:t>
            </a:r>
            <a:r>
              <a:rPr lang="en-US" baseline="0" dirty="0" smtClean="0"/>
              <a:t> </a:t>
            </a:r>
            <a:r>
              <a:rPr lang="en-US" dirty="0" smtClean="0"/>
              <a:t>is a well-known phenomenon. Certain patients</a:t>
            </a:r>
            <a:r>
              <a:rPr lang="en-US" baseline="0" dirty="0" smtClean="0"/>
              <a:t> </a:t>
            </a:r>
            <a:r>
              <a:rPr lang="en-US" dirty="0" smtClean="0"/>
              <a:t>respond as expected to certain therapies, whereas</a:t>
            </a:r>
            <a:r>
              <a:rPr lang="en-US" baseline="0" dirty="0" smtClean="0"/>
              <a:t> </a:t>
            </a:r>
            <a:r>
              <a:rPr lang="en-US" dirty="0" smtClean="0"/>
              <a:t>others do not respond at all or experience adverse</a:t>
            </a:r>
            <a:r>
              <a:rPr lang="en-US" baseline="0" dirty="0" smtClean="0"/>
              <a:t> </a:t>
            </a:r>
            <a:r>
              <a:rPr lang="en-US" dirty="0" smtClean="0"/>
              <a:t>effects. This variation in response is due to clinical</a:t>
            </a:r>
            <a:r>
              <a:rPr lang="en-US" baseline="0" dirty="0" smtClean="0"/>
              <a:t> </a:t>
            </a:r>
            <a:r>
              <a:rPr lang="en-US" dirty="0" smtClean="0"/>
              <a:t>and environmental factors such as age, body</a:t>
            </a:r>
            <a:r>
              <a:rPr lang="en-US" baseline="0" dirty="0" smtClean="0"/>
              <a:t> </a:t>
            </a:r>
            <a:r>
              <a:rPr lang="en-US" dirty="0" smtClean="0"/>
              <a:t>weight, renal or hepatic function, comorbidities,</a:t>
            </a:r>
            <a:r>
              <a:rPr lang="en-US" baseline="0" dirty="0" smtClean="0"/>
              <a:t> </a:t>
            </a:r>
            <a:r>
              <a:rPr lang="en-US" dirty="0" smtClean="0"/>
              <a:t>and concomitant medications. Over the last several</a:t>
            </a:r>
            <a:r>
              <a:rPr lang="en-US" baseline="0" dirty="0" smtClean="0"/>
              <a:t> </a:t>
            </a:r>
            <a:r>
              <a:rPr lang="en-US" dirty="0" smtClean="0"/>
              <a:t>decades, genetic polymorphisms have been proven</a:t>
            </a:r>
            <a:r>
              <a:rPr lang="en-US" baseline="0" dirty="0" smtClean="0"/>
              <a:t>  </a:t>
            </a:r>
            <a:r>
              <a:rPr lang="en-US" dirty="0" smtClean="0"/>
              <a:t>to be one of the main culprits of medication</a:t>
            </a:r>
            <a:r>
              <a:rPr lang="en-US" baseline="0" dirty="0" smtClean="0"/>
              <a:t> </a:t>
            </a:r>
            <a:r>
              <a:rPr lang="en-US" dirty="0" smtClean="0"/>
              <a:t>response variability.1 Pharmacogenetics—the study</a:t>
            </a:r>
            <a:r>
              <a:rPr lang="en-US" baseline="0" dirty="0" smtClean="0"/>
              <a:t> </a:t>
            </a:r>
            <a:r>
              <a:rPr lang="en-US" dirty="0" smtClean="0"/>
              <a:t>of the influence of genetic variants on medication</a:t>
            </a:r>
            <a:r>
              <a:rPr lang="en-US" baseline="0" dirty="0" smtClean="0"/>
              <a:t> </a:t>
            </a:r>
            <a:r>
              <a:rPr lang="en-US" dirty="0" smtClean="0"/>
              <a:t>response—has been directly implicated in the management</a:t>
            </a:r>
            <a:r>
              <a:rPr lang="en-US" baseline="0" dirty="0" smtClean="0"/>
              <a:t> </a:t>
            </a:r>
            <a:r>
              <a:rPr lang="en-US" dirty="0" smtClean="0"/>
              <a:t>of many medical conditions, including pain. While</a:t>
            </a:r>
            <a:r>
              <a:rPr lang="en-US" baseline="0" dirty="0" smtClean="0"/>
              <a:t> there are many treatment options for pain, opioids have been used commonly to manage moderate to severe pain. While they are generally safe, some patients may experience an increase in adverse effects. This variation is typically blamed on genetic polymorphisms. </a:t>
            </a:r>
            <a:r>
              <a:rPr lang="en-US" dirty="0" smtClean="0"/>
              <a:t> This presentation</a:t>
            </a:r>
            <a:r>
              <a:rPr lang="en-US" baseline="0" dirty="0" smtClean="0"/>
              <a:t> will focus of the pharmacogenomics of opioids and how to adopt the findings into clinical practice.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a:t>
            </a:fld>
            <a:endParaRPr lang="en-US"/>
          </a:p>
        </p:txBody>
      </p:sp>
    </p:spTree>
    <p:extLst>
      <p:ext uri="{BB962C8B-B14F-4D97-AF65-F5344CB8AC3E}">
        <p14:creationId xmlns:p14="http://schemas.microsoft.com/office/powerpoint/2010/main" val="282516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Transfer of glucuronic</a:t>
            </a:r>
            <a:r>
              <a:rPr lang="en-US" baseline="0" dirty="0" smtClean="0"/>
              <a:t> acid to substrate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13</a:t>
            </a:fld>
            <a:endParaRPr lang="en-US"/>
          </a:p>
        </p:txBody>
      </p:sp>
    </p:spTree>
    <p:extLst>
      <p:ext uri="{BB962C8B-B14F-4D97-AF65-F5344CB8AC3E}">
        <p14:creationId xmlns:p14="http://schemas.microsoft.com/office/powerpoint/2010/main" val="317882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Bolded compounds</a:t>
            </a:r>
            <a:r>
              <a:rPr lang="en-US" baseline="0" dirty="0" smtClean="0"/>
              <a:t> have pharmacologic activity</a:t>
            </a:r>
          </a:p>
          <a:p>
            <a:r>
              <a:rPr lang="en-US" baseline="0" dirty="0" smtClean="0"/>
              <a:t>Morphine 6 glucuronide has more pharmacologic activity than morphine itself and can accumulate in renal failure (5-10% metabolized in parent drug)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14</a:t>
            </a:fld>
            <a:endParaRPr lang="en-US"/>
          </a:p>
        </p:txBody>
      </p:sp>
    </p:spTree>
    <p:extLst>
      <p:ext uri="{BB962C8B-B14F-4D97-AF65-F5344CB8AC3E}">
        <p14:creationId xmlns:p14="http://schemas.microsoft.com/office/powerpoint/2010/main" val="198089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Catechol-o methyl</a:t>
            </a:r>
            <a:r>
              <a:rPr lang="en-US" baseline="0" dirty="0" smtClean="0"/>
              <a:t>transferase: plays a role in the metabolism of catecholamine neurotransmitters, which may play a role in pain sensitivity </a:t>
            </a:r>
          </a:p>
          <a:p>
            <a:r>
              <a:rPr lang="en-US" baseline="0" dirty="0" smtClean="0"/>
              <a:t>ABCB1: codes for an efflux pump (p-glycoprotein transporter), which is responsible for first-pass metabolism moving substrates from the liver to the small intestine or blood to urine (i.e. for opioids this would remove the drug from the hepatocyte out to the small intestine for elimination)</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15</a:t>
            </a:fld>
            <a:endParaRPr lang="en-US"/>
          </a:p>
        </p:txBody>
      </p:sp>
    </p:spTree>
    <p:extLst>
      <p:ext uri="{BB962C8B-B14F-4D97-AF65-F5344CB8AC3E}">
        <p14:creationId xmlns:p14="http://schemas.microsoft.com/office/powerpoint/2010/main" val="558361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Fentanyl patches</a:t>
            </a:r>
            <a:r>
              <a:rPr lang="en-US" baseline="0" dirty="0" smtClean="0"/>
              <a:t> should only be used in patient who need chronic therapy and are not opioid </a:t>
            </a:r>
            <a:r>
              <a:rPr lang="en-US" baseline="0" dirty="0" err="1" smtClean="0"/>
              <a:t>naiive</a:t>
            </a:r>
            <a:r>
              <a:rPr lang="en-US" baseline="0" dirty="0" smtClean="0"/>
              <a:t> </a:t>
            </a:r>
          </a:p>
          <a:p>
            <a:endParaRPr lang="en-US" baseline="0" dirty="0" smtClean="0"/>
          </a:p>
          <a:p>
            <a:pPr lvl="1"/>
            <a:r>
              <a:rPr lang="en-US" dirty="0" err="1" smtClean="0"/>
              <a:t>Miosis</a:t>
            </a:r>
            <a:endParaRPr lang="en-US" dirty="0" smtClean="0"/>
          </a:p>
          <a:p>
            <a:pPr lvl="1"/>
            <a:r>
              <a:rPr lang="en-US" dirty="0" smtClean="0"/>
              <a:t>Respiratory depression</a:t>
            </a:r>
          </a:p>
          <a:p>
            <a:pPr lvl="1"/>
            <a:r>
              <a:rPr lang="en-US" dirty="0" smtClean="0"/>
              <a:t>Nausea/vomiting</a:t>
            </a:r>
          </a:p>
          <a:p>
            <a:pPr lvl="1"/>
            <a:r>
              <a:rPr lang="en-US" dirty="0" smtClean="0"/>
              <a:t>Pruritus</a:t>
            </a:r>
          </a:p>
          <a:p>
            <a:pPr lvl="1"/>
            <a:r>
              <a:rPr lang="en-US" dirty="0" smtClean="0"/>
              <a:t>Constipation</a:t>
            </a:r>
          </a:p>
          <a:p>
            <a:pPr lvl="1"/>
            <a:r>
              <a:rPr lang="en-US" dirty="0" smtClean="0"/>
              <a:t>Addiction </a:t>
            </a:r>
          </a:p>
          <a:p>
            <a:endParaRPr lang="en-US" dirty="0" smtClean="0"/>
          </a:p>
          <a:p>
            <a:r>
              <a:rPr lang="en-US" dirty="0" smtClean="0"/>
              <a:t>Toleranc</a:t>
            </a:r>
            <a:r>
              <a:rPr lang="en-US" baseline="0" dirty="0" smtClean="0"/>
              <a:t>e: needing higher doses of opioids</a:t>
            </a:r>
          </a:p>
          <a:p>
            <a:r>
              <a:rPr lang="en-US" baseline="0" dirty="0" smtClean="0"/>
              <a:t>Dependence: may need detox due to withdrawal, physiological need (</a:t>
            </a:r>
            <a:r>
              <a:rPr lang="en-US" baseline="0" dirty="0" err="1" smtClean="0"/>
              <a:t>ie</a:t>
            </a:r>
            <a:r>
              <a:rPr lang="en-US" baseline="0" dirty="0" smtClean="0"/>
              <a:t> opioids or prednisone)</a:t>
            </a:r>
          </a:p>
          <a:p>
            <a:r>
              <a:rPr lang="en-US" baseline="0" dirty="0" err="1" smtClean="0"/>
              <a:t>Addiciton</a:t>
            </a:r>
            <a:r>
              <a:rPr lang="en-US" baseline="0" dirty="0" smtClean="0"/>
              <a:t>: illegal activities to obtain and use more drug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16</a:t>
            </a:fld>
            <a:endParaRPr lang="en-US"/>
          </a:p>
        </p:txBody>
      </p:sp>
    </p:spTree>
    <p:extLst>
      <p:ext uri="{BB962C8B-B14F-4D97-AF65-F5344CB8AC3E}">
        <p14:creationId xmlns:p14="http://schemas.microsoft.com/office/powerpoint/2010/main" val="416249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all opioids are created equal!</a:t>
            </a:r>
          </a:p>
          <a:p>
            <a:r>
              <a:rPr lang="en-US" baseline="0" dirty="0" smtClean="0"/>
              <a:t>Fentanyl is difficult to convert, there is a dosing guide for transdermal formulation available in package insert</a:t>
            </a:r>
          </a:p>
          <a:p>
            <a:r>
              <a:rPr lang="en-US" baseline="0" dirty="0" smtClean="0"/>
              <a:t>	IV has multiple different conversion factors</a:t>
            </a:r>
          </a:p>
          <a:p>
            <a:r>
              <a:rPr lang="en-US" baseline="0" dirty="0" smtClean="0"/>
              <a:t>Methadone not included as potency increases with increasing doses </a:t>
            </a:r>
          </a:p>
          <a:p>
            <a:endParaRPr lang="en-US" baseline="0" dirty="0" smtClean="0"/>
          </a:p>
          <a:p>
            <a:r>
              <a:rPr lang="en-US" baseline="0" dirty="0" smtClean="0"/>
              <a:t>When changing between formulations, standard of practice is to reduce dose by 25-50% to control for incomplete cross tolerance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17</a:t>
            </a:fld>
            <a:endParaRPr lang="en-US"/>
          </a:p>
        </p:txBody>
      </p:sp>
    </p:spTree>
    <p:extLst>
      <p:ext uri="{BB962C8B-B14F-4D97-AF65-F5344CB8AC3E}">
        <p14:creationId xmlns:p14="http://schemas.microsoft.com/office/powerpoint/2010/main" val="68885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total morphine</a:t>
            </a:r>
            <a:r>
              <a:rPr lang="en-US" baseline="0" dirty="0" smtClean="0"/>
              <a:t> dose with scheduled and average PRN doses, then convert to patch</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18</a:t>
            </a:fld>
            <a:endParaRPr lang="en-US"/>
          </a:p>
        </p:txBody>
      </p:sp>
    </p:spTree>
    <p:extLst>
      <p:ext uri="{BB962C8B-B14F-4D97-AF65-F5344CB8AC3E}">
        <p14:creationId xmlns:p14="http://schemas.microsoft.com/office/powerpoint/2010/main" val="289955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ar</a:t>
            </a:r>
            <a:r>
              <a:rPr lang="en-US" baseline="0" dirty="0" smtClean="0"/>
              <a:t>e </a:t>
            </a:r>
            <a:r>
              <a:rPr lang="en-US" baseline="0" dirty="0" err="1" smtClean="0"/>
              <a:t>hepatically</a:t>
            </a:r>
            <a:r>
              <a:rPr lang="en-US" baseline="0" dirty="0" smtClean="0"/>
              <a:t> metabolized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19</a:t>
            </a:fld>
            <a:endParaRPr lang="en-US"/>
          </a:p>
        </p:txBody>
      </p:sp>
    </p:spTree>
    <p:extLst>
      <p:ext uri="{BB962C8B-B14F-4D97-AF65-F5344CB8AC3E}">
        <p14:creationId xmlns:p14="http://schemas.microsoft.com/office/powerpoint/2010/main" val="316062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21</a:t>
            </a:fld>
            <a:endParaRPr lang="en-US"/>
          </a:p>
        </p:txBody>
      </p:sp>
    </p:spTree>
    <p:extLst>
      <p:ext uri="{BB962C8B-B14F-4D97-AF65-F5344CB8AC3E}">
        <p14:creationId xmlns:p14="http://schemas.microsoft.com/office/powerpoint/2010/main" val="249456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Tylenol #3</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24</a:t>
            </a:fld>
            <a:endParaRPr lang="en-US"/>
          </a:p>
        </p:txBody>
      </p:sp>
    </p:spTree>
    <p:extLst>
      <p:ext uri="{BB962C8B-B14F-4D97-AF65-F5344CB8AC3E}">
        <p14:creationId xmlns:p14="http://schemas.microsoft.com/office/powerpoint/2010/main" val="289327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8A8025-C344-4127-8FEB-D4A1969E436D}" type="slidenum">
              <a:rPr lang="en-US" smtClean="0"/>
              <a:t>25</a:t>
            </a:fld>
            <a:endParaRPr lang="en-US"/>
          </a:p>
        </p:txBody>
      </p:sp>
    </p:spTree>
    <p:extLst>
      <p:ext uri="{BB962C8B-B14F-4D97-AF65-F5344CB8AC3E}">
        <p14:creationId xmlns:p14="http://schemas.microsoft.com/office/powerpoint/2010/main" val="319145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42C62-45D0-45B5-A07A-C950FA2B20CD}" type="slidenum">
              <a:rPr lang="en-US" smtClean="0"/>
              <a:t>2</a:t>
            </a:fld>
            <a:endParaRPr lang="en-US" dirty="0"/>
          </a:p>
        </p:txBody>
      </p:sp>
    </p:spTree>
    <p:extLst>
      <p:ext uri="{BB962C8B-B14F-4D97-AF65-F5344CB8AC3E}">
        <p14:creationId xmlns:p14="http://schemas.microsoft.com/office/powerpoint/2010/main" val="416374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know the parent</a:t>
            </a:r>
            <a:r>
              <a:rPr lang="en-US" baseline="0" dirty="0" smtClean="0"/>
              <a:t> compound does not have any analgesic activity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26</a:t>
            </a:fld>
            <a:endParaRPr lang="en-US"/>
          </a:p>
        </p:txBody>
      </p:sp>
    </p:spTree>
    <p:extLst>
      <p:ext uri="{BB962C8B-B14F-4D97-AF65-F5344CB8AC3E}">
        <p14:creationId xmlns:p14="http://schemas.microsoft.com/office/powerpoint/2010/main" val="292375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27</a:t>
            </a:fld>
            <a:endParaRPr lang="en-US"/>
          </a:p>
        </p:txBody>
      </p:sp>
    </p:spTree>
    <p:extLst>
      <p:ext uri="{BB962C8B-B14F-4D97-AF65-F5344CB8AC3E}">
        <p14:creationId xmlns:p14="http://schemas.microsoft.com/office/powerpoint/2010/main" val="2361722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Commonly prescribed</a:t>
            </a:r>
            <a:r>
              <a:rPr lang="en-US" baseline="0" dirty="0" smtClean="0"/>
              <a:t> for acute pain </a:t>
            </a:r>
            <a:endParaRPr lang="en-US" dirty="0" smtClean="0"/>
          </a:p>
          <a:p>
            <a:r>
              <a:rPr lang="en-US" dirty="0" smtClean="0"/>
              <a:t>Hydromorphone</a:t>
            </a:r>
            <a:r>
              <a:rPr lang="en-US" baseline="0" dirty="0" smtClean="0"/>
              <a:t> is 100x more potent then hydrocodone </a:t>
            </a:r>
          </a:p>
          <a:p>
            <a:r>
              <a:rPr lang="en-US" baseline="0" dirty="0" smtClean="0"/>
              <a:t>CYP 3A5 is principle enzyme that metabolizes oxycodone to nor-oxycodone, minor pathway is CYP 2D6</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28</a:t>
            </a:fld>
            <a:endParaRPr lang="en-US"/>
          </a:p>
        </p:txBody>
      </p:sp>
    </p:spTree>
    <p:extLst>
      <p:ext uri="{BB962C8B-B14F-4D97-AF65-F5344CB8AC3E}">
        <p14:creationId xmlns:p14="http://schemas.microsoft.com/office/powerpoint/2010/main" val="267210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Hydrocodone may not be a good alternative in 2D6 polymorphisms,</a:t>
            </a:r>
            <a:r>
              <a:rPr lang="en-US" baseline="0" dirty="0" smtClean="0"/>
              <a:t> but there is a significant lack of evidence</a:t>
            </a:r>
          </a:p>
          <a:p>
            <a:endParaRPr lang="en-US" baseline="0" dirty="0" smtClean="0"/>
          </a:p>
          <a:p>
            <a:r>
              <a:rPr lang="en-US" baseline="0" dirty="0" smtClean="0"/>
              <a:t>Oxycodone has intrinsic analgesic activity, it will difficult to not recommend against the use of oxycodone as empiric pain management, although CPIC recommends against its use in 2D6 UM or PMs</a:t>
            </a:r>
          </a:p>
        </p:txBody>
      </p:sp>
      <p:sp>
        <p:nvSpPr>
          <p:cNvPr id="4" name="Slide Number Placeholder 3"/>
          <p:cNvSpPr>
            <a:spLocks noGrp="1"/>
          </p:cNvSpPr>
          <p:nvPr>
            <p:ph type="sldNum" sz="quarter" idx="10"/>
          </p:nvPr>
        </p:nvSpPr>
        <p:spPr/>
        <p:txBody>
          <a:bodyPr/>
          <a:lstStyle/>
          <a:p>
            <a:fld id="{2D8A8025-C344-4127-8FEB-D4A1969E436D}" type="slidenum">
              <a:rPr lang="en-US" smtClean="0"/>
              <a:t>29</a:t>
            </a:fld>
            <a:endParaRPr lang="en-US"/>
          </a:p>
        </p:txBody>
      </p:sp>
    </p:spTree>
    <p:extLst>
      <p:ext uri="{BB962C8B-B14F-4D97-AF65-F5344CB8AC3E}">
        <p14:creationId xmlns:p14="http://schemas.microsoft.com/office/powerpoint/2010/main" val="2579229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a:t>
            </a:r>
            <a:r>
              <a:rPr lang="en-US" baseline="0" dirty="0" smtClean="0"/>
              <a:t> worry about polymorphisms in CYPs</a:t>
            </a:r>
          </a:p>
          <a:p>
            <a:r>
              <a:rPr lang="en-US" baseline="0" dirty="0" smtClean="0"/>
              <a:t>Metabolites include m3g and m6g, the latter being pharmacologically active </a:t>
            </a:r>
          </a:p>
          <a:p>
            <a:r>
              <a:rPr lang="en-US" baseline="0" dirty="0" smtClean="0"/>
              <a:t>Study by </a:t>
            </a:r>
            <a:r>
              <a:rPr lang="en-US" baseline="0" dirty="0" err="1" smtClean="0"/>
              <a:t>Holthe</a:t>
            </a:r>
            <a:r>
              <a:rPr lang="en-US" baseline="0" dirty="0" smtClean="0"/>
              <a:t> and colleagues showed morphine levels were comparable across groups with differing functioning on UGT function</a:t>
            </a:r>
          </a:p>
          <a:p>
            <a:r>
              <a:rPr lang="en-US" baseline="0" dirty="0" smtClean="0"/>
              <a:t>Study by </a:t>
            </a:r>
            <a:r>
              <a:rPr lang="en-US" baseline="0" dirty="0" err="1" smtClean="0"/>
              <a:t>Darbari</a:t>
            </a:r>
            <a:r>
              <a:rPr lang="en-US" baseline="0" dirty="0" smtClean="0"/>
              <a:t> and colleagues showed that patients with lower functioning UGT 2B7 had less circulating M3G and M6G</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30</a:t>
            </a:fld>
            <a:endParaRPr lang="en-US"/>
          </a:p>
        </p:txBody>
      </p:sp>
    </p:spTree>
    <p:extLst>
      <p:ext uri="{BB962C8B-B14F-4D97-AF65-F5344CB8AC3E}">
        <p14:creationId xmlns:p14="http://schemas.microsoft.com/office/powerpoint/2010/main" val="3626119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 homozygous normal</a:t>
            </a:r>
          </a:p>
          <a:p>
            <a:r>
              <a:rPr lang="en-US" dirty="0" smtClean="0"/>
              <a:t>GG homozygous</a:t>
            </a:r>
            <a:r>
              <a:rPr lang="en-US" baseline="0" dirty="0" smtClean="0"/>
              <a:t> polymorphism</a:t>
            </a:r>
          </a:p>
          <a:p>
            <a:endParaRPr lang="en-US" baseline="0" dirty="0" smtClean="0"/>
          </a:p>
          <a:p>
            <a:r>
              <a:rPr lang="en-US" baseline="0" dirty="0" smtClean="0"/>
              <a:t>Other studies in the post-op population showed similar results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31</a:t>
            </a:fld>
            <a:endParaRPr lang="en-US"/>
          </a:p>
        </p:txBody>
      </p:sp>
    </p:spTree>
    <p:extLst>
      <p:ext uri="{BB962C8B-B14F-4D97-AF65-F5344CB8AC3E}">
        <p14:creationId xmlns:p14="http://schemas.microsoft.com/office/powerpoint/2010/main" val="149413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pain at baseline is typically manageable at 3-4/10, but when she was out shoveling snow she noticed a “throbbing pain” in her lower back and now has become unbearable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38</a:t>
            </a:fld>
            <a:endParaRPr lang="en-US"/>
          </a:p>
        </p:txBody>
      </p:sp>
    </p:spTree>
    <p:extLst>
      <p:ext uri="{BB962C8B-B14F-4D97-AF65-F5344CB8AC3E}">
        <p14:creationId xmlns:p14="http://schemas.microsoft.com/office/powerpoint/2010/main" val="318338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Noted</a:t>
            </a:r>
            <a:r>
              <a:rPr lang="en-US" baseline="0" dirty="0" smtClean="0"/>
              <a:t> increased confusion and tachycardia on 150 mg/day</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39</a:t>
            </a:fld>
            <a:endParaRPr lang="en-US"/>
          </a:p>
        </p:txBody>
      </p:sp>
    </p:spTree>
    <p:extLst>
      <p:ext uri="{BB962C8B-B14F-4D97-AF65-F5344CB8AC3E}">
        <p14:creationId xmlns:p14="http://schemas.microsoft.com/office/powerpoint/2010/main" val="363569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she can’t make neither</a:t>
            </a:r>
            <a:r>
              <a:rPr lang="en-US" baseline="0" dirty="0" smtClean="0"/>
              <a:t> heads nor tails of the information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40</a:t>
            </a:fld>
            <a:endParaRPr lang="en-US"/>
          </a:p>
        </p:txBody>
      </p:sp>
    </p:spTree>
    <p:extLst>
      <p:ext uri="{BB962C8B-B14F-4D97-AF65-F5344CB8AC3E}">
        <p14:creationId xmlns:p14="http://schemas.microsoft.com/office/powerpoint/2010/main" val="2463870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2c9 phenytoin, warfarin, ARBs, multiple NSAIDs, sulfonylureas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41</a:t>
            </a:fld>
            <a:endParaRPr lang="en-US"/>
          </a:p>
        </p:txBody>
      </p:sp>
    </p:spTree>
    <p:extLst>
      <p:ext uri="{BB962C8B-B14F-4D97-AF65-F5344CB8AC3E}">
        <p14:creationId xmlns:p14="http://schemas.microsoft.com/office/powerpoint/2010/main" val="346732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you heard this about 10 minutes ago,</a:t>
            </a:r>
            <a:r>
              <a:rPr lang="en-US" baseline="0" dirty="0" smtClean="0"/>
              <a:t> but it’s early and repetition is good</a:t>
            </a:r>
            <a:endParaRPr lang="en-US" dirty="0" smtClean="0"/>
          </a:p>
          <a:p>
            <a:r>
              <a:rPr lang="en-US" dirty="0" smtClean="0"/>
              <a:t>This will help</a:t>
            </a:r>
            <a:r>
              <a:rPr lang="en-US" baseline="0" dirty="0" smtClean="0"/>
              <a:t> lay the foundation for the presentation and help understand the basics of pharmacogenomics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4</a:t>
            </a:fld>
            <a:endParaRPr lang="en-US"/>
          </a:p>
        </p:txBody>
      </p:sp>
    </p:spTree>
    <p:extLst>
      <p:ext uri="{BB962C8B-B14F-4D97-AF65-F5344CB8AC3E}">
        <p14:creationId xmlns:p14="http://schemas.microsoft.com/office/powerpoint/2010/main" val="4023559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2c9 phenytoin, warfarin, ARBs, multiple NSAIDs, sulfonylureas</a:t>
            </a:r>
            <a:r>
              <a:rPr lang="en-US" baseline="0" dirty="0" smtClean="0"/>
              <a:t> </a:t>
            </a:r>
          </a:p>
          <a:p>
            <a:endParaRPr lang="en-US" baseline="0" dirty="0" smtClean="0"/>
          </a:p>
          <a:p>
            <a:r>
              <a:rPr lang="en-US" baseline="0" dirty="0" smtClean="0"/>
              <a:t>Venlafaxine is also activated to o-</a:t>
            </a:r>
            <a:r>
              <a:rPr lang="en-US" baseline="0" dirty="0" err="1" smtClean="0"/>
              <a:t>desmethylvenlafaxine</a:t>
            </a:r>
            <a:r>
              <a:rPr lang="en-US" baseline="0" dirty="0" smtClean="0"/>
              <a:t>, which is responsible for the primary effects. With more being activated, patient may experience more adverse effects, which is consistent with the patient’s story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42</a:t>
            </a:fld>
            <a:endParaRPr lang="en-US"/>
          </a:p>
        </p:txBody>
      </p:sp>
    </p:spTree>
    <p:extLst>
      <p:ext uri="{BB962C8B-B14F-4D97-AF65-F5344CB8AC3E}">
        <p14:creationId xmlns:p14="http://schemas.microsoft.com/office/powerpoint/2010/main" val="3467320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very patient-friendly</a:t>
            </a:r>
            <a:r>
              <a:rPr lang="en-US" baseline="0" dirty="0" smtClean="0"/>
              <a:t> </a:t>
            </a:r>
          </a:p>
          <a:p>
            <a:r>
              <a:rPr lang="en-US" baseline="0" dirty="0" smtClean="0"/>
              <a:t>Get all sorts of questions. Some questions I have had include “what do all the numbers and letters mean?” Will this tell me what medications won’t work for me? Does this explain why drug x caused this side effect? I’ve even had patients ask me things like, is it hard for you to find pants in stores? And Do you think my grandson will get as tall as you? Well your grandson is 6’2” and is 34 years old, </a:t>
            </a:r>
            <a:r>
              <a:rPr lang="en-US" baseline="0" smtClean="0"/>
              <a:t>I doubt it…</a:t>
            </a:r>
            <a:endParaRPr lang="en-US" baseline="0" dirty="0" smtClean="0"/>
          </a:p>
        </p:txBody>
      </p:sp>
      <p:sp>
        <p:nvSpPr>
          <p:cNvPr id="4" name="Slide Number Placeholder 3"/>
          <p:cNvSpPr>
            <a:spLocks noGrp="1"/>
          </p:cNvSpPr>
          <p:nvPr>
            <p:ph type="sldNum" sz="quarter" idx="10"/>
          </p:nvPr>
        </p:nvSpPr>
        <p:spPr/>
        <p:txBody>
          <a:bodyPr/>
          <a:lstStyle/>
          <a:p>
            <a:fld id="{2D8A8025-C344-4127-8FEB-D4A1969E436D}" type="slidenum">
              <a:rPr lang="en-US" smtClean="0"/>
              <a:t>43</a:t>
            </a:fld>
            <a:endParaRPr lang="en-US"/>
          </a:p>
        </p:txBody>
      </p:sp>
    </p:spTree>
    <p:extLst>
      <p:ext uri="{BB962C8B-B14F-4D97-AF65-F5344CB8AC3E}">
        <p14:creationId xmlns:p14="http://schemas.microsoft.com/office/powerpoint/2010/main" val="51484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Fentanyl for chronic</a:t>
            </a:r>
            <a:r>
              <a:rPr lang="en-US" baseline="0" dirty="0" smtClean="0"/>
              <a:t> pain: </a:t>
            </a:r>
            <a:r>
              <a:rPr lang="en-US" dirty="0" smtClean="0"/>
              <a:t>Patients who are considered opioid-tolerant are those who have been taking, for a week or longer, at least 60 mg of morphine daily, or at least 30 mg of oral oxycodone daily, or at least 8 mg of oral hydromorphone daily, or an </a:t>
            </a:r>
            <a:r>
              <a:rPr lang="en-US" dirty="0" err="1" smtClean="0"/>
              <a:t>equianalgesic</a:t>
            </a:r>
            <a:r>
              <a:rPr lang="en-US" dirty="0" smtClean="0"/>
              <a:t> dose of another opioid.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46</a:t>
            </a:fld>
            <a:endParaRPr lang="en-US"/>
          </a:p>
        </p:txBody>
      </p:sp>
    </p:spTree>
    <p:extLst>
      <p:ext uri="{BB962C8B-B14F-4D97-AF65-F5344CB8AC3E}">
        <p14:creationId xmlns:p14="http://schemas.microsoft.com/office/powerpoint/2010/main" val="325653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Kinetics: what the body does to the drug (ADME)</a:t>
            </a:r>
          </a:p>
          <a:p>
            <a:r>
              <a:rPr lang="en-US" dirty="0" smtClean="0"/>
              <a:t>Dynamics: what the drug does to the body</a:t>
            </a:r>
          </a:p>
          <a:p>
            <a:r>
              <a:rPr lang="en-US" dirty="0" smtClean="0"/>
              <a:t>Genomics: how a person’s genes affect the body’s response</a:t>
            </a:r>
            <a:r>
              <a:rPr lang="en-US" baseline="0" dirty="0" smtClean="0"/>
              <a:t> to drugs</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5</a:t>
            </a:fld>
            <a:endParaRPr lang="en-US"/>
          </a:p>
        </p:txBody>
      </p:sp>
    </p:spTree>
    <p:extLst>
      <p:ext uri="{BB962C8B-B14F-4D97-AF65-F5344CB8AC3E}">
        <p14:creationId xmlns:p14="http://schemas.microsoft.com/office/powerpoint/2010/main" val="326177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a:t>
            </a:r>
            <a:r>
              <a:rPr lang="en-US" baseline="0" dirty="0" smtClean="0"/>
              <a:t> of enzymes in the liver responsible for the metabolism of drugs, estimated to be 70-80% of enzymes involved in drug metabolism </a:t>
            </a:r>
          </a:p>
          <a:p>
            <a:endParaRPr lang="en-US" baseline="0" dirty="0" smtClean="0"/>
          </a:p>
          <a:p>
            <a:r>
              <a:rPr lang="en-US" baseline="0" dirty="0" smtClean="0"/>
              <a:t>For example CYP 2D6 has over 100 variants, leading to a lot of variability in function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6</a:t>
            </a:fld>
            <a:endParaRPr lang="en-US"/>
          </a:p>
        </p:txBody>
      </p:sp>
    </p:spTree>
    <p:extLst>
      <p:ext uri="{BB962C8B-B14F-4D97-AF65-F5344CB8AC3E}">
        <p14:creationId xmlns:p14="http://schemas.microsoft.com/office/powerpoint/2010/main" val="384342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Segoe UI" pitchFamily="34" charset="0"/>
                <a:cs typeface="Segoe UI" pitchFamily="34" charset="0"/>
              </a:rPr>
              <a:t>Take a look at ask mayo expert</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Segoe UI" pitchFamily="34" charset="0"/>
                <a:cs typeface="Segoe UI" pitchFamily="34" charset="0"/>
              </a:rPr>
              <a:t>it mentions for poor metabolizers, the concern is with decreased efficacy</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Segoe UI" pitchFamily="34" charset="0"/>
                <a:cs typeface="Segoe UI" pitchFamily="34" charset="0"/>
              </a:rPr>
              <a:t>however, there are some papers that cite reports of patients with intolerances or tachycardia side effects who are CYP2D6 PM</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fld id="{2D8A8025-C344-4127-8FEB-D4A1969E436D}" type="slidenum">
              <a:rPr lang="en-US" smtClean="0"/>
              <a:t>7</a:t>
            </a:fld>
            <a:endParaRPr lang="en-US"/>
          </a:p>
        </p:txBody>
      </p:sp>
    </p:spTree>
    <p:extLst>
      <p:ext uri="{BB962C8B-B14F-4D97-AF65-F5344CB8AC3E}">
        <p14:creationId xmlns:p14="http://schemas.microsoft.com/office/powerpoint/2010/main" val="208050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opioid receptor subtype is responsible for </a:t>
            </a:r>
            <a:endParaRPr lang="en-US" dirty="0" smtClean="0"/>
          </a:p>
          <a:p>
            <a:r>
              <a:rPr lang="en-US" dirty="0" smtClean="0"/>
              <a:t>Lots of drugs are antagonists, but these are agonists (activates a receptor in the brain)</a:t>
            </a:r>
          </a:p>
          <a:p>
            <a:r>
              <a:rPr lang="en-US" dirty="0" smtClean="0"/>
              <a:t>Mu</a:t>
            </a:r>
            <a:r>
              <a:rPr lang="en-US" baseline="0" dirty="0" smtClean="0"/>
              <a:t> agonists have other off-target effects as well</a:t>
            </a:r>
            <a:endParaRPr lang="en-US" dirty="0" smtClean="0"/>
          </a:p>
          <a:p>
            <a:r>
              <a:rPr lang="en-US" dirty="0" smtClean="0"/>
              <a:t>PNS: includes the enteric nervous system</a:t>
            </a:r>
          </a:p>
          <a:p>
            <a:endParaRPr lang="en-US" dirty="0" smtClean="0"/>
          </a:p>
          <a:p>
            <a:r>
              <a:rPr lang="en-US" dirty="0" smtClean="0"/>
              <a:t>OPRM1</a:t>
            </a:r>
            <a:r>
              <a:rPr lang="en-US" baseline="0" dirty="0" smtClean="0"/>
              <a:t> has over 100 identified variants, may explain differences in opioid response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9</a:t>
            </a:fld>
            <a:endParaRPr lang="en-US"/>
          </a:p>
        </p:txBody>
      </p:sp>
    </p:spTree>
    <p:extLst>
      <p:ext uri="{BB962C8B-B14F-4D97-AF65-F5344CB8AC3E}">
        <p14:creationId xmlns:p14="http://schemas.microsoft.com/office/powerpoint/2010/main" val="364149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Tramadol itself has more action on the</a:t>
            </a:r>
            <a:r>
              <a:rPr lang="en-US" baseline="0" dirty="0" smtClean="0"/>
              <a:t> inhibition of serotonin and norepinephrine uptake, whereas the major metabolite is responsible for the opioid receptor affinity and pain relief </a:t>
            </a:r>
          </a:p>
          <a:p>
            <a:r>
              <a:rPr lang="en-US" baseline="0" dirty="0" smtClean="0"/>
              <a:t>Tramadol binds at 4000 less affinity than morphine, metabolite about 10 x as less than morphine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11</a:t>
            </a:fld>
            <a:endParaRPr lang="en-US"/>
          </a:p>
        </p:txBody>
      </p:sp>
    </p:spTree>
    <p:extLst>
      <p:ext uri="{BB962C8B-B14F-4D97-AF65-F5344CB8AC3E}">
        <p14:creationId xmlns:p14="http://schemas.microsoft.com/office/powerpoint/2010/main" val="250184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1:</a:t>
            </a:r>
            <a:r>
              <a:rPr lang="en-US" baseline="0" dirty="0" smtClean="0"/>
              <a:t> inactivates or activates drug, sometimes to a more potent form than the parent drug</a:t>
            </a:r>
          </a:p>
          <a:p>
            <a:r>
              <a:rPr lang="en-US" baseline="0" dirty="0" smtClean="0"/>
              <a:t>Phase 2: allows for a drug to be eliminated </a:t>
            </a:r>
            <a:endParaRPr lang="en-US" dirty="0"/>
          </a:p>
        </p:txBody>
      </p:sp>
      <p:sp>
        <p:nvSpPr>
          <p:cNvPr id="4" name="Slide Number Placeholder 3"/>
          <p:cNvSpPr>
            <a:spLocks noGrp="1"/>
          </p:cNvSpPr>
          <p:nvPr>
            <p:ph type="sldNum" sz="quarter" idx="10"/>
          </p:nvPr>
        </p:nvSpPr>
        <p:spPr/>
        <p:txBody>
          <a:bodyPr/>
          <a:lstStyle/>
          <a:p>
            <a:fld id="{2D8A8025-C344-4127-8FEB-D4A1969E436D}" type="slidenum">
              <a:rPr lang="en-US" smtClean="0"/>
              <a:t>12</a:t>
            </a:fld>
            <a:endParaRPr lang="en-US"/>
          </a:p>
        </p:txBody>
      </p:sp>
    </p:spTree>
    <p:extLst>
      <p:ext uri="{BB962C8B-B14F-4D97-AF65-F5344CB8AC3E}">
        <p14:creationId xmlns:p14="http://schemas.microsoft.com/office/powerpoint/2010/main" val="6037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368" y="2743200"/>
            <a:ext cx="7827264" cy="1371600"/>
          </a:xfrm>
        </p:spPr>
        <p:txBody>
          <a:bodyPr lIns="0" rIns="0" anchor="b" anchorCtr="0">
            <a:noAutofit/>
          </a:bodyPr>
          <a:lstStyle>
            <a:lvl1pPr algn="l">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Autofit/>
          </a:bodyPr>
          <a:lstStyle>
            <a:lvl1pPr marL="0" indent="0" algn="l">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p>
            <a:fld id="{4BA89095-9A89-4406-976C-9C5E16DAD41A}"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AD713-2A88-4927-BA3B-75E8042AC897}" type="slidenum">
              <a:rPr lang="en-US" smtClean="0"/>
              <a:t>‹#›</a:t>
            </a:fld>
            <a:endParaRPr lang="en-US"/>
          </a:p>
        </p:txBody>
      </p:sp>
      <p:grpSp>
        <p:nvGrpSpPr>
          <p:cNvPr id="20" name="Group 19"/>
          <p:cNvGrpSpPr/>
          <p:nvPr userDrawn="1"/>
        </p:nvGrpSpPr>
        <p:grpSpPr>
          <a:xfrm>
            <a:off x="657225" y="681038"/>
            <a:ext cx="1266825" cy="1381125"/>
            <a:chOff x="657225" y="681038"/>
            <a:chExt cx="1266825" cy="1381125"/>
          </a:xfrm>
          <a:solidFill>
            <a:srgbClr val="FFFFFF"/>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00270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05428-9570-4274-A7BE-CFC37835A78D}" type="datetime1">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AD713-2A88-4927-BA3B-75E8042AC897}" type="slidenum">
              <a:rPr lang="en-US" smtClean="0"/>
              <a:t>‹#›</a:t>
            </a:fld>
            <a:endParaRPr lang="en-US"/>
          </a:p>
        </p:txBody>
      </p:sp>
      <p:grpSp>
        <p:nvGrpSpPr>
          <p:cNvPr id="21" name="Group 20"/>
          <p:cNvGrpSpPr/>
          <p:nvPr userDrawn="1"/>
        </p:nvGrpSpPr>
        <p:grpSpPr>
          <a:xfrm>
            <a:off x="120650" y="6299343"/>
            <a:ext cx="420688" cy="458645"/>
            <a:chOff x="657225" y="681038"/>
            <a:chExt cx="1266825" cy="1381125"/>
          </a:xfrm>
          <a:solidFill>
            <a:srgbClr val="FFFFFF"/>
          </a:solidFill>
        </p:grpSpPr>
        <p:sp>
          <p:nvSpPr>
            <p:cNvPr id="2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926855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p:nvPr>
        </p:nvSpPr>
        <p:spPr>
          <a:xfrm>
            <a:off x="0" y="2733675"/>
            <a:ext cx="9144000" cy="1371600"/>
          </a:xfrm>
        </p:spPr>
        <p:txBody>
          <a:bodyPr anchor="ctr" anchorCtr="0"/>
          <a:lstStyle>
            <a:lvl1pPr algn="ct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62CF2-628F-4084-A070-61EC1C6E5F1D}" type="datetime1">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AD713-2A88-4927-BA3B-75E8042AC897}" type="slidenum">
              <a:rPr lang="en-US" smtClean="0"/>
              <a:t>‹#›</a:t>
            </a:fld>
            <a:endParaRPr lang="en-US"/>
          </a:p>
        </p:txBody>
      </p:sp>
      <p:grpSp>
        <p:nvGrpSpPr>
          <p:cNvPr id="31" name="Group 30"/>
          <p:cNvGrpSpPr/>
          <p:nvPr userDrawn="1"/>
        </p:nvGrpSpPr>
        <p:grpSpPr>
          <a:xfrm>
            <a:off x="3937794" y="681038"/>
            <a:ext cx="1266825" cy="1381125"/>
            <a:chOff x="657225" y="681038"/>
            <a:chExt cx="1266825" cy="1381125"/>
          </a:xfrm>
          <a:solidFill>
            <a:srgbClr val="FFFFFF"/>
          </a:solidFill>
        </p:grpSpPr>
        <p:sp>
          <p:nvSpPr>
            <p:cNvPr id="3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03602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44E43-A1FA-4E6E-8C33-EAFF846B7292}"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AD713-2A88-4927-BA3B-75E8042AC897}" type="slidenum">
              <a:rPr lang="en-US" smtClean="0"/>
              <a:t>‹#›</a:t>
            </a:fld>
            <a:endParaRPr lang="en-US"/>
          </a:p>
        </p:txBody>
      </p:sp>
    </p:spTree>
    <p:extLst>
      <p:ext uri="{BB962C8B-B14F-4D97-AF65-F5344CB8AC3E}">
        <p14:creationId xmlns:p14="http://schemas.microsoft.com/office/powerpoint/2010/main" val="3578086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AFC0D-6F9A-4D18-8167-728798AAFBF3}"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AD713-2A88-4927-BA3B-75E8042AC897}" type="slidenum">
              <a:rPr lang="en-US" smtClean="0"/>
              <a:t>‹#›</a:t>
            </a:fld>
            <a:endParaRPr lang="en-US"/>
          </a:p>
        </p:txBody>
      </p:sp>
    </p:spTree>
    <p:extLst>
      <p:ext uri="{BB962C8B-B14F-4D97-AF65-F5344CB8AC3E}">
        <p14:creationId xmlns:p14="http://schemas.microsoft.com/office/powerpoint/2010/main" val="30819499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650CF-99DC-4B88-8DB0-4F90609C6C92}"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AD713-2A88-4927-BA3B-75E8042AC897}" type="slidenum">
              <a:rPr lang="en-US" smtClean="0"/>
              <a:t>‹#›</a:t>
            </a:fld>
            <a:endParaRPr lang="en-US"/>
          </a:p>
        </p:txBody>
      </p:sp>
      <p:grpSp>
        <p:nvGrpSpPr>
          <p:cNvPr id="20" name="Group 19"/>
          <p:cNvGrpSpPr/>
          <p:nvPr userDrawn="1"/>
        </p:nvGrpSpPr>
        <p:grpSpPr>
          <a:xfrm>
            <a:off x="120650" y="6299343"/>
            <a:ext cx="420688" cy="458645"/>
            <a:chOff x="657225" y="681038"/>
            <a:chExt cx="1266825" cy="1381125"/>
          </a:xfrm>
          <a:solidFill>
            <a:srgbClr val="FFFFFF"/>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81582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16736" y="1673352"/>
            <a:ext cx="6528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7FB210-E295-4C48-9A72-258649C9FB30}"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AD713-2A88-4927-BA3B-75E8042AC897}" type="slidenum">
              <a:rPr lang="en-US" smtClean="0"/>
              <a:t>‹#›</a:t>
            </a:fld>
            <a:endParaRPr lang="en-US"/>
          </a:p>
        </p:txBody>
      </p:sp>
      <p:grpSp>
        <p:nvGrpSpPr>
          <p:cNvPr id="20" name="Group 19"/>
          <p:cNvGrpSpPr/>
          <p:nvPr userDrawn="1"/>
        </p:nvGrpSpPr>
        <p:grpSpPr>
          <a:xfrm>
            <a:off x="120650" y="6299343"/>
            <a:ext cx="420688" cy="458645"/>
            <a:chOff x="657225" y="681038"/>
            <a:chExt cx="1266825" cy="1381125"/>
          </a:xfrm>
          <a:solidFill>
            <a:srgbClr val="FFFFFF"/>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25258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368" y="2743200"/>
            <a:ext cx="7827264" cy="1371600"/>
          </a:xfrm>
        </p:spPr>
        <p:txBody>
          <a:bodyPr anchor="b" anchorCtr="0"/>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BD925-4163-4BF1-942F-36F23B47ECBC}"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AD713-2A88-4927-BA3B-75E8042AC897}" type="slidenum">
              <a:rPr lang="en-US" smtClean="0"/>
              <a:t>‹#›</a:t>
            </a:fld>
            <a:endParaRPr lang="en-US"/>
          </a:p>
        </p:txBody>
      </p:sp>
      <p:grpSp>
        <p:nvGrpSpPr>
          <p:cNvPr id="20" name="Group 19"/>
          <p:cNvGrpSpPr/>
          <p:nvPr userDrawn="1"/>
        </p:nvGrpSpPr>
        <p:grpSpPr>
          <a:xfrm>
            <a:off x="120650" y="6299343"/>
            <a:ext cx="420688" cy="458645"/>
            <a:chOff x="657225" y="681038"/>
            <a:chExt cx="1266825" cy="1381125"/>
          </a:xfrm>
          <a:solidFill>
            <a:srgbClr val="FFFFFF"/>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31830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B12CFE-CBF6-4D2E-A6BC-DDC5AB62099E}" type="datetime1">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AD713-2A88-4927-BA3B-75E8042AC897}" type="slidenum">
              <a:rPr lang="en-US" smtClean="0"/>
              <a:t>‹#›</a:t>
            </a:fld>
            <a:endParaRPr lang="en-US"/>
          </a:p>
        </p:txBody>
      </p:sp>
      <p:grpSp>
        <p:nvGrpSpPr>
          <p:cNvPr id="21" name="Group 20"/>
          <p:cNvGrpSpPr/>
          <p:nvPr userDrawn="1"/>
        </p:nvGrpSpPr>
        <p:grpSpPr>
          <a:xfrm>
            <a:off x="120650" y="6299343"/>
            <a:ext cx="420688" cy="458645"/>
            <a:chOff x="657225" y="681038"/>
            <a:chExt cx="1266825" cy="1381125"/>
          </a:xfrm>
          <a:solidFill>
            <a:srgbClr val="FFFFFF"/>
          </a:solidFill>
        </p:grpSpPr>
        <p:sp>
          <p:nvSpPr>
            <p:cNvPr id="2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60048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937B4-7E4A-43AC-BC78-209FE08835BA}" type="datetime1">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AD713-2A88-4927-BA3B-75E8042AC897}" type="slidenum">
              <a:rPr lang="en-US" smtClean="0"/>
              <a:t>‹#›</a:t>
            </a:fld>
            <a:endParaRPr lang="en-US"/>
          </a:p>
        </p:txBody>
      </p:sp>
      <p:grpSp>
        <p:nvGrpSpPr>
          <p:cNvPr id="23" name="Group 22"/>
          <p:cNvGrpSpPr/>
          <p:nvPr userDrawn="1"/>
        </p:nvGrpSpPr>
        <p:grpSpPr>
          <a:xfrm>
            <a:off x="120650" y="6299343"/>
            <a:ext cx="420688" cy="458645"/>
            <a:chOff x="657225" y="681038"/>
            <a:chExt cx="1266825" cy="1381125"/>
          </a:xfrm>
          <a:solidFill>
            <a:srgbClr val="FFFFFF"/>
          </a:solidFill>
        </p:grpSpPr>
        <p:sp>
          <p:nvSpPr>
            <p:cNvPr id="24"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90438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82CC-9F5E-4420-B3C4-E72F85E1878C}" type="datetime1">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AD713-2A88-4927-BA3B-75E8042AC897}" type="slidenum">
              <a:rPr lang="en-US" smtClean="0"/>
              <a:t>‹#›</a:t>
            </a:fld>
            <a:endParaRPr lang="en-US"/>
          </a:p>
        </p:txBody>
      </p:sp>
      <p:grpSp>
        <p:nvGrpSpPr>
          <p:cNvPr id="19" name="Group 18"/>
          <p:cNvGrpSpPr/>
          <p:nvPr userDrawn="1"/>
        </p:nvGrpSpPr>
        <p:grpSpPr>
          <a:xfrm>
            <a:off x="120650" y="6299343"/>
            <a:ext cx="420688" cy="458645"/>
            <a:chOff x="657225" y="681038"/>
            <a:chExt cx="1266825" cy="1381125"/>
          </a:xfrm>
          <a:solidFill>
            <a:srgbClr val="FFFFFF"/>
          </a:solidFill>
        </p:grpSpPr>
        <p:sp>
          <p:nvSpPr>
            <p:cNvPr id="20"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04998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3689C-DB67-4CCA-A848-22EFE3383AEC}" type="datetime1">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AD713-2A88-4927-BA3B-75E8042AC897}" type="slidenum">
              <a:rPr lang="en-US" smtClean="0"/>
              <a:t>‹#›</a:t>
            </a:fld>
            <a:endParaRPr lang="en-US"/>
          </a:p>
        </p:txBody>
      </p:sp>
      <p:grpSp>
        <p:nvGrpSpPr>
          <p:cNvPr id="18" name="Group 17"/>
          <p:cNvGrpSpPr/>
          <p:nvPr userDrawn="1"/>
        </p:nvGrpSpPr>
        <p:grpSpPr>
          <a:xfrm>
            <a:off x="120650" y="6299343"/>
            <a:ext cx="420688" cy="458645"/>
            <a:chOff x="657225" y="681038"/>
            <a:chExt cx="1266825" cy="1381125"/>
          </a:xfrm>
          <a:solidFill>
            <a:srgbClr val="FFFFFF"/>
          </a:solidFill>
        </p:grpSpPr>
        <p:sp>
          <p:nvSpPr>
            <p:cNvPr id="19"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172523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9569EB-1ECE-4E8F-9036-8173B5125D81}" type="datetime1">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AD713-2A88-4927-BA3B-75E8042AC897}" type="slidenum">
              <a:rPr lang="en-US" smtClean="0"/>
              <a:t>‹#›</a:t>
            </a:fld>
            <a:endParaRPr lang="en-US"/>
          </a:p>
        </p:txBody>
      </p:sp>
      <p:grpSp>
        <p:nvGrpSpPr>
          <p:cNvPr id="21" name="Group 20"/>
          <p:cNvGrpSpPr/>
          <p:nvPr userDrawn="1"/>
        </p:nvGrpSpPr>
        <p:grpSpPr>
          <a:xfrm>
            <a:off x="120650" y="6299343"/>
            <a:ext cx="420688" cy="458645"/>
            <a:chOff x="657225" y="681038"/>
            <a:chExt cx="1266825" cy="1381125"/>
          </a:xfrm>
          <a:solidFill>
            <a:srgbClr val="FFFFFF"/>
          </a:solidFill>
        </p:grpSpPr>
        <p:sp>
          <p:nvSpPr>
            <p:cNvPr id="2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418889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60000"/>
                    <a:lumOff val="40000"/>
                  </a:schemeClr>
                </a:solidFill>
              </a:defRPr>
            </a:lvl1pPr>
          </a:lstStyle>
          <a:p>
            <a:fld id="{74C4E8BF-A07A-4759-80EC-0462C523C433}" type="datetime1">
              <a:rPr lang="en-US" smtClean="0"/>
              <a:t>4/5/2019</a:t>
            </a:fld>
            <a:endParaRPr lang="en-US"/>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4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defRPr>
            </a:lvl1pPr>
          </a:lstStyle>
          <a:p>
            <a:fld id="{6ACAD713-2A88-4927-BA3B-75E8042AC897}" type="slidenum">
              <a:rPr lang="en-US" smtClean="0"/>
              <a:pPr/>
              <a:t>‹#›</a:t>
            </a:fld>
            <a:endParaRPr lang="en-US"/>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pPr lvl="0"/>
            <a:r>
              <a:rPr lang="en-US" sz="700" dirty="0" smtClean="0">
                <a:solidFill>
                  <a:schemeClr val="bg2">
                    <a:lumMod val="60000"/>
                    <a:lumOff val="40000"/>
                  </a:schemeClr>
                </a:solidFill>
              </a:rPr>
              <a:t>©2018 MFMER  |  slide-</a:t>
            </a:r>
            <a:fld id="{D445C29B-035B-48ED-941F-A66A11A8A322}" type="slidenum">
              <a:rPr lang="en-US" sz="700" smtClean="0">
                <a:solidFill>
                  <a:schemeClr val="bg2">
                    <a:lumMod val="60000"/>
                    <a:lumOff val="40000"/>
                  </a:schemeClr>
                </a:solidFill>
              </a:rPr>
              <a:pPr lvl="0"/>
              <a:t>‹#›</a:t>
            </a:fld>
            <a:endParaRPr lang="en-US" sz="700" dirty="0" smtClean="0">
              <a:solidFill>
                <a:schemeClr val="bg2">
                  <a:lumMod val="60000"/>
                  <a:lumOff val="4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Implications of Opioid Pharmacogenomics </a:t>
            </a:r>
            <a:endParaRPr lang="en-US" dirty="0"/>
          </a:p>
        </p:txBody>
      </p:sp>
      <p:sp>
        <p:nvSpPr>
          <p:cNvPr id="3" name="Subtitle 2"/>
          <p:cNvSpPr>
            <a:spLocks noGrp="1"/>
          </p:cNvSpPr>
          <p:nvPr>
            <p:ph type="subTitle" idx="1"/>
          </p:nvPr>
        </p:nvSpPr>
        <p:spPr/>
        <p:txBody>
          <a:bodyPr/>
          <a:lstStyle/>
          <a:p>
            <a:r>
              <a:rPr lang="en-US" dirty="0" smtClean="0"/>
              <a:t>John Trnka, Pharm.D., R.Ph.</a:t>
            </a:r>
          </a:p>
          <a:p>
            <a:r>
              <a:rPr lang="en-US" dirty="0" smtClean="0"/>
              <a:t>Mayo Clinic Health System-Mankato</a:t>
            </a:r>
          </a:p>
          <a:p>
            <a:r>
              <a:rPr lang="en-US" dirty="0" smtClean="0"/>
              <a:t>NACNS Conference: April 6, 2019</a:t>
            </a:r>
            <a:endParaRPr lang="en-US" dirty="0"/>
          </a:p>
        </p:txBody>
      </p:sp>
      <p:pic>
        <p:nvPicPr>
          <p:cNvPr id="4098" name="Picture 2" descr="https://i.imgflip.com/2vt5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236"/>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79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Receptors</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854"/>
          <a:stretch/>
        </p:blipFill>
        <p:spPr bwMode="auto">
          <a:xfrm>
            <a:off x="1" y="1926074"/>
            <a:ext cx="9143999" cy="276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Brunton L, Chabner B, Knollman B. Goodman &amp; Gilman's The Pharmacological Basis of Therapeutics. 13th ed. New York: McGraw-Hill; 2018.</a:t>
            </a:r>
            <a:endParaRPr lang="en-US"/>
          </a:p>
        </p:txBody>
      </p:sp>
    </p:spTree>
    <p:extLst>
      <p:ext uri="{BB962C8B-B14F-4D97-AF65-F5344CB8AC3E}">
        <p14:creationId xmlns:p14="http://schemas.microsoft.com/office/powerpoint/2010/main" val="2378939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Binding Profiles </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990447742"/>
                  </p:ext>
                </p:extLst>
              </p:nvPr>
            </p:nvGraphicFramePr>
            <p:xfrm>
              <a:off x="0" y="1310642"/>
              <a:ext cx="9153644" cy="4495798"/>
            </p:xfrm>
            <a:graphic>
              <a:graphicData uri="http://schemas.openxmlformats.org/drawingml/2006/table">
                <a:tbl>
                  <a:tblPr firstRow="1" bandRow="1">
                    <a:tableStyleId>{5C22544A-7EE6-4342-B048-85BDC9FD1C3A}</a:tableStyleId>
                  </a:tblPr>
                  <a:tblGrid>
                    <a:gridCol w="4215884">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tblGrid>
                  <a:tr h="418604">
                    <a:tc rowSpan="2">
                      <a:txBody>
                        <a:bodyPr/>
                        <a:lstStyle/>
                        <a:p>
                          <a:pPr algn="l"/>
                          <a:r>
                            <a:rPr lang="en-US" sz="1600" dirty="0" smtClean="0"/>
                            <a:t>Opioid Ligands</a:t>
                          </a:r>
                          <a:endParaRPr lang="en-US" sz="1600" dirty="0"/>
                        </a:p>
                      </a:txBody>
                      <a:tcPr/>
                    </a:tc>
                    <a:tc gridSpan="3">
                      <a:txBody>
                        <a:bodyPr/>
                        <a:lstStyle/>
                        <a:p>
                          <a:pPr algn="ctr"/>
                          <a:r>
                            <a:rPr lang="en-US" sz="1600" dirty="0" smtClean="0"/>
                            <a:t>Receptor</a:t>
                          </a:r>
                          <a:r>
                            <a:rPr lang="en-US" sz="1600" baseline="0" dirty="0" smtClean="0"/>
                            <a:t> Types</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732559">
                    <a:tc vMerge="1">
                      <a:txBody>
                        <a:bodyPr/>
                        <a:lstStyle/>
                        <a:p>
                          <a:endParaRPr lang="en-US"/>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600" i="1" smtClean="0">
                                    <a:latin typeface="Cambria Math"/>
                                  </a:rPr>
                                  <m:t>μ</m:t>
                                </m:r>
                              </m:oMath>
                            </m:oMathPara>
                          </a14:m>
                          <a:endParaRPr lang="en-US" sz="1600" dirty="0" smtClean="0"/>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600" i="1" smtClean="0">
                                    <a:latin typeface="Cambria Math"/>
                                  </a:rPr>
                                  <m:t>δ</m:t>
                                </m:r>
                              </m:oMath>
                            </m:oMathPara>
                          </a14:m>
                          <a:endParaRPr lang="en-US" sz="1600" dirty="0"/>
                        </a:p>
                        <a:p>
                          <a:pPr algn="ctr"/>
                          <a:endParaRPr lang="en-US" sz="16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600" i="1" smtClean="0">
                                    <a:latin typeface="Cambria Math"/>
                                  </a:rPr>
                                  <m:t>κ</m:t>
                                </m:r>
                              </m:oMath>
                            </m:oMathPara>
                          </a14:m>
                          <a:endParaRPr lang="en-US" sz="1600" dirty="0" smtClean="0"/>
                        </a:p>
                        <a:p>
                          <a:pPr algn="ctr"/>
                          <a:endParaRPr lang="en-US" sz="1600" dirty="0"/>
                        </a:p>
                      </a:txBody>
                      <a:tcPr/>
                    </a:tc>
                    <a:extLst>
                      <a:ext uri="{0D108BD9-81ED-4DB2-BD59-A6C34878D82A}">
                        <a16:rowId xmlns:a16="http://schemas.microsoft.com/office/drawing/2014/main" xmlns="" val="10001"/>
                      </a:ext>
                    </a:extLst>
                  </a:tr>
                  <a:tr h="424419">
                    <a:tc>
                      <a:txBody>
                        <a:bodyPr/>
                        <a:lstStyle/>
                        <a:p>
                          <a:pPr algn="l"/>
                          <a:r>
                            <a:rPr lang="en-US" sz="1600" dirty="0" smtClean="0"/>
                            <a:t>Morphine</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extLst>
                      <a:ext uri="{0D108BD9-81ED-4DB2-BD59-A6C34878D82A}">
                        <a16:rowId xmlns:a16="http://schemas.microsoft.com/office/drawing/2014/main" xmlns="" val="10002"/>
                      </a:ext>
                    </a:extLst>
                  </a:tr>
                  <a:tr h="424419">
                    <a:tc>
                      <a:txBody>
                        <a:bodyPr/>
                        <a:lstStyle/>
                        <a:p>
                          <a:pPr algn="l"/>
                          <a:r>
                            <a:rPr lang="en-US" sz="1600" dirty="0" smtClean="0"/>
                            <a:t>Hydromorphone</a:t>
                          </a:r>
                          <a:endParaRPr lang="en-US" sz="1600" dirty="0"/>
                        </a:p>
                      </a:txBody>
                      <a:tcPr/>
                    </a:tc>
                    <a:tc>
                      <a:txBody>
                        <a:bodyPr/>
                        <a:lstStyle/>
                        <a:p>
                          <a:pPr algn="ctr"/>
                          <a:r>
                            <a:rPr lang="en-US" sz="1600" dirty="0" smtClean="0"/>
                            <a:t>+++</a:t>
                          </a:r>
                          <a:endParaRPr lang="en-US" sz="1600" dirty="0"/>
                        </a:p>
                      </a:txBody>
                      <a:tcPr/>
                    </a:tc>
                    <a:tc>
                      <a:txBody>
                        <a:bodyPr/>
                        <a:lstStyle/>
                        <a:p>
                          <a:pPr algn="ctr"/>
                          <a:endParaRPr lang="en-US" sz="1600" dirty="0"/>
                        </a:p>
                      </a:txBody>
                      <a:tcPr/>
                    </a:tc>
                    <a:tc>
                      <a:txBody>
                        <a:bodyPr/>
                        <a:lstStyle/>
                        <a:p>
                          <a:pPr algn="ctr"/>
                          <a:r>
                            <a:rPr lang="en-US" sz="1600" dirty="0" smtClean="0"/>
                            <a:t>+</a:t>
                          </a:r>
                          <a:endParaRPr lang="en-US" sz="1600" dirty="0"/>
                        </a:p>
                      </a:txBody>
                      <a:tcPr/>
                    </a:tc>
                    <a:extLst>
                      <a:ext uri="{0D108BD9-81ED-4DB2-BD59-A6C34878D82A}">
                        <a16:rowId xmlns:a16="http://schemas.microsoft.com/office/drawing/2014/main" xmlns="" val="10003"/>
                      </a:ext>
                    </a:extLst>
                  </a:tr>
                  <a:tr h="424419">
                    <a:tc>
                      <a:txBody>
                        <a:bodyPr/>
                        <a:lstStyle/>
                        <a:p>
                          <a:pPr algn="l"/>
                          <a:r>
                            <a:rPr lang="en-US" sz="1600" dirty="0" smtClean="0"/>
                            <a:t>Oxycodone </a:t>
                          </a:r>
                        </a:p>
                        <a:p>
                          <a:pPr marL="742950" lvl="1" indent="-285750" algn="l">
                            <a:buFont typeface="Arial" panose="020B0604020202020204" pitchFamily="34" charset="0"/>
                            <a:buChar char="•"/>
                          </a:pPr>
                          <a:r>
                            <a:rPr lang="en-US" sz="1600" dirty="0" err="1" smtClean="0"/>
                            <a:t>Oxymorphone</a:t>
                          </a:r>
                          <a:r>
                            <a:rPr lang="en-US" sz="1600" dirty="0" smtClean="0"/>
                            <a:t> </a:t>
                          </a:r>
                          <a:endParaRPr lang="en-US" sz="1600" dirty="0"/>
                        </a:p>
                      </a:txBody>
                      <a:tcPr/>
                    </a:tc>
                    <a:tc>
                      <a:txBody>
                        <a:bodyPr/>
                        <a:lstStyle/>
                        <a:p>
                          <a:pPr algn="ctr"/>
                          <a:r>
                            <a:rPr lang="en-US" sz="1600" dirty="0" smtClean="0"/>
                            <a:t>++</a:t>
                          </a:r>
                        </a:p>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xmlns="" val="10004"/>
                      </a:ext>
                    </a:extLst>
                  </a:tr>
                  <a:tr h="424419">
                    <a:tc>
                      <a:txBody>
                        <a:bodyPr/>
                        <a:lstStyle/>
                        <a:p>
                          <a:pPr algn="l"/>
                          <a:r>
                            <a:rPr lang="en-US" sz="1600" dirty="0" smtClean="0"/>
                            <a:t>Fentanyl</a:t>
                          </a:r>
                          <a:endParaRPr lang="en-US" sz="1600" dirty="0"/>
                        </a:p>
                      </a:txBody>
                      <a:tcPr/>
                    </a:tc>
                    <a:tc>
                      <a:txBody>
                        <a:bodyPr/>
                        <a:lstStyle/>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xmlns="" val="10005"/>
                      </a:ext>
                    </a:extLst>
                  </a:tr>
                  <a:tr h="424419">
                    <a:tc>
                      <a:txBody>
                        <a:bodyPr/>
                        <a:lstStyle/>
                        <a:p>
                          <a:pPr algn="l"/>
                          <a:r>
                            <a:rPr lang="en-US" sz="1600" dirty="0" smtClean="0"/>
                            <a:t>Methadone</a:t>
                          </a:r>
                          <a:endParaRPr lang="en-US" sz="1600" dirty="0"/>
                        </a:p>
                      </a:txBody>
                      <a:tcPr/>
                    </a:tc>
                    <a:tc>
                      <a:txBody>
                        <a:bodyPr/>
                        <a:lstStyle/>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xmlns="" val="10006"/>
                      </a:ext>
                    </a:extLst>
                  </a:tr>
                  <a:tr h="732559">
                    <a:tc>
                      <a:txBody>
                        <a:bodyPr/>
                        <a:lstStyle/>
                        <a:p>
                          <a:pPr algn="l"/>
                          <a:r>
                            <a:rPr lang="en-US" sz="1600" dirty="0" smtClean="0"/>
                            <a:t>Tramadol</a:t>
                          </a:r>
                        </a:p>
                        <a:p>
                          <a:pPr marL="742950" lvl="1" indent="-285750" algn="l">
                            <a:buFont typeface="Arial" panose="020B0604020202020204" pitchFamily="34" charset="0"/>
                            <a:buChar char="•"/>
                          </a:pPr>
                          <a:r>
                            <a:rPr lang="en-US" sz="1600" dirty="0" smtClean="0"/>
                            <a:t>O-</a:t>
                          </a:r>
                          <a:r>
                            <a:rPr lang="en-US" sz="1600" dirty="0" err="1" smtClean="0"/>
                            <a:t>desmethyltramadol</a:t>
                          </a:r>
                          <a:endParaRPr lang="en-US" sz="1600" dirty="0"/>
                        </a:p>
                      </a:txBody>
                      <a:tcPr/>
                    </a:tc>
                    <a:tc>
                      <a:txBody>
                        <a:bodyPr/>
                        <a:lstStyle/>
                        <a:p>
                          <a:pPr algn="ctr"/>
                          <a:r>
                            <a:rPr lang="en-US" sz="1600" dirty="0" smtClean="0"/>
                            <a:t>/</a:t>
                          </a:r>
                        </a:p>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xmlns="" val="10007"/>
                      </a:ext>
                    </a:extLst>
                  </a:tr>
                  <a:tr h="304801">
                    <a:tc>
                      <a:txBody>
                        <a:bodyPr/>
                        <a:lstStyle/>
                        <a:p>
                          <a:pPr marL="0" lvl="0" indent="0" algn="l">
                            <a:buFont typeface="Arial" panose="020B0604020202020204" pitchFamily="34" charset="0"/>
                            <a:buNone/>
                          </a:pPr>
                          <a:r>
                            <a:rPr lang="en-US" sz="1600" dirty="0" smtClean="0"/>
                            <a:t>Buprenorphine</a:t>
                          </a:r>
                          <a:endParaRPr lang="en-US" sz="1600" dirty="0"/>
                        </a:p>
                      </a:txBody>
                      <a:tcPr/>
                    </a:tc>
                    <a:tc>
                      <a:txBody>
                        <a:bodyPr/>
                        <a:lstStyle/>
                        <a:p>
                          <a:pPr algn="ctr"/>
                          <a:r>
                            <a:rPr lang="en-US" sz="1600" dirty="0" smtClean="0"/>
                            <a:t>P</a:t>
                          </a:r>
                          <a:endParaRPr lang="en-US" sz="1600" dirty="0"/>
                        </a:p>
                      </a:txBody>
                      <a:tcPr/>
                    </a:tc>
                    <a:tc>
                      <a:txBody>
                        <a:bodyPr/>
                        <a:lstStyle/>
                        <a:p>
                          <a:pPr algn="ctr"/>
                          <a:endParaRPr lang="en-US" sz="1600" dirty="0"/>
                        </a:p>
                      </a:txBody>
                      <a:tcPr/>
                    </a:tc>
                    <a:tc>
                      <a:txBody>
                        <a:bodyPr/>
                        <a:lstStyle/>
                        <a:p>
                          <a:pPr algn="ctr"/>
                          <a:r>
                            <a:rPr lang="en-US" sz="1600" dirty="0" smtClean="0"/>
                            <a:t>--</a:t>
                          </a:r>
                          <a:endParaRPr lang="en-US" sz="1600" dirty="0"/>
                        </a:p>
                      </a:txBody>
                      <a:tcPr/>
                    </a:tc>
                    <a:extLst>
                      <a:ext uri="{0D108BD9-81ED-4DB2-BD59-A6C34878D82A}">
                        <a16:rowId xmlns:a16="http://schemas.microsoft.com/office/drawing/2014/main" xmlns="" val="10008"/>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990447742"/>
                  </p:ext>
                </p:extLst>
              </p:nvPr>
            </p:nvGraphicFramePr>
            <p:xfrm>
              <a:off x="0" y="1310642"/>
              <a:ext cx="9153644" cy="4495798"/>
            </p:xfrm>
            <a:graphic>
              <a:graphicData uri="http://schemas.openxmlformats.org/drawingml/2006/table">
                <a:tbl>
                  <a:tblPr firstRow="1" bandRow="1">
                    <a:tableStyleId>{5C22544A-7EE6-4342-B048-85BDC9FD1C3A}</a:tableStyleId>
                  </a:tblPr>
                  <a:tblGrid>
                    <a:gridCol w="4215884"/>
                    <a:gridCol w="1645920"/>
                    <a:gridCol w="1645920"/>
                    <a:gridCol w="1645920"/>
                  </a:tblGrid>
                  <a:tr h="418604">
                    <a:tc rowSpan="2">
                      <a:txBody>
                        <a:bodyPr/>
                        <a:lstStyle/>
                        <a:p>
                          <a:pPr algn="l"/>
                          <a:r>
                            <a:rPr lang="en-US" sz="1600" dirty="0" smtClean="0"/>
                            <a:t>Opioid Ligands</a:t>
                          </a:r>
                          <a:endParaRPr lang="en-US" sz="1600" dirty="0"/>
                        </a:p>
                      </a:txBody>
                      <a:tcPr/>
                    </a:tc>
                    <a:tc gridSpan="3">
                      <a:txBody>
                        <a:bodyPr/>
                        <a:lstStyle/>
                        <a:p>
                          <a:pPr algn="ctr"/>
                          <a:r>
                            <a:rPr lang="en-US" sz="1600" dirty="0" smtClean="0"/>
                            <a:t>Receptor</a:t>
                          </a:r>
                          <a:r>
                            <a:rPr lang="en-US" sz="1600" baseline="0" dirty="0" smtClean="0"/>
                            <a:t> Types</a:t>
                          </a:r>
                          <a:endParaRPr lang="en-US" sz="1600" dirty="0"/>
                        </a:p>
                      </a:txBody>
                      <a:tcPr/>
                    </a:tc>
                    <a:tc hMerge="1">
                      <a:txBody>
                        <a:bodyPr/>
                        <a:lstStyle/>
                        <a:p>
                          <a:endParaRPr lang="en-US" dirty="0"/>
                        </a:p>
                      </a:txBody>
                      <a:tcPr/>
                    </a:tc>
                    <a:tc hMerge="1">
                      <a:txBody>
                        <a:bodyPr/>
                        <a:lstStyle/>
                        <a:p>
                          <a:endParaRPr lang="en-US" dirty="0"/>
                        </a:p>
                      </a:txBody>
                      <a:tcPr/>
                    </a:tc>
                  </a:tr>
                  <a:tr h="732559">
                    <a:tc vMerge="1">
                      <a:txBody>
                        <a:bodyPr/>
                        <a:lstStyle/>
                        <a:p>
                          <a:endParaRPr lang="en-US"/>
                        </a:p>
                      </a:txBody>
                      <a:tcPr/>
                    </a:tc>
                    <a:tc>
                      <a:txBody>
                        <a:bodyPr/>
                        <a:lstStyle/>
                        <a:p>
                          <a:endParaRPr lang="en-US"/>
                        </a:p>
                      </a:txBody>
                      <a:tcPr>
                        <a:blipFill rotWithShape="1">
                          <a:blip r:embed="rId3"/>
                          <a:stretch>
                            <a:fillRect l="-256296" t="-60000" r="-200000" b="-467500"/>
                          </a:stretch>
                        </a:blipFill>
                      </a:tcPr>
                    </a:tc>
                    <a:tc>
                      <a:txBody>
                        <a:bodyPr/>
                        <a:lstStyle/>
                        <a:p>
                          <a:endParaRPr lang="en-US"/>
                        </a:p>
                      </a:txBody>
                      <a:tcPr>
                        <a:blipFill rotWithShape="1">
                          <a:blip r:embed="rId3"/>
                          <a:stretch>
                            <a:fillRect l="-356296" t="-60000" r="-100000" b="-467500"/>
                          </a:stretch>
                        </a:blipFill>
                      </a:tcPr>
                    </a:tc>
                    <a:tc>
                      <a:txBody>
                        <a:bodyPr/>
                        <a:lstStyle/>
                        <a:p>
                          <a:endParaRPr lang="en-US"/>
                        </a:p>
                      </a:txBody>
                      <a:tcPr>
                        <a:blipFill rotWithShape="1">
                          <a:blip r:embed="rId3"/>
                          <a:stretch>
                            <a:fillRect l="-456296" t="-60000" b="-467500"/>
                          </a:stretch>
                        </a:blipFill>
                      </a:tcPr>
                    </a:tc>
                  </a:tr>
                  <a:tr h="424419">
                    <a:tc>
                      <a:txBody>
                        <a:bodyPr/>
                        <a:lstStyle/>
                        <a:p>
                          <a:pPr algn="l"/>
                          <a:r>
                            <a:rPr lang="en-US" sz="1600" dirty="0" smtClean="0"/>
                            <a:t>Morphine</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c>
                      <a:txBody>
                        <a:bodyPr/>
                        <a:lstStyle/>
                        <a:p>
                          <a:pPr algn="ctr"/>
                          <a:r>
                            <a:rPr lang="en-US" sz="1600" dirty="0" smtClean="0"/>
                            <a:t>+</a:t>
                          </a:r>
                          <a:endParaRPr lang="en-US" sz="1600" dirty="0"/>
                        </a:p>
                      </a:txBody>
                      <a:tcPr/>
                    </a:tc>
                  </a:tr>
                  <a:tr h="424419">
                    <a:tc>
                      <a:txBody>
                        <a:bodyPr/>
                        <a:lstStyle/>
                        <a:p>
                          <a:pPr algn="l"/>
                          <a:r>
                            <a:rPr lang="en-US" sz="1600" dirty="0" smtClean="0"/>
                            <a:t>Hydromorphone</a:t>
                          </a:r>
                          <a:endParaRPr lang="en-US" sz="1600" dirty="0"/>
                        </a:p>
                      </a:txBody>
                      <a:tcPr/>
                    </a:tc>
                    <a:tc>
                      <a:txBody>
                        <a:bodyPr/>
                        <a:lstStyle/>
                        <a:p>
                          <a:pPr algn="ctr"/>
                          <a:r>
                            <a:rPr lang="en-US" sz="1600" dirty="0" smtClean="0"/>
                            <a:t>+++</a:t>
                          </a:r>
                          <a:endParaRPr lang="en-US" sz="1600" dirty="0"/>
                        </a:p>
                      </a:txBody>
                      <a:tcPr/>
                    </a:tc>
                    <a:tc>
                      <a:txBody>
                        <a:bodyPr/>
                        <a:lstStyle/>
                        <a:p>
                          <a:pPr algn="ctr"/>
                          <a:endParaRPr lang="en-US" sz="1600" dirty="0"/>
                        </a:p>
                      </a:txBody>
                      <a:tcPr/>
                    </a:tc>
                    <a:tc>
                      <a:txBody>
                        <a:bodyPr/>
                        <a:lstStyle/>
                        <a:p>
                          <a:pPr algn="ctr"/>
                          <a:r>
                            <a:rPr lang="en-US" sz="1600" dirty="0" smtClean="0"/>
                            <a:t>+</a:t>
                          </a:r>
                          <a:endParaRPr lang="en-US" sz="1600" dirty="0"/>
                        </a:p>
                      </a:txBody>
                      <a:tcPr/>
                    </a:tc>
                  </a:tr>
                  <a:tr h="579120">
                    <a:tc>
                      <a:txBody>
                        <a:bodyPr/>
                        <a:lstStyle/>
                        <a:p>
                          <a:pPr algn="l"/>
                          <a:r>
                            <a:rPr lang="en-US" sz="1600" dirty="0" smtClean="0"/>
                            <a:t>Oxycodone </a:t>
                          </a:r>
                        </a:p>
                        <a:p>
                          <a:pPr marL="742950" lvl="1" indent="-285750" algn="l">
                            <a:buFont typeface="Arial" panose="020B0604020202020204" pitchFamily="34" charset="0"/>
                            <a:buChar char="•"/>
                          </a:pPr>
                          <a:r>
                            <a:rPr lang="en-US" sz="1600" dirty="0" err="1" smtClean="0"/>
                            <a:t>Oxymorphone</a:t>
                          </a:r>
                          <a:r>
                            <a:rPr lang="en-US" sz="1600" dirty="0" smtClean="0"/>
                            <a:t> </a:t>
                          </a:r>
                          <a:endParaRPr lang="en-US" sz="1600" dirty="0"/>
                        </a:p>
                      </a:txBody>
                      <a:tcPr/>
                    </a:tc>
                    <a:tc>
                      <a:txBody>
                        <a:bodyPr/>
                        <a:lstStyle/>
                        <a:p>
                          <a:pPr algn="ctr"/>
                          <a:r>
                            <a:rPr lang="en-US" sz="1600" dirty="0" smtClean="0"/>
                            <a:t>++</a:t>
                          </a:r>
                        </a:p>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tr>
                  <a:tr h="424419">
                    <a:tc>
                      <a:txBody>
                        <a:bodyPr/>
                        <a:lstStyle/>
                        <a:p>
                          <a:pPr algn="l"/>
                          <a:r>
                            <a:rPr lang="en-US" sz="1600" dirty="0" smtClean="0"/>
                            <a:t>Fentanyl</a:t>
                          </a:r>
                          <a:endParaRPr lang="en-US" sz="1600" dirty="0"/>
                        </a:p>
                      </a:txBody>
                      <a:tcPr/>
                    </a:tc>
                    <a:tc>
                      <a:txBody>
                        <a:bodyPr/>
                        <a:lstStyle/>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tr>
                  <a:tr h="424419">
                    <a:tc>
                      <a:txBody>
                        <a:bodyPr/>
                        <a:lstStyle/>
                        <a:p>
                          <a:pPr algn="l"/>
                          <a:r>
                            <a:rPr lang="en-US" sz="1600" dirty="0" smtClean="0"/>
                            <a:t>Methadone</a:t>
                          </a:r>
                          <a:endParaRPr lang="en-US" sz="1600" dirty="0"/>
                        </a:p>
                      </a:txBody>
                      <a:tcPr/>
                    </a:tc>
                    <a:tc>
                      <a:txBody>
                        <a:bodyPr/>
                        <a:lstStyle/>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tr>
                  <a:tr h="732559">
                    <a:tc>
                      <a:txBody>
                        <a:bodyPr/>
                        <a:lstStyle/>
                        <a:p>
                          <a:pPr algn="l"/>
                          <a:r>
                            <a:rPr lang="en-US" sz="1600" dirty="0" smtClean="0"/>
                            <a:t>Tramadol</a:t>
                          </a:r>
                        </a:p>
                        <a:p>
                          <a:pPr marL="742950" lvl="1" indent="-285750" algn="l">
                            <a:buFont typeface="Arial" panose="020B0604020202020204" pitchFamily="34" charset="0"/>
                            <a:buChar char="•"/>
                          </a:pPr>
                          <a:r>
                            <a:rPr lang="en-US" sz="1600" dirty="0" smtClean="0"/>
                            <a:t>O-</a:t>
                          </a:r>
                          <a:r>
                            <a:rPr lang="en-US" sz="1600" dirty="0" err="1" smtClean="0"/>
                            <a:t>desmethyltramadol</a:t>
                          </a:r>
                          <a:endParaRPr lang="en-US" sz="1600" dirty="0"/>
                        </a:p>
                      </a:txBody>
                      <a:tcPr/>
                    </a:tc>
                    <a:tc>
                      <a:txBody>
                        <a:bodyPr/>
                        <a:lstStyle/>
                        <a:p>
                          <a:pPr algn="ctr"/>
                          <a:r>
                            <a:rPr lang="en-US" sz="1600" dirty="0" smtClean="0"/>
                            <a:t>/</a:t>
                          </a:r>
                        </a:p>
                        <a:p>
                          <a:pPr algn="ctr"/>
                          <a:r>
                            <a:rPr lang="en-US" sz="1600" dirty="0" smtClean="0"/>
                            <a:t>++</a:t>
                          </a:r>
                          <a:endParaRPr lang="en-US" sz="1600" dirty="0"/>
                        </a:p>
                      </a:txBody>
                      <a:tcPr/>
                    </a:tc>
                    <a:tc>
                      <a:txBody>
                        <a:bodyPr/>
                        <a:lstStyle/>
                        <a:p>
                          <a:pPr algn="ctr"/>
                          <a:endParaRPr lang="en-US" sz="1600" dirty="0"/>
                        </a:p>
                      </a:txBody>
                      <a:tcPr/>
                    </a:tc>
                    <a:tc>
                      <a:txBody>
                        <a:bodyPr/>
                        <a:lstStyle/>
                        <a:p>
                          <a:pPr algn="ctr"/>
                          <a:endParaRPr lang="en-US" sz="1600" dirty="0"/>
                        </a:p>
                      </a:txBody>
                      <a:tcPr/>
                    </a:tc>
                  </a:tr>
                  <a:tr h="335280">
                    <a:tc>
                      <a:txBody>
                        <a:bodyPr/>
                        <a:lstStyle/>
                        <a:p>
                          <a:pPr marL="0" lvl="0" indent="0" algn="l">
                            <a:buFont typeface="Arial" panose="020B0604020202020204" pitchFamily="34" charset="0"/>
                            <a:buNone/>
                          </a:pPr>
                          <a:r>
                            <a:rPr lang="en-US" sz="1600" dirty="0" smtClean="0"/>
                            <a:t>Buprenorphine</a:t>
                          </a:r>
                          <a:endParaRPr lang="en-US" sz="1600" dirty="0"/>
                        </a:p>
                      </a:txBody>
                      <a:tcPr/>
                    </a:tc>
                    <a:tc>
                      <a:txBody>
                        <a:bodyPr/>
                        <a:lstStyle/>
                        <a:p>
                          <a:pPr algn="ctr"/>
                          <a:r>
                            <a:rPr lang="en-US" sz="1600" dirty="0" smtClean="0"/>
                            <a:t>P</a:t>
                          </a:r>
                          <a:endParaRPr lang="en-US" sz="1600" dirty="0"/>
                        </a:p>
                      </a:txBody>
                      <a:tcPr/>
                    </a:tc>
                    <a:tc>
                      <a:txBody>
                        <a:bodyPr/>
                        <a:lstStyle/>
                        <a:p>
                          <a:pPr algn="ctr"/>
                          <a:endParaRPr lang="en-US" sz="1600" dirty="0"/>
                        </a:p>
                      </a:txBody>
                      <a:tcPr/>
                    </a:tc>
                    <a:tc>
                      <a:txBody>
                        <a:bodyPr/>
                        <a:lstStyle/>
                        <a:p>
                          <a:pPr algn="ctr"/>
                          <a:r>
                            <a:rPr lang="en-US" sz="1600" dirty="0" smtClean="0"/>
                            <a:t>--</a:t>
                          </a:r>
                          <a:endParaRPr lang="en-US" sz="1600" dirty="0"/>
                        </a:p>
                      </a:txBody>
                      <a:tcPr/>
                    </a:tc>
                  </a:tr>
                </a:tbl>
              </a:graphicData>
            </a:graphic>
          </p:graphicFrame>
        </mc:Fallback>
      </mc:AlternateContent>
      <p:sp>
        <p:nvSpPr>
          <p:cNvPr id="5" name="Footer Placeholder 4"/>
          <p:cNvSpPr>
            <a:spLocks noGrp="1"/>
          </p:cNvSpPr>
          <p:nvPr>
            <p:ph type="ftr" sz="quarter" idx="11"/>
          </p:nvPr>
        </p:nvSpPr>
        <p:spPr/>
        <p:txBody>
          <a:bodyPr/>
          <a:lstStyle/>
          <a:p>
            <a:r>
              <a:rPr lang="it-IT" smtClean="0"/>
              <a:t>Raynor K et al. Mol Pharmacol, 1994;45:330–334</a:t>
            </a:r>
            <a:endParaRPr lang="en-US"/>
          </a:p>
        </p:txBody>
      </p:sp>
      <p:sp>
        <p:nvSpPr>
          <p:cNvPr id="6" name="TextBox 5"/>
          <p:cNvSpPr txBox="1"/>
          <p:nvPr/>
        </p:nvSpPr>
        <p:spPr>
          <a:xfrm>
            <a:off x="-9525" y="6019800"/>
            <a:ext cx="4572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 agonist; −, antagonist; P, partial agonist. In potency: </a:t>
            </a:r>
            <a:r>
              <a:rPr lang="en-US" sz="1600" dirty="0" smtClean="0"/>
              <a:t>/&lt;+ </a:t>
            </a:r>
            <a:r>
              <a:rPr lang="en-US" sz="1600" dirty="0"/>
              <a:t>&lt; ++ &lt; +++</a:t>
            </a:r>
          </a:p>
        </p:txBody>
      </p:sp>
      <p:sp>
        <p:nvSpPr>
          <p:cNvPr id="3" name="Frame 2"/>
          <p:cNvSpPr/>
          <p:nvPr/>
        </p:nvSpPr>
        <p:spPr>
          <a:xfrm>
            <a:off x="0" y="4724400"/>
            <a:ext cx="9144000" cy="762000"/>
          </a:xfrm>
          <a:prstGeom prst="frame">
            <a:avLst>
              <a:gd name="adj1" fmla="val 52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50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Pharmacology Continued </a:t>
            </a:r>
            <a:endParaRPr lang="en-US" dirty="0"/>
          </a:p>
        </p:txBody>
      </p:sp>
      <p:sp>
        <p:nvSpPr>
          <p:cNvPr id="3" name="Content Placeholder 2"/>
          <p:cNvSpPr>
            <a:spLocks noGrp="1"/>
          </p:cNvSpPr>
          <p:nvPr>
            <p:ph idx="1"/>
          </p:nvPr>
        </p:nvSpPr>
        <p:spPr>
          <a:xfrm>
            <a:off x="658368" y="1371600"/>
            <a:ext cx="7827264" cy="5105400"/>
          </a:xfrm>
        </p:spPr>
        <p:txBody>
          <a:bodyPr/>
          <a:lstStyle/>
          <a:p>
            <a:r>
              <a:rPr lang="en-US" dirty="0" smtClean="0"/>
              <a:t>Opioid analgesics are extensively metabolized in the liver and eliminated </a:t>
            </a:r>
            <a:r>
              <a:rPr lang="en-US" dirty="0" err="1" smtClean="0"/>
              <a:t>renally</a:t>
            </a:r>
            <a:endParaRPr lang="en-US" dirty="0" smtClean="0"/>
          </a:p>
          <a:p>
            <a:pPr lvl="1"/>
            <a:r>
              <a:rPr lang="en-US" dirty="0" smtClean="0"/>
              <a:t>Unique pathway for each agent</a:t>
            </a:r>
          </a:p>
          <a:p>
            <a:pPr lvl="2"/>
            <a:r>
              <a:rPr lang="en-US" dirty="0" smtClean="0"/>
              <a:t>Includes both phase 1 and phase 2 metabolism </a:t>
            </a:r>
          </a:p>
          <a:p>
            <a:r>
              <a:rPr lang="en-US" dirty="0" smtClean="0"/>
              <a:t>Known polymorphisms in key phase 1 and phase 2 enzymes</a:t>
            </a:r>
          </a:p>
          <a:p>
            <a:r>
              <a:rPr lang="en-US" dirty="0" smtClean="0"/>
              <a:t>Possibility of interpatient variability of opioid response </a:t>
            </a:r>
          </a:p>
          <a:p>
            <a:endParaRPr lang="en-US" dirty="0" smtClean="0"/>
          </a:p>
          <a:p>
            <a:pPr lvl="1"/>
            <a:endParaRPr lang="en-US" dirty="0" smtClean="0"/>
          </a:p>
          <a:p>
            <a:endParaRPr lang="en-US" dirty="0"/>
          </a:p>
        </p:txBody>
      </p:sp>
      <p:sp>
        <p:nvSpPr>
          <p:cNvPr id="4" name="AutoShape 2" descr="Image result for codeine to morphine metabolism"/>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76052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Phase 1 vs Phase 2 Metabolism </a:t>
            </a:r>
            <a:endParaRPr lang="en-US" dirty="0"/>
          </a:p>
        </p:txBody>
      </p:sp>
      <p:sp>
        <p:nvSpPr>
          <p:cNvPr id="8" name="Text Placeholder 7"/>
          <p:cNvSpPr>
            <a:spLocks noGrp="1"/>
          </p:cNvSpPr>
          <p:nvPr>
            <p:ph type="body" idx="1"/>
          </p:nvPr>
        </p:nvSpPr>
        <p:spPr/>
        <p:txBody>
          <a:bodyPr/>
          <a:lstStyle/>
          <a:p>
            <a:pPr algn="ctr"/>
            <a:r>
              <a:rPr lang="en-US" dirty="0" smtClean="0"/>
              <a:t>Phase 1 Metabolism</a:t>
            </a:r>
            <a:endParaRPr lang="en-US" dirty="0"/>
          </a:p>
        </p:txBody>
      </p:sp>
      <p:sp>
        <p:nvSpPr>
          <p:cNvPr id="9" name="Content Placeholder 8"/>
          <p:cNvSpPr>
            <a:spLocks noGrp="1"/>
          </p:cNvSpPr>
          <p:nvPr>
            <p:ph sz="half" idx="2"/>
          </p:nvPr>
        </p:nvSpPr>
        <p:spPr/>
        <p:txBody>
          <a:bodyPr/>
          <a:lstStyle/>
          <a:p>
            <a:pPr marL="0" indent="0">
              <a:buNone/>
            </a:pPr>
            <a:endParaRPr lang="en-US" dirty="0"/>
          </a:p>
        </p:txBody>
      </p:sp>
      <p:sp>
        <p:nvSpPr>
          <p:cNvPr id="10" name="Text Placeholder 9"/>
          <p:cNvSpPr>
            <a:spLocks noGrp="1"/>
          </p:cNvSpPr>
          <p:nvPr>
            <p:ph type="body" sz="quarter" idx="3"/>
          </p:nvPr>
        </p:nvSpPr>
        <p:spPr/>
        <p:txBody>
          <a:bodyPr/>
          <a:lstStyle/>
          <a:p>
            <a:pPr algn="ctr"/>
            <a:r>
              <a:rPr lang="en-US" dirty="0" smtClean="0"/>
              <a:t>Phase 2 Metabolism </a:t>
            </a:r>
            <a:endParaRPr lang="en-US" dirty="0"/>
          </a:p>
        </p:txBody>
      </p:sp>
      <p:sp>
        <p:nvSpPr>
          <p:cNvPr id="11" name="Content Placeholder 10"/>
          <p:cNvSpPr>
            <a:spLocks noGrp="1"/>
          </p:cNvSpPr>
          <p:nvPr>
            <p:ph sz="quarter" idx="4"/>
          </p:nvPr>
        </p:nvSpPr>
        <p:spPr/>
        <p:txBody>
          <a:bodyPr/>
          <a:lstStyle/>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3532493"/>
            <a:ext cx="3848100" cy="17617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199" y="3187969"/>
            <a:ext cx="3857179" cy="2450831"/>
          </a:xfrm>
          <a:prstGeom prst="rect">
            <a:avLst/>
          </a:prstGeom>
        </p:spPr>
      </p:pic>
      <p:sp>
        <p:nvSpPr>
          <p:cNvPr id="2" name="Donut 1"/>
          <p:cNvSpPr/>
          <p:nvPr/>
        </p:nvSpPr>
        <p:spPr>
          <a:xfrm>
            <a:off x="563418" y="4724400"/>
            <a:ext cx="533400" cy="381000"/>
          </a:xfrm>
          <a:prstGeom prst="donut">
            <a:avLst>
              <a:gd name="adj" fmla="val 1260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12" name="Donut 11"/>
          <p:cNvSpPr/>
          <p:nvPr/>
        </p:nvSpPr>
        <p:spPr>
          <a:xfrm>
            <a:off x="2895600" y="4651664"/>
            <a:ext cx="533400" cy="381000"/>
          </a:xfrm>
          <a:prstGeom prst="donut">
            <a:avLst>
              <a:gd name="adj" fmla="val 1260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13" name="Donut 12"/>
          <p:cNvSpPr/>
          <p:nvPr/>
        </p:nvSpPr>
        <p:spPr>
          <a:xfrm>
            <a:off x="4442691" y="3657600"/>
            <a:ext cx="533400" cy="381000"/>
          </a:xfrm>
          <a:prstGeom prst="donut">
            <a:avLst>
              <a:gd name="adj" fmla="val 1260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14" name="Donut 13"/>
          <p:cNvSpPr/>
          <p:nvPr/>
        </p:nvSpPr>
        <p:spPr>
          <a:xfrm>
            <a:off x="4442691" y="4461164"/>
            <a:ext cx="533400" cy="381000"/>
          </a:xfrm>
          <a:prstGeom prst="donut">
            <a:avLst>
              <a:gd name="adj" fmla="val 1260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6114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smtClean="0"/>
          </a:p>
          <a:p>
            <a:r>
              <a:rPr lang="en-US" smtClean="0"/>
              <a:t>Obeng et al. Pharmacotherapy 2017;37(9):1105–1121)</a:t>
            </a:r>
            <a:endParaRPr lang="en-US" dirty="0"/>
          </a:p>
        </p:txBody>
      </p:sp>
      <p:cxnSp>
        <p:nvCxnSpPr>
          <p:cNvPr id="5" name="Straight Connector 4"/>
          <p:cNvCxnSpPr/>
          <p:nvPr/>
        </p:nvCxnSpPr>
        <p:spPr>
          <a:xfrm>
            <a:off x="0" y="990600"/>
            <a:ext cx="8229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 y="44196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5241636"/>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62400" y="58674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0" y="2133600"/>
            <a:ext cx="1344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43800" y="129540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58364" y="2438400"/>
            <a:ext cx="1344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58364" y="2895600"/>
            <a:ext cx="1344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43800" y="403860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4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of Interest </a:t>
            </a:r>
            <a:endParaRPr lang="en-US" dirty="0"/>
          </a:p>
        </p:txBody>
      </p:sp>
      <p:sp>
        <p:nvSpPr>
          <p:cNvPr id="3" name="Content Placeholder 2"/>
          <p:cNvSpPr>
            <a:spLocks noGrp="1"/>
          </p:cNvSpPr>
          <p:nvPr>
            <p:ph idx="1"/>
          </p:nvPr>
        </p:nvSpPr>
        <p:spPr/>
        <p:txBody>
          <a:bodyPr/>
          <a:lstStyle/>
          <a:p>
            <a:r>
              <a:rPr lang="en-US" dirty="0" smtClean="0"/>
              <a:t>Phase I Enzymes</a:t>
            </a:r>
          </a:p>
          <a:p>
            <a:pPr lvl="1"/>
            <a:r>
              <a:rPr lang="en-US" dirty="0" smtClean="0"/>
              <a:t>CYP2D6</a:t>
            </a:r>
          </a:p>
          <a:p>
            <a:pPr lvl="1"/>
            <a:r>
              <a:rPr lang="en-US" dirty="0"/>
              <a:t>C</a:t>
            </a:r>
            <a:r>
              <a:rPr lang="en-US" dirty="0" smtClean="0"/>
              <a:t>YP2B6</a:t>
            </a:r>
          </a:p>
          <a:p>
            <a:pPr lvl="1"/>
            <a:r>
              <a:rPr lang="en-US" dirty="0" smtClean="0"/>
              <a:t>CYP3A4</a:t>
            </a:r>
          </a:p>
          <a:p>
            <a:pPr lvl="1"/>
            <a:r>
              <a:rPr lang="en-US" dirty="0" smtClean="0"/>
              <a:t>CYP3A5</a:t>
            </a:r>
          </a:p>
          <a:p>
            <a:r>
              <a:rPr lang="en-US" dirty="0" smtClean="0"/>
              <a:t>Phase II Enzymes</a:t>
            </a:r>
          </a:p>
          <a:p>
            <a:pPr lvl="1"/>
            <a:r>
              <a:rPr lang="en-US" dirty="0" smtClean="0"/>
              <a:t>UGT2B7</a:t>
            </a:r>
          </a:p>
          <a:p>
            <a:pPr lvl="1"/>
            <a:r>
              <a:rPr lang="en-US" dirty="0" smtClean="0"/>
              <a:t>UGT1A1</a:t>
            </a:r>
          </a:p>
          <a:p>
            <a:r>
              <a:rPr lang="en-US" dirty="0" smtClean="0"/>
              <a:t>Other</a:t>
            </a:r>
          </a:p>
          <a:p>
            <a:pPr lvl="1"/>
            <a:r>
              <a:rPr lang="en-US" dirty="0" smtClean="0"/>
              <a:t>COMT</a:t>
            </a:r>
          </a:p>
          <a:p>
            <a:pPr lvl="1"/>
            <a:r>
              <a:rPr lang="en-US" dirty="0" smtClean="0"/>
              <a:t>ABCB1</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195" y="2033588"/>
            <a:ext cx="484380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81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Dosing and Adverse Effects</a:t>
            </a:r>
            <a:endParaRPr lang="en-US" dirty="0"/>
          </a:p>
        </p:txBody>
      </p:sp>
      <p:sp>
        <p:nvSpPr>
          <p:cNvPr id="4" name="Content Placeholder 3"/>
          <p:cNvSpPr>
            <a:spLocks noGrp="1"/>
          </p:cNvSpPr>
          <p:nvPr>
            <p:ph idx="1"/>
          </p:nvPr>
        </p:nvSpPr>
        <p:spPr/>
        <p:txBody>
          <a:bodyPr/>
          <a:lstStyle/>
          <a:p>
            <a:r>
              <a:rPr lang="en-US" dirty="0" smtClean="0"/>
              <a:t>Start at lowest effective dose for shortest duration of time</a:t>
            </a:r>
          </a:p>
          <a:p>
            <a:r>
              <a:rPr lang="en-US" dirty="0"/>
              <a:t>Multiple adverse effects </a:t>
            </a:r>
            <a:endParaRPr lang="en-US" dirty="0" smtClean="0"/>
          </a:p>
          <a:p>
            <a:r>
              <a:rPr lang="en-US" dirty="0" smtClean="0"/>
              <a:t>Utilize </a:t>
            </a:r>
            <a:r>
              <a:rPr lang="en-US" dirty="0" err="1" smtClean="0"/>
              <a:t>equianalgesic</a:t>
            </a:r>
            <a:r>
              <a:rPr lang="en-US" dirty="0" smtClean="0"/>
              <a:t> opioid dosing and factor in cross-tolerance </a:t>
            </a:r>
          </a:p>
          <a:p>
            <a:endParaRPr lang="en-US" dirty="0" smtClean="0"/>
          </a:p>
          <a:p>
            <a:pPr lvl="1"/>
            <a:endParaRPr lang="en-US" dirty="0" smtClean="0"/>
          </a:p>
          <a:p>
            <a:endParaRPr lang="en-US" dirty="0" smtClean="0"/>
          </a:p>
          <a:p>
            <a:endParaRPr lang="en-US" dirty="0"/>
          </a:p>
          <a:p>
            <a:pPr lvl="1"/>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87364859"/>
              </p:ext>
            </p:extLst>
          </p:nvPr>
        </p:nvGraphicFramePr>
        <p:xfrm>
          <a:off x="685800" y="4267200"/>
          <a:ext cx="7772400" cy="19050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549664">
                <a:tc>
                  <a:txBody>
                    <a:bodyPr/>
                    <a:lstStyle/>
                    <a:p>
                      <a:r>
                        <a:rPr lang="en-US" sz="2000" dirty="0" smtClean="0"/>
                        <a:t>Tolerance</a:t>
                      </a:r>
                      <a:r>
                        <a:rPr lang="en-US" sz="2000" baseline="0" dirty="0" smtClean="0"/>
                        <a:t> </a:t>
                      </a:r>
                      <a:endParaRPr lang="en-US" sz="2000" dirty="0"/>
                    </a:p>
                  </a:txBody>
                  <a:tcPr/>
                </a:tc>
                <a:tc>
                  <a:txBody>
                    <a:bodyPr/>
                    <a:lstStyle/>
                    <a:p>
                      <a:r>
                        <a:rPr lang="en-US" sz="2000" dirty="0" smtClean="0"/>
                        <a:t>Dependence</a:t>
                      </a:r>
                      <a:endParaRPr lang="en-US" sz="2000" dirty="0"/>
                    </a:p>
                  </a:txBody>
                  <a:tcPr/>
                </a:tc>
                <a:tc>
                  <a:txBody>
                    <a:bodyPr/>
                    <a:lstStyle/>
                    <a:p>
                      <a:r>
                        <a:rPr lang="en-US" sz="2000" dirty="0" smtClean="0"/>
                        <a:t>Addiction </a:t>
                      </a:r>
                      <a:endParaRPr lang="en-US" sz="2000" dirty="0"/>
                    </a:p>
                  </a:txBody>
                  <a:tcPr/>
                </a:tc>
                <a:extLst>
                  <a:ext uri="{0D108BD9-81ED-4DB2-BD59-A6C34878D82A}">
                    <a16:rowId xmlns:a16="http://schemas.microsoft.com/office/drawing/2014/main" xmlns="" val="10000"/>
                  </a:ext>
                </a:extLst>
              </a:tr>
              <a:tr h="1355336">
                <a:tc>
                  <a:txBody>
                    <a:bodyPr/>
                    <a:lstStyle/>
                    <a:p>
                      <a:r>
                        <a:rPr lang="en-US" sz="2000" dirty="0" smtClean="0"/>
                        <a:t>Diminished</a:t>
                      </a:r>
                      <a:r>
                        <a:rPr lang="en-US" sz="2000" baseline="0" dirty="0" smtClean="0"/>
                        <a:t> response to a drug after repeated use</a:t>
                      </a:r>
                      <a:endParaRPr lang="en-US" sz="2000" dirty="0"/>
                    </a:p>
                  </a:txBody>
                  <a:tcPr/>
                </a:tc>
                <a:tc>
                  <a:txBody>
                    <a:bodyPr/>
                    <a:lstStyle/>
                    <a:p>
                      <a:r>
                        <a:rPr lang="en-US" sz="2000" dirty="0" smtClean="0"/>
                        <a:t>A physical condition in which</a:t>
                      </a:r>
                      <a:r>
                        <a:rPr lang="en-US" sz="2000" baseline="0" dirty="0" smtClean="0"/>
                        <a:t> the body has adapted to the presence of a drug</a:t>
                      </a:r>
                      <a:endParaRPr lang="en-US" sz="2000" dirty="0"/>
                    </a:p>
                  </a:txBody>
                  <a:tcPr/>
                </a:tc>
                <a:tc>
                  <a:txBody>
                    <a:bodyPr/>
                    <a:lstStyle/>
                    <a:p>
                      <a:r>
                        <a:rPr lang="en-US" sz="2000" dirty="0" smtClean="0"/>
                        <a:t>Compulsive drug-seeking</a:t>
                      </a:r>
                      <a:r>
                        <a:rPr lang="en-US" sz="2000" baseline="0" dirty="0" smtClean="0"/>
                        <a:t> and use, despite harmful consequences </a:t>
                      </a:r>
                      <a:endParaRPr lang="en-US" sz="20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38004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Morphine Milligram Equivalent Doses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85900"/>
            <a:ext cx="9144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fr-FR" smtClean="0"/>
              <a:t>Von Korff M, et al. Clin J Pain, 2008, 24:521–527 </a:t>
            </a:r>
            <a:endParaRPr lang="en-US"/>
          </a:p>
        </p:txBody>
      </p:sp>
    </p:spTree>
    <p:extLst>
      <p:ext uri="{BB962C8B-B14F-4D97-AF65-F5344CB8AC3E}">
        <p14:creationId xmlns:p14="http://schemas.microsoft.com/office/powerpoint/2010/main" val="2240100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Fentanyl Patch Conversion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6881167"/>
              </p:ext>
            </p:extLst>
          </p:nvPr>
        </p:nvGraphicFramePr>
        <p:xfrm>
          <a:off x="-3" y="1388010"/>
          <a:ext cx="9144002" cy="4081980"/>
        </p:xfrm>
        <a:graphic>
          <a:graphicData uri="http://schemas.openxmlformats.org/drawingml/2006/table">
            <a:tbl>
              <a:tblPr firstRow="1" bandRow="1">
                <a:tableStyleId>{5C22544A-7EE6-4342-B048-85BDC9FD1C3A}</a:tableStyleId>
              </a:tblPr>
              <a:tblGrid>
                <a:gridCol w="4572001">
                  <a:extLst>
                    <a:ext uri="{9D8B030D-6E8A-4147-A177-3AD203B41FA5}">
                      <a16:colId xmlns:a16="http://schemas.microsoft.com/office/drawing/2014/main" xmlns="" val="20000"/>
                    </a:ext>
                  </a:extLst>
                </a:gridCol>
                <a:gridCol w="4572001">
                  <a:extLst>
                    <a:ext uri="{9D8B030D-6E8A-4147-A177-3AD203B41FA5}">
                      <a16:colId xmlns:a16="http://schemas.microsoft.com/office/drawing/2014/main" xmlns="" val="20001"/>
                    </a:ext>
                  </a:extLst>
                </a:gridCol>
              </a:tblGrid>
              <a:tr h="312225">
                <a:tc>
                  <a:txBody>
                    <a:bodyPr/>
                    <a:lstStyle/>
                    <a:p>
                      <a:pPr algn="ctr"/>
                      <a:r>
                        <a:rPr lang="en-US" sz="1600" dirty="0" smtClean="0"/>
                        <a:t>PO</a:t>
                      </a:r>
                      <a:r>
                        <a:rPr lang="en-US" sz="1600" baseline="0" dirty="0" smtClean="0"/>
                        <a:t> 24-hour morphine (mg/day)</a:t>
                      </a:r>
                      <a:endParaRPr lang="en-US" sz="1600" dirty="0"/>
                    </a:p>
                  </a:txBody>
                  <a:tcPr/>
                </a:tc>
                <a:tc>
                  <a:txBody>
                    <a:bodyPr/>
                    <a:lstStyle/>
                    <a:p>
                      <a:pPr algn="ctr"/>
                      <a:r>
                        <a:rPr lang="en-US" sz="1600" dirty="0" smtClean="0"/>
                        <a:t>Fentanyl</a:t>
                      </a:r>
                      <a:r>
                        <a:rPr lang="en-US" sz="1600" baseline="0" dirty="0" smtClean="0"/>
                        <a:t> Patch Dose (mcg/</a:t>
                      </a:r>
                      <a:r>
                        <a:rPr lang="en-US" sz="1600" baseline="0" dirty="0" err="1" smtClean="0"/>
                        <a:t>hr</a:t>
                      </a:r>
                      <a:r>
                        <a:rPr lang="en-US" sz="1600" baseline="0" dirty="0" smtClean="0"/>
                        <a:t>)</a:t>
                      </a:r>
                      <a:endParaRPr lang="en-US" sz="1600" dirty="0"/>
                    </a:p>
                  </a:txBody>
                  <a:tcPr/>
                </a:tc>
                <a:extLst>
                  <a:ext uri="{0D108BD9-81ED-4DB2-BD59-A6C34878D82A}">
                    <a16:rowId xmlns:a16="http://schemas.microsoft.com/office/drawing/2014/main" xmlns="" val="10000"/>
                  </a:ext>
                </a:extLst>
              </a:tr>
              <a:tr h="312225">
                <a:tc>
                  <a:txBody>
                    <a:bodyPr/>
                    <a:lstStyle/>
                    <a:p>
                      <a:pPr algn="ctr"/>
                      <a:r>
                        <a:rPr lang="en-US" sz="1400" dirty="0" smtClean="0"/>
                        <a:t>45-134</a:t>
                      </a:r>
                      <a:endParaRPr lang="en-US" sz="1400" dirty="0"/>
                    </a:p>
                  </a:txBody>
                  <a:tcPr/>
                </a:tc>
                <a:tc>
                  <a:txBody>
                    <a:bodyPr/>
                    <a:lstStyle/>
                    <a:p>
                      <a:pPr algn="ctr"/>
                      <a:r>
                        <a:rPr lang="en-US" sz="1400" dirty="0" smtClean="0"/>
                        <a:t>25</a:t>
                      </a:r>
                      <a:endParaRPr lang="en-US" sz="1400" dirty="0"/>
                    </a:p>
                  </a:txBody>
                  <a:tcPr/>
                </a:tc>
                <a:extLst>
                  <a:ext uri="{0D108BD9-81ED-4DB2-BD59-A6C34878D82A}">
                    <a16:rowId xmlns:a16="http://schemas.microsoft.com/office/drawing/2014/main" xmlns="" val="10001"/>
                  </a:ext>
                </a:extLst>
              </a:tr>
              <a:tr h="312225">
                <a:tc>
                  <a:txBody>
                    <a:bodyPr/>
                    <a:lstStyle/>
                    <a:p>
                      <a:pPr algn="ctr"/>
                      <a:r>
                        <a:rPr lang="en-US" sz="1400" dirty="0" smtClean="0"/>
                        <a:t>135-224</a:t>
                      </a:r>
                      <a:endParaRPr lang="en-US" sz="1400" dirty="0"/>
                    </a:p>
                  </a:txBody>
                  <a:tcPr/>
                </a:tc>
                <a:tc>
                  <a:txBody>
                    <a:bodyPr/>
                    <a:lstStyle/>
                    <a:p>
                      <a:pPr algn="ctr"/>
                      <a:r>
                        <a:rPr lang="en-US" sz="1400" dirty="0" smtClean="0"/>
                        <a:t>50</a:t>
                      </a:r>
                      <a:endParaRPr lang="en-US" sz="1400" dirty="0"/>
                    </a:p>
                  </a:txBody>
                  <a:tcPr/>
                </a:tc>
                <a:extLst>
                  <a:ext uri="{0D108BD9-81ED-4DB2-BD59-A6C34878D82A}">
                    <a16:rowId xmlns:a16="http://schemas.microsoft.com/office/drawing/2014/main" xmlns="" val="10002"/>
                  </a:ext>
                </a:extLst>
              </a:tr>
              <a:tr h="312225">
                <a:tc>
                  <a:txBody>
                    <a:bodyPr/>
                    <a:lstStyle/>
                    <a:p>
                      <a:pPr algn="ctr"/>
                      <a:r>
                        <a:rPr lang="en-US" sz="1400" dirty="0" smtClean="0"/>
                        <a:t>225-314</a:t>
                      </a:r>
                      <a:endParaRPr lang="en-US" sz="1400" dirty="0"/>
                    </a:p>
                  </a:txBody>
                  <a:tcPr/>
                </a:tc>
                <a:tc>
                  <a:txBody>
                    <a:bodyPr/>
                    <a:lstStyle/>
                    <a:p>
                      <a:pPr algn="ctr"/>
                      <a:r>
                        <a:rPr lang="en-US" sz="1400" dirty="0" smtClean="0"/>
                        <a:t>75</a:t>
                      </a:r>
                      <a:endParaRPr lang="en-US" sz="1400" dirty="0"/>
                    </a:p>
                  </a:txBody>
                  <a:tcPr/>
                </a:tc>
                <a:extLst>
                  <a:ext uri="{0D108BD9-81ED-4DB2-BD59-A6C34878D82A}">
                    <a16:rowId xmlns:a16="http://schemas.microsoft.com/office/drawing/2014/main" xmlns="" val="10003"/>
                  </a:ext>
                </a:extLst>
              </a:tr>
              <a:tr h="312225">
                <a:tc>
                  <a:txBody>
                    <a:bodyPr/>
                    <a:lstStyle/>
                    <a:p>
                      <a:pPr algn="ctr"/>
                      <a:r>
                        <a:rPr lang="en-US" sz="1400" dirty="0" smtClean="0"/>
                        <a:t>315-404</a:t>
                      </a:r>
                      <a:endParaRPr lang="en-US" sz="1400" dirty="0"/>
                    </a:p>
                  </a:txBody>
                  <a:tcPr/>
                </a:tc>
                <a:tc>
                  <a:txBody>
                    <a:bodyPr/>
                    <a:lstStyle/>
                    <a:p>
                      <a:pPr algn="ctr"/>
                      <a:r>
                        <a:rPr lang="en-US" sz="1400" dirty="0" smtClean="0"/>
                        <a:t>100</a:t>
                      </a:r>
                      <a:endParaRPr lang="en-US" sz="1400" dirty="0"/>
                    </a:p>
                  </a:txBody>
                  <a:tcPr/>
                </a:tc>
                <a:extLst>
                  <a:ext uri="{0D108BD9-81ED-4DB2-BD59-A6C34878D82A}">
                    <a16:rowId xmlns:a16="http://schemas.microsoft.com/office/drawing/2014/main" xmlns="" val="10004"/>
                  </a:ext>
                </a:extLst>
              </a:tr>
              <a:tr h="312225">
                <a:tc>
                  <a:txBody>
                    <a:bodyPr/>
                    <a:lstStyle/>
                    <a:p>
                      <a:pPr algn="ctr"/>
                      <a:r>
                        <a:rPr lang="en-US" sz="1400" dirty="0" smtClean="0"/>
                        <a:t>405-494</a:t>
                      </a:r>
                      <a:endParaRPr lang="en-US" sz="1400" dirty="0"/>
                    </a:p>
                  </a:txBody>
                  <a:tcPr/>
                </a:tc>
                <a:tc>
                  <a:txBody>
                    <a:bodyPr/>
                    <a:lstStyle/>
                    <a:p>
                      <a:pPr algn="ctr"/>
                      <a:r>
                        <a:rPr lang="en-US" sz="1400" dirty="0" smtClean="0"/>
                        <a:t>125</a:t>
                      </a:r>
                      <a:endParaRPr lang="en-US" sz="1400" dirty="0"/>
                    </a:p>
                  </a:txBody>
                  <a:tcPr/>
                </a:tc>
                <a:extLst>
                  <a:ext uri="{0D108BD9-81ED-4DB2-BD59-A6C34878D82A}">
                    <a16:rowId xmlns:a16="http://schemas.microsoft.com/office/drawing/2014/main" xmlns="" val="10005"/>
                  </a:ext>
                </a:extLst>
              </a:tr>
              <a:tr h="312225">
                <a:tc>
                  <a:txBody>
                    <a:bodyPr/>
                    <a:lstStyle/>
                    <a:p>
                      <a:pPr algn="ctr"/>
                      <a:r>
                        <a:rPr lang="en-US" sz="1400" dirty="0" smtClean="0"/>
                        <a:t>495-584</a:t>
                      </a:r>
                      <a:endParaRPr lang="en-US" sz="1400" dirty="0"/>
                    </a:p>
                  </a:txBody>
                  <a:tcPr/>
                </a:tc>
                <a:tc>
                  <a:txBody>
                    <a:bodyPr/>
                    <a:lstStyle/>
                    <a:p>
                      <a:pPr algn="ctr"/>
                      <a:r>
                        <a:rPr lang="en-US" sz="1400" dirty="0" smtClean="0"/>
                        <a:t>150</a:t>
                      </a:r>
                      <a:endParaRPr lang="en-US" sz="1400" dirty="0"/>
                    </a:p>
                  </a:txBody>
                  <a:tcPr/>
                </a:tc>
                <a:extLst>
                  <a:ext uri="{0D108BD9-81ED-4DB2-BD59-A6C34878D82A}">
                    <a16:rowId xmlns:a16="http://schemas.microsoft.com/office/drawing/2014/main" xmlns="" val="10006"/>
                  </a:ext>
                </a:extLst>
              </a:tr>
              <a:tr h="312225">
                <a:tc>
                  <a:txBody>
                    <a:bodyPr/>
                    <a:lstStyle/>
                    <a:p>
                      <a:pPr algn="ctr"/>
                      <a:r>
                        <a:rPr lang="en-US" sz="1400" dirty="0" smtClean="0"/>
                        <a:t>585-674</a:t>
                      </a:r>
                      <a:endParaRPr lang="en-US" sz="1400" dirty="0"/>
                    </a:p>
                  </a:txBody>
                  <a:tcPr/>
                </a:tc>
                <a:tc>
                  <a:txBody>
                    <a:bodyPr/>
                    <a:lstStyle/>
                    <a:p>
                      <a:pPr algn="ctr"/>
                      <a:r>
                        <a:rPr lang="en-US" sz="1400" dirty="0" smtClean="0"/>
                        <a:t>175</a:t>
                      </a:r>
                      <a:endParaRPr lang="en-US" sz="1400" dirty="0"/>
                    </a:p>
                  </a:txBody>
                  <a:tcPr/>
                </a:tc>
                <a:extLst>
                  <a:ext uri="{0D108BD9-81ED-4DB2-BD59-A6C34878D82A}">
                    <a16:rowId xmlns:a16="http://schemas.microsoft.com/office/drawing/2014/main" xmlns="" val="10007"/>
                  </a:ext>
                </a:extLst>
              </a:tr>
              <a:tr h="312225">
                <a:tc>
                  <a:txBody>
                    <a:bodyPr/>
                    <a:lstStyle/>
                    <a:p>
                      <a:pPr algn="ctr"/>
                      <a:r>
                        <a:rPr lang="en-US" sz="1400" dirty="0" smtClean="0"/>
                        <a:t>675-764</a:t>
                      </a:r>
                      <a:endParaRPr lang="en-US" sz="1400" dirty="0"/>
                    </a:p>
                  </a:txBody>
                  <a:tcPr/>
                </a:tc>
                <a:tc>
                  <a:txBody>
                    <a:bodyPr/>
                    <a:lstStyle/>
                    <a:p>
                      <a:pPr algn="ctr"/>
                      <a:r>
                        <a:rPr lang="en-US" sz="1400" dirty="0" smtClean="0"/>
                        <a:t>200</a:t>
                      </a:r>
                      <a:endParaRPr lang="en-US" sz="1400" dirty="0"/>
                    </a:p>
                  </a:txBody>
                  <a:tcPr/>
                </a:tc>
                <a:extLst>
                  <a:ext uri="{0D108BD9-81ED-4DB2-BD59-A6C34878D82A}">
                    <a16:rowId xmlns:a16="http://schemas.microsoft.com/office/drawing/2014/main" xmlns="" val="10008"/>
                  </a:ext>
                </a:extLst>
              </a:tr>
              <a:tr h="312225">
                <a:tc>
                  <a:txBody>
                    <a:bodyPr/>
                    <a:lstStyle/>
                    <a:p>
                      <a:pPr algn="ctr"/>
                      <a:r>
                        <a:rPr lang="en-US" sz="1400" dirty="0" smtClean="0"/>
                        <a:t>765-854</a:t>
                      </a:r>
                      <a:endParaRPr lang="en-US" sz="1400" dirty="0"/>
                    </a:p>
                  </a:txBody>
                  <a:tcPr/>
                </a:tc>
                <a:tc>
                  <a:txBody>
                    <a:bodyPr/>
                    <a:lstStyle/>
                    <a:p>
                      <a:pPr algn="ctr"/>
                      <a:r>
                        <a:rPr lang="en-US" sz="1400" dirty="0" smtClean="0"/>
                        <a:t>225</a:t>
                      </a:r>
                      <a:endParaRPr lang="en-US" sz="1400" dirty="0"/>
                    </a:p>
                  </a:txBody>
                  <a:tcPr/>
                </a:tc>
                <a:extLst>
                  <a:ext uri="{0D108BD9-81ED-4DB2-BD59-A6C34878D82A}">
                    <a16:rowId xmlns:a16="http://schemas.microsoft.com/office/drawing/2014/main" xmlns="" val="10009"/>
                  </a:ext>
                </a:extLst>
              </a:tr>
              <a:tr h="312225">
                <a:tc>
                  <a:txBody>
                    <a:bodyPr/>
                    <a:lstStyle/>
                    <a:p>
                      <a:pPr algn="ctr"/>
                      <a:r>
                        <a:rPr lang="en-US" sz="1400" dirty="0" smtClean="0"/>
                        <a:t>855-944</a:t>
                      </a:r>
                      <a:endParaRPr lang="en-US" sz="1400" dirty="0"/>
                    </a:p>
                  </a:txBody>
                  <a:tcPr/>
                </a:tc>
                <a:tc>
                  <a:txBody>
                    <a:bodyPr/>
                    <a:lstStyle/>
                    <a:p>
                      <a:pPr algn="ctr"/>
                      <a:r>
                        <a:rPr lang="en-US" sz="1400" dirty="0" smtClean="0"/>
                        <a:t>250</a:t>
                      </a:r>
                      <a:endParaRPr lang="en-US" sz="1400" dirty="0"/>
                    </a:p>
                  </a:txBody>
                  <a:tcPr/>
                </a:tc>
                <a:extLst>
                  <a:ext uri="{0D108BD9-81ED-4DB2-BD59-A6C34878D82A}">
                    <a16:rowId xmlns:a16="http://schemas.microsoft.com/office/drawing/2014/main" xmlns="" val="10010"/>
                  </a:ext>
                </a:extLst>
              </a:tr>
              <a:tr h="312225">
                <a:tc>
                  <a:txBody>
                    <a:bodyPr/>
                    <a:lstStyle/>
                    <a:p>
                      <a:pPr algn="ctr"/>
                      <a:r>
                        <a:rPr lang="en-US" sz="1400" dirty="0" smtClean="0"/>
                        <a:t>945-1034</a:t>
                      </a:r>
                      <a:endParaRPr lang="en-US" sz="1400" dirty="0"/>
                    </a:p>
                  </a:txBody>
                  <a:tcPr/>
                </a:tc>
                <a:tc>
                  <a:txBody>
                    <a:bodyPr/>
                    <a:lstStyle/>
                    <a:p>
                      <a:pPr algn="ctr"/>
                      <a:r>
                        <a:rPr lang="en-US" sz="1400" dirty="0" smtClean="0"/>
                        <a:t>275</a:t>
                      </a:r>
                      <a:endParaRPr lang="en-US" sz="1400" dirty="0"/>
                    </a:p>
                  </a:txBody>
                  <a:tcPr/>
                </a:tc>
                <a:extLst>
                  <a:ext uri="{0D108BD9-81ED-4DB2-BD59-A6C34878D82A}">
                    <a16:rowId xmlns:a16="http://schemas.microsoft.com/office/drawing/2014/main" xmlns="" val="10011"/>
                  </a:ext>
                </a:extLst>
              </a:tr>
              <a:tr h="312225">
                <a:tc>
                  <a:txBody>
                    <a:bodyPr/>
                    <a:lstStyle/>
                    <a:p>
                      <a:pPr algn="ctr"/>
                      <a:r>
                        <a:rPr lang="en-US" sz="1400" dirty="0" smtClean="0"/>
                        <a:t>1035-1124</a:t>
                      </a:r>
                      <a:endParaRPr lang="en-US" sz="1400" dirty="0"/>
                    </a:p>
                  </a:txBody>
                  <a:tcPr/>
                </a:tc>
                <a:tc>
                  <a:txBody>
                    <a:bodyPr/>
                    <a:lstStyle/>
                    <a:p>
                      <a:pPr algn="ctr"/>
                      <a:r>
                        <a:rPr lang="en-US" sz="1400" dirty="0" smtClean="0"/>
                        <a:t>300</a:t>
                      </a:r>
                      <a:endParaRPr lang="en-US" sz="1400" dirty="0"/>
                    </a:p>
                  </a:txBody>
                  <a:tcPr/>
                </a:tc>
                <a:extLst>
                  <a:ext uri="{0D108BD9-81ED-4DB2-BD59-A6C34878D82A}">
                    <a16:rowId xmlns:a16="http://schemas.microsoft.com/office/drawing/2014/main" xmlns="" val="10012"/>
                  </a:ext>
                </a:extLst>
              </a:tr>
            </a:tbl>
          </a:graphicData>
        </a:graphic>
      </p:graphicFrame>
      <p:sp>
        <p:nvSpPr>
          <p:cNvPr id="5" name="Footer Placeholder 4"/>
          <p:cNvSpPr>
            <a:spLocks noGrp="1"/>
          </p:cNvSpPr>
          <p:nvPr>
            <p:ph type="ftr" sz="quarter" idx="11"/>
          </p:nvPr>
        </p:nvSpPr>
        <p:spPr/>
        <p:txBody>
          <a:bodyPr/>
          <a:lstStyle/>
          <a:p>
            <a:r>
              <a:rPr lang="en-US" smtClean="0"/>
              <a:t>Duragesic (fentanyl) transdermal system [prescribing information]. Titusville, NJ: Janssen; September 2018.</a:t>
            </a:r>
            <a:endParaRPr lang="en-US"/>
          </a:p>
        </p:txBody>
      </p:sp>
    </p:spTree>
    <p:extLst>
      <p:ext uri="{BB962C8B-B14F-4D97-AF65-F5344CB8AC3E}">
        <p14:creationId xmlns:p14="http://schemas.microsoft.com/office/powerpoint/2010/main" val="338219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 Commonly Used for Acute and Chronic Pain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7574301"/>
              </p:ext>
            </p:extLst>
          </p:nvPr>
        </p:nvGraphicFramePr>
        <p:xfrm>
          <a:off x="1" y="1371600"/>
          <a:ext cx="9143998" cy="4815840"/>
        </p:xfrm>
        <a:graphic>
          <a:graphicData uri="http://schemas.openxmlformats.org/drawingml/2006/table">
            <a:tbl>
              <a:tblPr firstRow="1" bandRow="1">
                <a:tableStyleId>{5C22544A-7EE6-4342-B048-85BDC9FD1C3A}</a:tableStyleId>
              </a:tblPr>
              <a:tblGrid>
                <a:gridCol w="1602558">
                  <a:extLst>
                    <a:ext uri="{9D8B030D-6E8A-4147-A177-3AD203B41FA5}">
                      <a16:colId xmlns:a16="http://schemas.microsoft.com/office/drawing/2014/main" xmlns="" val="20000"/>
                    </a:ext>
                  </a:extLst>
                </a:gridCol>
                <a:gridCol w="1445441">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646575">
                  <a:extLst>
                    <a:ext uri="{9D8B030D-6E8A-4147-A177-3AD203B41FA5}">
                      <a16:colId xmlns:a16="http://schemas.microsoft.com/office/drawing/2014/main" xmlns="" val="20003"/>
                    </a:ext>
                  </a:extLst>
                </a:gridCol>
                <a:gridCol w="1696824">
                  <a:extLst>
                    <a:ext uri="{9D8B030D-6E8A-4147-A177-3AD203B41FA5}">
                      <a16:colId xmlns:a16="http://schemas.microsoft.com/office/drawing/2014/main" xmlns="" val="20004"/>
                    </a:ext>
                  </a:extLst>
                </a:gridCol>
              </a:tblGrid>
              <a:tr h="370840">
                <a:tc>
                  <a:txBody>
                    <a:bodyPr/>
                    <a:lstStyle/>
                    <a:p>
                      <a:pPr algn="ctr"/>
                      <a:r>
                        <a:rPr lang="en-US" sz="1400" dirty="0" smtClean="0"/>
                        <a:t>Drug</a:t>
                      </a:r>
                      <a:endParaRPr lang="en-US" sz="1400" dirty="0"/>
                    </a:p>
                  </a:txBody>
                  <a:tcPr/>
                </a:tc>
                <a:tc>
                  <a:txBody>
                    <a:bodyPr/>
                    <a:lstStyle/>
                    <a:p>
                      <a:pPr algn="ctr"/>
                      <a:r>
                        <a:rPr lang="en-US" sz="1400" dirty="0" err="1" smtClean="0"/>
                        <a:t>Bioavailabilty</a:t>
                      </a:r>
                      <a:r>
                        <a:rPr lang="en-US" sz="1400" dirty="0" smtClean="0"/>
                        <a:t> (PO)</a:t>
                      </a:r>
                      <a:r>
                        <a:rPr lang="en-US" sz="1400" baseline="0" dirty="0" smtClean="0"/>
                        <a:t> </a:t>
                      </a:r>
                      <a:endParaRPr lang="en-US" sz="1400" dirty="0"/>
                    </a:p>
                  </a:txBody>
                  <a:tcPr/>
                </a:tc>
                <a:tc>
                  <a:txBody>
                    <a:bodyPr/>
                    <a:lstStyle/>
                    <a:p>
                      <a:pPr algn="ctr"/>
                      <a:r>
                        <a:rPr lang="en-US" sz="1400" dirty="0" smtClean="0"/>
                        <a:t>Half-life (IR formulations)</a:t>
                      </a:r>
                      <a:endParaRPr lang="en-US" sz="1400" dirty="0"/>
                    </a:p>
                  </a:txBody>
                  <a:tcPr/>
                </a:tc>
                <a:tc>
                  <a:txBody>
                    <a:bodyPr/>
                    <a:lstStyle/>
                    <a:p>
                      <a:pPr algn="ctr"/>
                      <a:r>
                        <a:rPr lang="en-US" sz="1400" dirty="0" smtClean="0"/>
                        <a:t>Clearance</a:t>
                      </a:r>
                      <a:r>
                        <a:rPr lang="en-US" sz="1400" baseline="0" dirty="0" smtClean="0"/>
                        <a:t> Mechanisms</a:t>
                      </a:r>
                      <a:endParaRPr lang="en-US" sz="1400" dirty="0"/>
                    </a:p>
                  </a:txBody>
                  <a:tcPr/>
                </a:tc>
                <a:tc>
                  <a:txBody>
                    <a:bodyPr/>
                    <a:lstStyle/>
                    <a:p>
                      <a:pPr algn="ctr"/>
                      <a:r>
                        <a:rPr lang="en-US" sz="1400" dirty="0" smtClean="0"/>
                        <a:t>Comments</a:t>
                      </a:r>
                      <a:endParaRPr lang="en-US" sz="1400" dirty="0"/>
                    </a:p>
                  </a:txBody>
                  <a:tcPr/>
                </a:tc>
                <a:extLst>
                  <a:ext uri="{0D108BD9-81ED-4DB2-BD59-A6C34878D82A}">
                    <a16:rowId xmlns:a16="http://schemas.microsoft.com/office/drawing/2014/main" xmlns="" val="10000"/>
                  </a:ext>
                </a:extLst>
              </a:tr>
              <a:tr h="370840">
                <a:tc>
                  <a:txBody>
                    <a:bodyPr/>
                    <a:lstStyle/>
                    <a:p>
                      <a:r>
                        <a:rPr lang="en-US" sz="1200" dirty="0" smtClean="0"/>
                        <a:t>Morphine</a:t>
                      </a:r>
                      <a:endParaRPr lang="en-US" sz="1200" dirty="0"/>
                    </a:p>
                  </a:txBody>
                  <a:tcPr/>
                </a:tc>
                <a:tc>
                  <a:txBody>
                    <a:bodyPr/>
                    <a:lstStyle/>
                    <a:p>
                      <a:r>
                        <a:rPr lang="en-US" sz="1200" dirty="0" smtClean="0"/>
                        <a:t>30%</a:t>
                      </a:r>
                      <a:endParaRPr lang="en-US" sz="1200" dirty="0"/>
                    </a:p>
                  </a:txBody>
                  <a:tcPr/>
                </a:tc>
                <a:tc>
                  <a:txBody>
                    <a:bodyPr/>
                    <a:lstStyle/>
                    <a:p>
                      <a:r>
                        <a:rPr lang="en-US" sz="1200" dirty="0" smtClean="0"/>
                        <a:t>3 hours</a:t>
                      </a:r>
                      <a:endParaRPr lang="en-US" sz="1200" dirty="0"/>
                    </a:p>
                  </a:txBody>
                  <a:tcPr/>
                </a:tc>
                <a:tc>
                  <a:txBody>
                    <a:bodyPr/>
                    <a:lstStyle/>
                    <a:p>
                      <a:pPr marL="285750" indent="-285750">
                        <a:buFont typeface="Arial" panose="020B0604020202020204" pitchFamily="34" charset="0"/>
                        <a:buChar char="•"/>
                      </a:pPr>
                      <a:r>
                        <a:rPr lang="en-US" sz="1200" dirty="0" smtClean="0"/>
                        <a:t>Liver </a:t>
                      </a:r>
                      <a:r>
                        <a:rPr lang="en-US" sz="1200" baseline="0" dirty="0" smtClean="0"/>
                        <a:t>metabolism</a:t>
                      </a:r>
                    </a:p>
                    <a:p>
                      <a:pPr marL="742950" lvl="1" indent="-285750">
                        <a:buFont typeface="Arial" panose="020B0604020202020204" pitchFamily="34" charset="0"/>
                        <a:buChar char="•"/>
                      </a:pPr>
                      <a:r>
                        <a:rPr lang="en-US" sz="1200" baseline="0" dirty="0" err="1" smtClean="0"/>
                        <a:t>Glucuronidation</a:t>
                      </a:r>
                      <a:r>
                        <a:rPr lang="en-US" sz="1200" baseline="0" dirty="0" smtClean="0"/>
                        <a:t> </a:t>
                      </a:r>
                    </a:p>
                    <a:p>
                      <a:pPr marL="285750" indent="-285750">
                        <a:buFont typeface="Arial" panose="020B0604020202020204" pitchFamily="34" charset="0"/>
                        <a:buChar char="•"/>
                      </a:pPr>
                      <a:r>
                        <a:rPr lang="en-US" sz="1200" baseline="0" dirty="0" smtClean="0"/>
                        <a:t>Renal clearance </a:t>
                      </a:r>
                      <a:endParaRPr lang="en-US" sz="1200" dirty="0"/>
                    </a:p>
                  </a:txBody>
                  <a:tcPr/>
                </a:tc>
                <a:tc>
                  <a:txBody>
                    <a:bodyPr/>
                    <a:lstStyle/>
                    <a:p>
                      <a:r>
                        <a:rPr lang="en-US" sz="1200" dirty="0" smtClean="0"/>
                        <a:t>Metabolites M3G and M6G</a:t>
                      </a:r>
                      <a:r>
                        <a:rPr lang="en-US" sz="1200" baseline="0" dirty="0" smtClean="0"/>
                        <a:t> are problematic in renal failure</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smtClean="0"/>
                        <a:t>Oxycodone</a:t>
                      </a:r>
                      <a:endParaRPr lang="en-US" sz="1200" dirty="0"/>
                    </a:p>
                  </a:txBody>
                  <a:tcPr/>
                </a:tc>
                <a:tc>
                  <a:txBody>
                    <a:bodyPr/>
                    <a:lstStyle/>
                    <a:p>
                      <a:r>
                        <a:rPr lang="en-US" sz="1200" dirty="0" smtClean="0"/>
                        <a:t>70%</a:t>
                      </a:r>
                      <a:endParaRPr lang="en-US" sz="1200" dirty="0"/>
                    </a:p>
                  </a:txBody>
                  <a:tcPr/>
                </a:tc>
                <a:tc>
                  <a:txBody>
                    <a:bodyPr/>
                    <a:lstStyle/>
                    <a:p>
                      <a:r>
                        <a:rPr lang="en-US" sz="1200" dirty="0" smtClean="0"/>
                        <a:t>2.5 hours</a:t>
                      </a:r>
                      <a:endParaRPr lang="en-US" sz="1200" dirty="0"/>
                    </a:p>
                  </a:txBody>
                  <a:tcPr/>
                </a:tc>
                <a:tc>
                  <a:txBody>
                    <a:bodyPr/>
                    <a:lstStyle/>
                    <a:p>
                      <a:pPr marL="285750" indent="-285750">
                        <a:buFont typeface="Arial" panose="020B0604020202020204" pitchFamily="34" charset="0"/>
                        <a:buChar char="•"/>
                      </a:pPr>
                      <a:r>
                        <a:rPr lang="en-US" sz="1200" dirty="0" smtClean="0"/>
                        <a:t>Mainly</a:t>
                      </a:r>
                      <a:r>
                        <a:rPr lang="en-US" sz="1200" baseline="0" dirty="0" smtClean="0"/>
                        <a:t> liver metabolism (CYP)</a:t>
                      </a:r>
                    </a:p>
                    <a:p>
                      <a:pPr marL="285750" indent="-285750">
                        <a:buFont typeface="Arial" panose="020B0604020202020204" pitchFamily="34" charset="0"/>
                        <a:buChar char="•"/>
                      </a:pPr>
                      <a:r>
                        <a:rPr lang="en-US" sz="1200" baseline="0" dirty="0" smtClean="0"/>
                        <a:t>~20% </a:t>
                      </a:r>
                      <a:r>
                        <a:rPr lang="en-US" sz="1200" baseline="0" dirty="0" err="1" smtClean="0"/>
                        <a:t>renally</a:t>
                      </a:r>
                      <a:r>
                        <a:rPr lang="en-US" sz="1200" baseline="0" dirty="0" smtClean="0"/>
                        <a:t> cleared </a:t>
                      </a:r>
                      <a:endParaRPr lang="en-US" sz="1200" dirty="0"/>
                    </a:p>
                  </a:txBody>
                  <a:tcPr/>
                </a:tc>
                <a:tc>
                  <a:txBody>
                    <a:bodyPr/>
                    <a:lstStyle/>
                    <a:p>
                      <a:r>
                        <a:rPr lang="en-US" sz="1200" dirty="0" smtClean="0"/>
                        <a:t>Active metabolite</a:t>
                      </a:r>
                      <a:r>
                        <a:rPr lang="en-US" sz="1200" baseline="0" dirty="0" smtClean="0"/>
                        <a:t> is more potent than parent drug</a:t>
                      </a:r>
                      <a:endParaRPr lang="en-US" sz="1200" dirty="0"/>
                    </a:p>
                  </a:txBody>
                  <a:tcPr/>
                </a:tc>
                <a:extLst>
                  <a:ext uri="{0D108BD9-81ED-4DB2-BD59-A6C34878D82A}">
                    <a16:rowId xmlns:a16="http://schemas.microsoft.com/office/drawing/2014/main" xmlns="" val="10002"/>
                  </a:ext>
                </a:extLst>
              </a:tr>
              <a:tr h="370840">
                <a:tc>
                  <a:txBody>
                    <a:bodyPr/>
                    <a:lstStyle/>
                    <a:p>
                      <a:r>
                        <a:rPr lang="en-US" sz="1200" dirty="0" smtClean="0"/>
                        <a:t>Hydromorphone</a:t>
                      </a:r>
                      <a:endParaRPr lang="en-US" sz="1200" dirty="0"/>
                    </a:p>
                  </a:txBody>
                  <a:tcPr/>
                </a:tc>
                <a:tc>
                  <a:txBody>
                    <a:bodyPr/>
                    <a:lstStyle/>
                    <a:p>
                      <a:r>
                        <a:rPr lang="en-US" sz="1200" dirty="0" smtClean="0"/>
                        <a:t>30%</a:t>
                      </a:r>
                      <a:endParaRPr lang="en-US" sz="1200" dirty="0"/>
                    </a:p>
                  </a:txBody>
                  <a:tcPr/>
                </a:tc>
                <a:tc>
                  <a:txBody>
                    <a:bodyPr/>
                    <a:lstStyle/>
                    <a:p>
                      <a:r>
                        <a:rPr lang="en-US" sz="1200" dirty="0" smtClean="0"/>
                        <a:t>2.5 hours</a:t>
                      </a:r>
                      <a:endParaRPr lang="en-US" sz="1200" dirty="0"/>
                    </a:p>
                  </a:txBody>
                  <a:tcPr/>
                </a:tc>
                <a:tc>
                  <a:txBody>
                    <a:bodyPr/>
                    <a:lstStyle/>
                    <a:p>
                      <a:pPr marL="285750" indent="-285750">
                        <a:buFont typeface="Arial" panose="020B0604020202020204" pitchFamily="34" charset="0"/>
                        <a:buChar char="•"/>
                      </a:pPr>
                      <a:r>
                        <a:rPr lang="en-US" sz="1200" dirty="0" smtClean="0"/>
                        <a:t>Hepatic</a:t>
                      </a:r>
                      <a:r>
                        <a:rPr lang="en-US" sz="1200" baseline="0" dirty="0" smtClean="0"/>
                        <a:t> metabolism</a:t>
                      </a:r>
                    </a:p>
                    <a:p>
                      <a:pPr marL="742950" lvl="1" indent="-285750">
                        <a:buFont typeface="Arial" panose="020B0604020202020204" pitchFamily="34" charset="0"/>
                        <a:buChar char="•"/>
                      </a:pPr>
                      <a:r>
                        <a:rPr lang="en-US" sz="1200" baseline="0" dirty="0" err="1" smtClean="0"/>
                        <a:t>Glucuronidation</a:t>
                      </a:r>
                      <a:r>
                        <a:rPr lang="en-US" sz="1200" baseline="0" dirty="0" smtClean="0"/>
                        <a:t> </a:t>
                      </a:r>
                    </a:p>
                    <a:p>
                      <a:pPr marL="285750" indent="-285750">
                        <a:buFont typeface="Arial" panose="020B0604020202020204" pitchFamily="34" charset="0"/>
                        <a:buChar char="•"/>
                      </a:pPr>
                      <a:r>
                        <a:rPr lang="en-US" sz="1200" baseline="0" dirty="0" smtClean="0"/>
                        <a:t>Active metabolite (H6G) can accumulate in renal dysfunction</a:t>
                      </a:r>
                      <a:endParaRPr lang="en-US" sz="1200" dirty="0"/>
                    </a:p>
                  </a:txBody>
                  <a:tcPr/>
                </a:tc>
                <a:tc>
                  <a:txBody>
                    <a:bodyPr/>
                    <a:lstStyle/>
                    <a:p>
                      <a:r>
                        <a:rPr lang="en-US" sz="1200" dirty="0" smtClean="0"/>
                        <a:t>Significantly</a:t>
                      </a:r>
                      <a:r>
                        <a:rPr lang="en-US" sz="1200" baseline="0" dirty="0" smtClean="0"/>
                        <a:t> more potent than morphine and oxycodone</a:t>
                      </a:r>
                      <a:endParaRPr lang="en-US" sz="1200" dirty="0"/>
                    </a:p>
                  </a:txBody>
                  <a:tcPr/>
                </a:tc>
                <a:extLst>
                  <a:ext uri="{0D108BD9-81ED-4DB2-BD59-A6C34878D82A}">
                    <a16:rowId xmlns:a16="http://schemas.microsoft.com/office/drawing/2014/main" xmlns="" val="10003"/>
                  </a:ext>
                </a:extLst>
              </a:tr>
              <a:tr h="370840">
                <a:tc>
                  <a:txBody>
                    <a:bodyPr/>
                    <a:lstStyle/>
                    <a:p>
                      <a:r>
                        <a:rPr lang="en-US" sz="1200" dirty="0" smtClean="0"/>
                        <a:t>Fentanyl</a:t>
                      </a:r>
                      <a:endParaRPr lang="en-US" sz="1200" dirty="0"/>
                    </a:p>
                  </a:txBody>
                  <a:tcPr/>
                </a:tc>
                <a:tc>
                  <a:txBody>
                    <a:bodyPr/>
                    <a:lstStyle/>
                    <a:p>
                      <a:r>
                        <a:rPr lang="en-US" sz="1200" dirty="0" smtClean="0"/>
                        <a:t>50% (lozenge)</a:t>
                      </a:r>
                      <a:endParaRPr lang="en-US" sz="1200" dirty="0"/>
                    </a:p>
                  </a:txBody>
                  <a:tcPr/>
                </a:tc>
                <a:tc>
                  <a:txBody>
                    <a:bodyPr/>
                    <a:lstStyle/>
                    <a:p>
                      <a:r>
                        <a:rPr lang="en-US" sz="1200" dirty="0" smtClean="0"/>
                        <a:t>3 hours (following an IV dose)</a:t>
                      </a:r>
                      <a:endParaRPr lang="en-US" sz="1200" dirty="0"/>
                    </a:p>
                  </a:txBody>
                  <a:tcPr/>
                </a:tc>
                <a:tc>
                  <a:txBody>
                    <a:bodyPr/>
                    <a:lstStyle/>
                    <a:p>
                      <a:pPr marL="285750" indent="-285750">
                        <a:buFont typeface="Arial" panose="020B0604020202020204" pitchFamily="34" charset="0"/>
                        <a:buChar char="•"/>
                      </a:pPr>
                      <a:r>
                        <a:rPr lang="en-US" sz="1200" dirty="0" smtClean="0"/>
                        <a:t>Liver metabolism (CYP 3A4)</a:t>
                      </a:r>
                    </a:p>
                    <a:p>
                      <a:pPr marL="285750" indent="-285750">
                        <a:buFont typeface="Arial" panose="020B0604020202020204" pitchFamily="34" charset="0"/>
                        <a:buChar char="•"/>
                      </a:pPr>
                      <a:r>
                        <a:rPr lang="en-US" sz="1200" dirty="0" smtClean="0"/>
                        <a:t>No active metabolites</a:t>
                      </a:r>
                      <a:endParaRPr lang="en-US" sz="1200" dirty="0"/>
                    </a:p>
                  </a:txBody>
                  <a:tcPr/>
                </a:tc>
                <a:tc>
                  <a:txBody>
                    <a:bodyPr/>
                    <a:lstStyle/>
                    <a:p>
                      <a:r>
                        <a:rPr lang="en-US" sz="1200" dirty="0" smtClean="0"/>
                        <a:t>Should not be used in opioid-naive patients </a:t>
                      </a:r>
                      <a:endParaRPr lang="en-US" sz="1200" dirty="0"/>
                    </a:p>
                  </a:txBody>
                  <a:tcPr/>
                </a:tc>
                <a:extLst>
                  <a:ext uri="{0D108BD9-81ED-4DB2-BD59-A6C34878D82A}">
                    <a16:rowId xmlns:a16="http://schemas.microsoft.com/office/drawing/2014/main" xmlns="" val="10004"/>
                  </a:ext>
                </a:extLst>
              </a:tr>
              <a:tr h="370840">
                <a:tc>
                  <a:txBody>
                    <a:bodyPr/>
                    <a:lstStyle/>
                    <a:p>
                      <a:r>
                        <a:rPr lang="en-US" sz="1200" dirty="0" smtClean="0"/>
                        <a:t>Methadone</a:t>
                      </a:r>
                    </a:p>
                  </a:txBody>
                  <a:tcPr/>
                </a:tc>
                <a:tc>
                  <a:txBody>
                    <a:bodyPr/>
                    <a:lstStyle/>
                    <a:p>
                      <a:r>
                        <a:rPr lang="en-US" sz="1200" dirty="0" smtClean="0"/>
                        <a:t>40-90%</a:t>
                      </a:r>
                      <a:endParaRPr lang="en-US" sz="1200" dirty="0"/>
                    </a:p>
                  </a:txBody>
                  <a:tcPr/>
                </a:tc>
                <a:tc>
                  <a:txBody>
                    <a:bodyPr/>
                    <a:lstStyle/>
                    <a:p>
                      <a:r>
                        <a:rPr lang="en-US" sz="1200" dirty="0" smtClean="0"/>
                        <a:t>15-60 hours</a:t>
                      </a:r>
                      <a:endParaRPr lang="en-US" sz="1200" dirty="0"/>
                    </a:p>
                  </a:txBody>
                  <a:tcPr/>
                </a:tc>
                <a:tc>
                  <a:txBody>
                    <a:bodyPr/>
                    <a:lstStyle/>
                    <a:p>
                      <a:pPr marL="285750" indent="-285750">
                        <a:buFont typeface="Arial" panose="020B0604020202020204" pitchFamily="34" charset="0"/>
                        <a:buChar char="•"/>
                      </a:pPr>
                      <a:r>
                        <a:rPr lang="en-US" sz="1200" dirty="0" smtClean="0"/>
                        <a:t>Liver</a:t>
                      </a:r>
                      <a:r>
                        <a:rPr lang="en-US" sz="1200" baseline="0" dirty="0" smtClean="0"/>
                        <a:t> metabolism (CYP)</a:t>
                      </a:r>
                    </a:p>
                    <a:p>
                      <a:pPr marL="285750" indent="-285750">
                        <a:buFont typeface="Arial" panose="020B0604020202020204" pitchFamily="34" charset="0"/>
                        <a:buChar char="•"/>
                      </a:pPr>
                      <a:r>
                        <a:rPr lang="en-US" sz="1200" baseline="0" dirty="0" smtClean="0"/>
                        <a:t>No active metabolites</a:t>
                      </a:r>
                      <a:endParaRPr lang="en-US" sz="1200" dirty="0"/>
                    </a:p>
                  </a:txBody>
                  <a:tcPr/>
                </a:tc>
                <a:tc>
                  <a:txBody>
                    <a:bodyPr/>
                    <a:lstStyle/>
                    <a:p>
                      <a:r>
                        <a:rPr lang="en-US" sz="1200" dirty="0" smtClean="0"/>
                        <a:t>Complex pharmacokinetics</a:t>
                      </a:r>
                      <a:endParaRPr lang="en-US" sz="1200" dirty="0"/>
                    </a:p>
                  </a:txBody>
                  <a:tcPr/>
                </a:tc>
                <a:extLst>
                  <a:ext uri="{0D108BD9-81ED-4DB2-BD59-A6C34878D82A}">
                    <a16:rowId xmlns:a16="http://schemas.microsoft.com/office/drawing/2014/main" xmlns="" val="10005"/>
                  </a:ext>
                </a:extLst>
              </a:tr>
              <a:tr h="370840">
                <a:tc>
                  <a:txBody>
                    <a:bodyPr/>
                    <a:lstStyle/>
                    <a:p>
                      <a:r>
                        <a:rPr lang="en-US" sz="1200" dirty="0" smtClean="0"/>
                        <a:t>Codeine</a:t>
                      </a:r>
                    </a:p>
                  </a:txBody>
                  <a:tcPr/>
                </a:tc>
                <a:tc>
                  <a:txBody>
                    <a:bodyPr/>
                    <a:lstStyle/>
                    <a:p>
                      <a:r>
                        <a:rPr lang="en-US" sz="1200" dirty="0" smtClean="0"/>
                        <a:t>60%</a:t>
                      </a:r>
                      <a:endParaRPr lang="en-US" sz="1200" dirty="0"/>
                    </a:p>
                  </a:txBody>
                  <a:tcPr/>
                </a:tc>
                <a:tc>
                  <a:txBody>
                    <a:bodyPr/>
                    <a:lstStyle/>
                    <a:p>
                      <a:r>
                        <a:rPr lang="en-US" sz="1200" dirty="0" smtClean="0"/>
                        <a:t>3 hours</a:t>
                      </a:r>
                      <a:endParaRPr lang="en-US" sz="1200" dirty="0"/>
                    </a:p>
                  </a:txBody>
                  <a:tcPr/>
                </a:tc>
                <a:tc>
                  <a:txBody>
                    <a:bodyPr/>
                    <a:lstStyle/>
                    <a:p>
                      <a:pPr marL="285750" indent="-285750">
                        <a:buFont typeface="Arial" panose="020B0604020202020204" pitchFamily="34" charset="0"/>
                        <a:buChar char="•"/>
                      </a:pPr>
                      <a:r>
                        <a:rPr lang="en-US" sz="1200" dirty="0" smtClean="0"/>
                        <a:t>Liver metabolism</a:t>
                      </a:r>
                    </a:p>
                    <a:p>
                      <a:pPr marL="285750" indent="-285750">
                        <a:buFont typeface="Arial" panose="020B0604020202020204" pitchFamily="34" charset="0"/>
                        <a:buChar char="•"/>
                      </a:pPr>
                      <a:r>
                        <a:rPr lang="en-US" sz="1200" dirty="0" smtClean="0"/>
                        <a:t>Variable amount is</a:t>
                      </a:r>
                      <a:r>
                        <a:rPr lang="en-US" sz="1200" baseline="0" dirty="0" smtClean="0"/>
                        <a:t> converted to morphine</a:t>
                      </a:r>
                      <a:endParaRPr lang="en-US" sz="1200" dirty="0"/>
                    </a:p>
                  </a:txBody>
                  <a:tcPr/>
                </a:tc>
                <a:tc>
                  <a:txBody>
                    <a:bodyPr/>
                    <a:lstStyle/>
                    <a:p>
                      <a:r>
                        <a:rPr lang="en-US" sz="1200" dirty="0" smtClean="0"/>
                        <a:t>Significant variability in analgesic response </a:t>
                      </a:r>
                      <a:endParaRPr lang="en-US" sz="1200" dirty="0"/>
                    </a:p>
                  </a:txBody>
                  <a:tcPr/>
                </a:tc>
                <a:extLst>
                  <a:ext uri="{0D108BD9-81ED-4DB2-BD59-A6C34878D82A}">
                    <a16:rowId xmlns:a16="http://schemas.microsoft.com/office/drawing/2014/main" xmlns="" val="10006"/>
                  </a:ext>
                </a:extLst>
              </a:tr>
              <a:tr h="370840">
                <a:tc>
                  <a:txBody>
                    <a:bodyPr/>
                    <a:lstStyle/>
                    <a:p>
                      <a:r>
                        <a:rPr lang="en-US" sz="1200" dirty="0" smtClean="0"/>
                        <a:t>Tramadol</a:t>
                      </a:r>
                    </a:p>
                  </a:txBody>
                  <a:tcPr/>
                </a:tc>
                <a:tc>
                  <a:txBody>
                    <a:bodyPr/>
                    <a:lstStyle/>
                    <a:p>
                      <a:r>
                        <a:rPr lang="en-US" sz="1200" dirty="0" smtClean="0"/>
                        <a:t>70%</a:t>
                      </a:r>
                      <a:endParaRPr lang="en-US" sz="1200" dirty="0"/>
                    </a:p>
                  </a:txBody>
                  <a:tcPr/>
                </a:tc>
                <a:tc>
                  <a:txBody>
                    <a:bodyPr/>
                    <a:lstStyle/>
                    <a:p>
                      <a:r>
                        <a:rPr lang="en-US" sz="1200" dirty="0" smtClean="0"/>
                        <a:t>6 hours</a:t>
                      </a:r>
                      <a:endParaRPr lang="en-US" sz="1200" dirty="0"/>
                    </a:p>
                  </a:txBody>
                  <a:tcPr/>
                </a:tc>
                <a:tc>
                  <a:txBody>
                    <a:bodyPr/>
                    <a:lstStyle/>
                    <a:p>
                      <a:pPr marL="285750" indent="-285750">
                        <a:buFont typeface="Arial" panose="020B0604020202020204" pitchFamily="34" charset="0"/>
                        <a:buChar char="•"/>
                      </a:pPr>
                      <a:r>
                        <a:rPr lang="en-US" sz="1200" dirty="0" smtClean="0"/>
                        <a:t>Liver metabolism</a:t>
                      </a:r>
                    </a:p>
                    <a:p>
                      <a:pPr marL="285750" indent="-285750">
                        <a:buFont typeface="Arial" panose="020B0604020202020204" pitchFamily="34" charset="0"/>
                        <a:buChar char="•"/>
                      </a:pPr>
                      <a:r>
                        <a:rPr lang="en-US" sz="1200" dirty="0" smtClean="0"/>
                        <a:t>Active metabolite is important</a:t>
                      </a:r>
                      <a:r>
                        <a:rPr lang="en-US" sz="1200" baseline="0" dirty="0" smtClean="0"/>
                        <a:t> for therapeutic effect</a:t>
                      </a:r>
                      <a:endParaRPr lang="en-US" sz="1200" dirty="0"/>
                    </a:p>
                  </a:txBody>
                  <a:tcPr/>
                </a:tc>
                <a:tc>
                  <a:txBody>
                    <a:bodyPr/>
                    <a:lstStyle/>
                    <a:p>
                      <a:r>
                        <a:rPr lang="en-US" sz="1200" dirty="0" smtClean="0"/>
                        <a:t>Risk of serotonin toxicity </a:t>
                      </a:r>
                      <a:endParaRPr lang="en-US" sz="1200" dirty="0"/>
                    </a:p>
                  </a:txBody>
                  <a:tcPr/>
                </a:tc>
                <a:extLst>
                  <a:ext uri="{0D108BD9-81ED-4DB2-BD59-A6C34878D82A}">
                    <a16:rowId xmlns:a16="http://schemas.microsoft.com/office/drawing/2014/main" xmlns="" val="10007"/>
                  </a:ext>
                </a:extLst>
              </a:tr>
            </a:tbl>
          </a:graphicData>
        </a:graphic>
      </p:graphicFrame>
      <p:sp>
        <p:nvSpPr>
          <p:cNvPr id="3" name="Footer Placeholder 2"/>
          <p:cNvSpPr>
            <a:spLocks noGrp="1"/>
          </p:cNvSpPr>
          <p:nvPr>
            <p:ph type="ftr" sz="quarter" idx="11"/>
          </p:nvPr>
        </p:nvSpPr>
        <p:spPr>
          <a:xfrm>
            <a:off x="2633472" y="6400800"/>
            <a:ext cx="6510528" cy="457200"/>
          </a:xfrm>
        </p:spPr>
        <p:txBody>
          <a:bodyPr/>
          <a:lstStyle/>
          <a:p>
            <a:r>
              <a:rPr lang="en-US" sz="1200" smtClean="0"/>
              <a:t>Brunton L, Chabner B, Knollman B. Goodman &amp; Gilman's The Pharmacological Basis of Therapeutics. 13th ed. New York: McGraw-Hill; 2018.</a:t>
            </a:r>
            <a:endParaRPr lang="en-US" sz="1200" dirty="0"/>
          </a:p>
        </p:txBody>
      </p:sp>
      <p:sp>
        <p:nvSpPr>
          <p:cNvPr id="6" name="Frame 5"/>
          <p:cNvSpPr/>
          <p:nvPr/>
        </p:nvSpPr>
        <p:spPr>
          <a:xfrm>
            <a:off x="7467600" y="1371600"/>
            <a:ext cx="1676400" cy="4800600"/>
          </a:xfrm>
          <a:prstGeom prst="frame">
            <a:avLst>
              <a:gd name="adj1" fmla="val 25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176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Statement</a:t>
            </a:r>
            <a:endParaRPr lang="en-US" dirty="0"/>
          </a:p>
        </p:txBody>
      </p:sp>
      <p:sp>
        <p:nvSpPr>
          <p:cNvPr id="3" name="Content Placeholder 2"/>
          <p:cNvSpPr>
            <a:spLocks noGrp="1"/>
          </p:cNvSpPr>
          <p:nvPr>
            <p:ph idx="1"/>
          </p:nvPr>
        </p:nvSpPr>
        <p:spPr/>
        <p:txBody>
          <a:bodyPr/>
          <a:lstStyle/>
          <a:p>
            <a:pPr lvl="0"/>
            <a:r>
              <a:rPr lang="en-US" dirty="0"/>
              <a:t>John Trnka, </a:t>
            </a:r>
            <a:r>
              <a:rPr lang="en-US" dirty="0" err="1" smtClean="0"/>
              <a:t>Pharm.D</a:t>
            </a:r>
            <a:r>
              <a:rPr lang="en-US" dirty="0" smtClean="0"/>
              <a:t>., </a:t>
            </a:r>
            <a:r>
              <a:rPr lang="en-US" dirty="0" err="1" smtClean="0"/>
              <a:t>R.Ph</a:t>
            </a:r>
            <a:r>
              <a:rPr lang="en-US" dirty="0" smtClean="0"/>
              <a:t>.</a:t>
            </a:r>
            <a:endParaRPr lang="en-US" dirty="0"/>
          </a:p>
          <a:p>
            <a:pPr lvl="1"/>
            <a:r>
              <a:rPr lang="en-US" dirty="0"/>
              <a:t>Declares no financial relationships pertinent to this session</a:t>
            </a:r>
          </a:p>
          <a:p>
            <a:pPr lvl="1"/>
            <a:r>
              <a:rPr lang="en-US" dirty="0"/>
              <a:t>Declares off-label use of medication will not be discussed during this </a:t>
            </a:r>
            <a:r>
              <a:rPr lang="en-US" dirty="0" smtClean="0"/>
              <a:t>presentation</a:t>
            </a:r>
            <a:endParaRPr lang="en-US" dirty="0"/>
          </a:p>
          <a:p>
            <a:endParaRPr lang="en-US" dirty="0"/>
          </a:p>
        </p:txBody>
      </p:sp>
    </p:spTree>
    <p:extLst>
      <p:ext uri="{BB962C8B-B14F-4D97-AF65-F5344CB8AC3E}">
        <p14:creationId xmlns:p14="http://schemas.microsoft.com/office/powerpoint/2010/main" val="3335294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 true regarding the pharmacology of opioids?</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Phase 1 metabolism is responsible for converting morphine to it’s inactive metabolites</a:t>
            </a:r>
          </a:p>
          <a:p>
            <a:pPr marL="514350" indent="-514350">
              <a:buAutoNum type="alphaUcPeriod"/>
            </a:pPr>
            <a:r>
              <a:rPr lang="en-US" dirty="0" smtClean="0"/>
              <a:t>Hydrocodone has no MOR activity and requires activation via phase 1 metabolism</a:t>
            </a:r>
          </a:p>
          <a:p>
            <a:pPr marL="514350" indent="-514350">
              <a:buAutoNum type="alphaUcPeriod"/>
            </a:pPr>
            <a:r>
              <a:rPr lang="en-US" dirty="0" smtClean="0"/>
              <a:t>Analgesic response is an example of pharmacokinetics</a:t>
            </a:r>
          </a:p>
          <a:p>
            <a:pPr marL="514350" indent="-514350">
              <a:buAutoNum type="alphaUcPeriod"/>
            </a:pPr>
            <a:r>
              <a:rPr lang="en-US" dirty="0" smtClean="0"/>
              <a:t>Patients with overactive CYP 2D6 enzymes would be expected to have increased analgesic effects from codeine </a:t>
            </a:r>
          </a:p>
          <a:p>
            <a:pPr marL="514350" indent="-514350">
              <a:buAutoNum type="alphaUcPeriod"/>
            </a:pPr>
            <a:endParaRPr lang="en-US" dirty="0" smtClean="0"/>
          </a:p>
          <a:p>
            <a:pPr marL="514350" indent="-514350">
              <a:buAutoNum type="alphaUcPeriod"/>
            </a:pPr>
            <a:endParaRPr lang="en-US" dirty="0" smtClean="0"/>
          </a:p>
          <a:p>
            <a:pPr marL="514350" indent="-514350">
              <a:buAutoNum type="alphaUcPeriod"/>
            </a:pPr>
            <a:endParaRPr lang="en-US" dirty="0"/>
          </a:p>
        </p:txBody>
      </p:sp>
    </p:spTree>
    <p:extLst>
      <p:ext uri="{BB962C8B-B14F-4D97-AF65-F5344CB8AC3E}">
        <p14:creationId xmlns:p14="http://schemas.microsoft.com/office/powerpoint/2010/main" val="1776416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 true regarding the pharmacology of opioids?</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Phase 1 metabolism is responsible for converting morphine to it’s inactive metabolites</a:t>
            </a:r>
          </a:p>
          <a:p>
            <a:pPr marL="514350" indent="-514350">
              <a:buAutoNum type="alphaUcPeriod"/>
            </a:pPr>
            <a:r>
              <a:rPr lang="en-US" dirty="0" smtClean="0"/>
              <a:t>Hydrocodone has no MOR activity and requires activation via phase 1 metabolism</a:t>
            </a:r>
          </a:p>
          <a:p>
            <a:pPr marL="514350" indent="-514350">
              <a:buAutoNum type="alphaUcPeriod"/>
            </a:pPr>
            <a:r>
              <a:rPr lang="en-US" dirty="0" smtClean="0"/>
              <a:t>Analgesic response is an example of pharmacokinetics</a:t>
            </a:r>
          </a:p>
          <a:p>
            <a:pPr marL="514350" indent="-514350">
              <a:buAutoNum type="alphaUcPeriod"/>
            </a:pPr>
            <a:r>
              <a:rPr lang="en-US" dirty="0" smtClean="0">
                <a:solidFill>
                  <a:srgbClr val="FF0000"/>
                </a:solidFill>
              </a:rPr>
              <a:t>Patients with overactive CYP 2D6 enzymes would be expected to have increased analgesic effects from codeine </a:t>
            </a:r>
          </a:p>
          <a:p>
            <a:pPr marL="514350" indent="-514350">
              <a:buAutoNum type="alphaUcPeriod"/>
            </a:pPr>
            <a:endParaRPr lang="en-US" dirty="0" smtClean="0"/>
          </a:p>
          <a:p>
            <a:pPr marL="514350" indent="-514350">
              <a:buAutoNum type="alphaUcPeriod"/>
            </a:pPr>
            <a:endParaRPr lang="en-US" dirty="0" smtClean="0"/>
          </a:p>
          <a:p>
            <a:pPr marL="514350" indent="-514350">
              <a:buAutoNum type="alphaUcPeriod"/>
            </a:pPr>
            <a:endParaRPr lang="en-US" dirty="0"/>
          </a:p>
        </p:txBody>
      </p:sp>
    </p:spTree>
    <p:extLst>
      <p:ext uri="{BB962C8B-B14F-4D97-AF65-F5344CB8AC3E}">
        <p14:creationId xmlns:p14="http://schemas.microsoft.com/office/powerpoint/2010/main" val="3561267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Clinical Implications of Opioid Pharmacogenomics </a:t>
            </a:r>
            <a:endParaRPr lang="en-US" dirty="0"/>
          </a:p>
        </p:txBody>
      </p:sp>
      <p:sp>
        <p:nvSpPr>
          <p:cNvPr id="5" name="Text Placeholder 4"/>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385" y="0"/>
            <a:ext cx="490461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5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Guidelines for Opioid Pharmacogenomics </a:t>
            </a:r>
            <a:endParaRPr lang="en-US" dirty="0"/>
          </a:p>
        </p:txBody>
      </p:sp>
      <p:sp>
        <p:nvSpPr>
          <p:cNvPr id="5" name="Content Placeholder 4"/>
          <p:cNvSpPr>
            <a:spLocks noGrp="1"/>
          </p:cNvSpPr>
          <p:nvPr>
            <p:ph idx="1"/>
          </p:nvPr>
        </p:nvSpPr>
        <p:spPr/>
        <p:txBody>
          <a:bodyPr/>
          <a:lstStyle/>
          <a:p>
            <a:r>
              <a:rPr lang="en-US" dirty="0"/>
              <a:t>Clinical Pharmacogenetics </a:t>
            </a:r>
            <a:r>
              <a:rPr lang="en-US" dirty="0" smtClean="0"/>
              <a:t>Implementation Consortium </a:t>
            </a:r>
            <a:r>
              <a:rPr lang="en-US" dirty="0"/>
              <a:t>(CPIC) </a:t>
            </a:r>
            <a:r>
              <a:rPr lang="en-US" dirty="0" smtClean="0"/>
              <a:t>guidelines</a:t>
            </a:r>
          </a:p>
          <a:p>
            <a:pPr lvl="1"/>
            <a:r>
              <a:rPr lang="en-US" dirty="0" smtClean="0"/>
              <a:t>Developed to help clinicians understand how test results should be utilized clinically </a:t>
            </a:r>
          </a:p>
          <a:p>
            <a:pPr lvl="1"/>
            <a:r>
              <a:rPr lang="en-US" dirty="0" smtClean="0"/>
              <a:t>22 published guidelines </a:t>
            </a:r>
          </a:p>
          <a:p>
            <a:pPr lvl="2"/>
            <a:r>
              <a:rPr lang="en-US" dirty="0" smtClean="0"/>
              <a:t>Codeine is the only opioid with a dedicated guideline </a:t>
            </a:r>
          </a:p>
          <a:p>
            <a:r>
              <a:rPr lang="en-US" dirty="0" smtClean="0"/>
              <a:t>Dutch Pharmacogenetics Working Group (DPWG)</a:t>
            </a:r>
          </a:p>
          <a:p>
            <a:pPr lvl="1"/>
            <a:r>
              <a:rPr lang="en-US" dirty="0" smtClean="0"/>
              <a:t>&gt;80 published guidelines</a:t>
            </a:r>
          </a:p>
          <a:p>
            <a:pPr lvl="2"/>
            <a:r>
              <a:rPr lang="en-US" dirty="0" smtClean="0"/>
              <a:t>Include tramadol and oxycodone </a:t>
            </a:r>
            <a:endParaRPr lang="en-US" dirty="0"/>
          </a:p>
        </p:txBody>
      </p:sp>
    </p:spTree>
    <p:extLst>
      <p:ext uri="{BB962C8B-B14F-4D97-AF65-F5344CB8AC3E}">
        <p14:creationId xmlns:p14="http://schemas.microsoft.com/office/powerpoint/2010/main" val="3230108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Codeine </a:t>
            </a:r>
            <a:endParaRPr lang="en-US" dirty="0"/>
          </a:p>
        </p:txBody>
      </p:sp>
      <p:sp>
        <p:nvSpPr>
          <p:cNvPr id="3" name="Content Placeholder 2"/>
          <p:cNvSpPr>
            <a:spLocks noGrp="1"/>
          </p:cNvSpPr>
          <p:nvPr>
            <p:ph idx="1"/>
          </p:nvPr>
        </p:nvSpPr>
        <p:spPr/>
        <p:txBody>
          <a:bodyPr/>
          <a:lstStyle/>
          <a:p>
            <a:r>
              <a:rPr lang="en-US" dirty="0" smtClean="0"/>
              <a:t>~10% metabolized via CYP 2D6 to morphine </a:t>
            </a:r>
          </a:p>
          <a:p>
            <a:pPr lvl="1"/>
            <a:r>
              <a:rPr lang="en-US" dirty="0" smtClean="0"/>
              <a:t>Poor metabolizers likely receive no benefit from codeine therapy </a:t>
            </a:r>
          </a:p>
          <a:p>
            <a:pPr lvl="1"/>
            <a:r>
              <a:rPr lang="en-US" dirty="0" smtClean="0"/>
              <a:t>Ultra-rapid metabolizers may have </a:t>
            </a:r>
            <a:r>
              <a:rPr lang="en-US" dirty="0" err="1" smtClean="0"/>
              <a:t>supratherapeutic</a:t>
            </a:r>
            <a:r>
              <a:rPr lang="en-US" dirty="0" smtClean="0"/>
              <a:t> morphine levels </a:t>
            </a:r>
          </a:p>
          <a:p>
            <a:pPr lvl="2"/>
            <a:r>
              <a:rPr lang="en-US" dirty="0" smtClean="0"/>
              <a:t>20-fold increase in morphine’s AUC in rapid metabolizers compared to normal metabolizers </a:t>
            </a:r>
          </a:p>
          <a:p>
            <a:pPr lvl="1"/>
            <a:r>
              <a:rPr lang="en-US" dirty="0" smtClean="0"/>
              <a:t>UGT2B7 may also affect analgesic response </a:t>
            </a:r>
            <a:endParaRPr lang="en-US" dirty="0"/>
          </a:p>
        </p:txBody>
      </p:sp>
      <p:sp>
        <p:nvSpPr>
          <p:cNvPr id="4" name="Footer Placeholder 3"/>
          <p:cNvSpPr>
            <a:spLocks noGrp="1"/>
          </p:cNvSpPr>
          <p:nvPr>
            <p:ph type="ftr" sz="quarter" idx="11"/>
          </p:nvPr>
        </p:nvSpPr>
        <p:spPr/>
        <p:txBody>
          <a:bodyPr/>
          <a:lstStyle/>
          <a:p>
            <a:r>
              <a:rPr lang="en-US" dirty="0" err="1" smtClean="0"/>
              <a:t>Kirchheiner</a:t>
            </a:r>
            <a:r>
              <a:rPr lang="en-US" dirty="0" smtClean="0"/>
              <a:t> J et al. J </a:t>
            </a:r>
            <a:r>
              <a:rPr lang="en-US" dirty="0" err="1" smtClean="0"/>
              <a:t>Clin</a:t>
            </a:r>
            <a:r>
              <a:rPr lang="en-US" dirty="0" smtClean="0"/>
              <a:t> </a:t>
            </a:r>
            <a:r>
              <a:rPr lang="en-US" dirty="0" err="1" smtClean="0"/>
              <a:t>Psychopharmacol</a:t>
            </a:r>
            <a:r>
              <a:rPr lang="en-US" dirty="0" smtClean="0"/>
              <a:t> 2008; 28(1): 78-83.</a:t>
            </a:r>
          </a:p>
          <a:p>
            <a:r>
              <a:rPr lang="en-US" dirty="0" smtClean="0"/>
              <a:t>Baber </a:t>
            </a:r>
            <a:r>
              <a:rPr lang="en-US" dirty="0"/>
              <a:t>M et al. </a:t>
            </a:r>
            <a:r>
              <a:rPr lang="fr-FR" dirty="0" err="1" smtClean="0"/>
              <a:t>Pharmacogenomics</a:t>
            </a:r>
            <a:r>
              <a:rPr lang="fr-FR" dirty="0" smtClean="0"/>
              <a:t> </a:t>
            </a:r>
            <a:r>
              <a:rPr lang="fr-FR" dirty="0"/>
              <a:t>J 2015;15(5):430–5.</a:t>
            </a:r>
            <a:endParaRPr lang="en-US" dirty="0"/>
          </a:p>
          <a:p>
            <a:r>
              <a:rPr lang="en-US" dirty="0" smtClean="0"/>
              <a:t> </a:t>
            </a:r>
            <a:endParaRPr lang="en-US" dirty="0"/>
          </a:p>
        </p:txBody>
      </p:sp>
    </p:spTree>
    <p:extLst>
      <p:ext uri="{BB962C8B-B14F-4D97-AF65-F5344CB8AC3E}">
        <p14:creationId xmlns:p14="http://schemas.microsoft.com/office/powerpoint/2010/main" val="4239958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Codeine Continued</a:t>
            </a:r>
            <a:endParaRPr lang="en-US" dirty="0"/>
          </a:p>
        </p:txBody>
      </p:sp>
      <p:sp>
        <p:nvSpPr>
          <p:cNvPr id="3" name="Content Placeholder 2"/>
          <p:cNvSpPr>
            <a:spLocks noGrp="1"/>
          </p:cNvSpPr>
          <p:nvPr>
            <p:ph idx="1"/>
          </p:nvPr>
        </p:nvSpPr>
        <p:spPr/>
        <p:txBody>
          <a:bodyPr/>
          <a:lstStyle/>
          <a:p>
            <a:r>
              <a:rPr lang="en-US" dirty="0" smtClean="0"/>
              <a:t>Multiple case reports demonstrating toxicity after codeine therapy </a:t>
            </a:r>
          </a:p>
          <a:p>
            <a:pPr lvl="1"/>
            <a:r>
              <a:rPr lang="en-US" dirty="0" smtClean="0"/>
              <a:t>Neonatal toxicity after mother taking codeine and breastfeeding </a:t>
            </a:r>
          </a:p>
          <a:p>
            <a:r>
              <a:rPr lang="en-US" dirty="0" smtClean="0"/>
              <a:t>Other reports showing treatment failure in poor metabolizers </a:t>
            </a:r>
          </a:p>
          <a:p>
            <a:r>
              <a:rPr lang="en-US" dirty="0" smtClean="0"/>
              <a:t>Dedicated CPIC guideline to codeine therapy</a:t>
            </a:r>
          </a:p>
          <a:p>
            <a:pPr lvl="1"/>
            <a:r>
              <a:rPr lang="en-US" dirty="0" smtClean="0"/>
              <a:t>Avoid use in ultra-rapid and poor metabolizers</a:t>
            </a:r>
          </a:p>
          <a:p>
            <a:pPr lvl="2"/>
            <a:r>
              <a:rPr lang="en-US" dirty="0" smtClean="0"/>
              <a:t>Considered to be “clinically actionable”</a:t>
            </a:r>
            <a:endParaRPr lang="en-US" dirty="0"/>
          </a:p>
        </p:txBody>
      </p:sp>
      <p:sp>
        <p:nvSpPr>
          <p:cNvPr id="4" name="Footer Placeholder 3"/>
          <p:cNvSpPr>
            <a:spLocks noGrp="1"/>
          </p:cNvSpPr>
          <p:nvPr>
            <p:ph type="ftr" sz="quarter" idx="11"/>
          </p:nvPr>
        </p:nvSpPr>
        <p:spPr/>
        <p:txBody>
          <a:bodyPr/>
          <a:lstStyle/>
          <a:p>
            <a:r>
              <a:rPr lang="en-US" dirty="0" err="1" smtClean="0"/>
              <a:t>Madali</a:t>
            </a:r>
            <a:r>
              <a:rPr lang="en-US" dirty="0" smtClean="0"/>
              <a:t> P et al. </a:t>
            </a:r>
            <a:r>
              <a:rPr lang="en-US" dirty="0" err="1" smtClean="0"/>
              <a:t>Clin</a:t>
            </a:r>
            <a:r>
              <a:rPr lang="en-US" dirty="0" smtClean="0"/>
              <a:t> </a:t>
            </a:r>
            <a:r>
              <a:rPr lang="en-US" dirty="0" err="1" smtClean="0"/>
              <a:t>Pharmacol</a:t>
            </a:r>
            <a:r>
              <a:rPr lang="en-US" dirty="0" smtClean="0"/>
              <a:t> </a:t>
            </a:r>
            <a:r>
              <a:rPr lang="en-US" dirty="0" err="1" smtClean="0"/>
              <a:t>Ther</a:t>
            </a:r>
            <a:r>
              <a:rPr lang="en-US" dirty="0" smtClean="0"/>
              <a:t> 2009;85(1):31–5.</a:t>
            </a:r>
          </a:p>
          <a:p>
            <a:r>
              <a:rPr lang="en-US" dirty="0" smtClean="0"/>
              <a:t>Voronov P et al. </a:t>
            </a:r>
            <a:r>
              <a:rPr lang="en-US" dirty="0" err="1"/>
              <a:t>Paediatr</a:t>
            </a:r>
            <a:r>
              <a:rPr lang="en-US" dirty="0"/>
              <a:t> </a:t>
            </a:r>
            <a:r>
              <a:rPr lang="en-US" dirty="0" err="1"/>
              <a:t>Anaesth</a:t>
            </a:r>
            <a:r>
              <a:rPr lang="en-US" dirty="0"/>
              <a:t> 2007;17(7):684–7</a:t>
            </a:r>
            <a:r>
              <a:rPr lang="en-US" dirty="0" smtClean="0"/>
              <a:t>.</a:t>
            </a:r>
          </a:p>
          <a:p>
            <a:r>
              <a:rPr lang="en-US" dirty="0" smtClean="0"/>
              <a:t>Zhou SF . </a:t>
            </a:r>
            <a:r>
              <a:rPr lang="en-US" dirty="0" err="1"/>
              <a:t>Clin</a:t>
            </a:r>
            <a:r>
              <a:rPr lang="en-US" dirty="0"/>
              <a:t> </a:t>
            </a:r>
            <a:r>
              <a:rPr lang="en-US" dirty="0" err="1"/>
              <a:t>Pharmacokinet</a:t>
            </a:r>
            <a:r>
              <a:rPr lang="en-US" dirty="0"/>
              <a:t> </a:t>
            </a:r>
            <a:r>
              <a:rPr lang="en-US" dirty="0" smtClean="0"/>
              <a:t>2009;48 (11</a:t>
            </a:r>
            <a:r>
              <a:rPr lang="en-US" dirty="0"/>
              <a:t>):689–723.</a:t>
            </a:r>
          </a:p>
        </p:txBody>
      </p:sp>
    </p:spTree>
    <p:extLst>
      <p:ext uri="{BB962C8B-B14F-4D97-AF65-F5344CB8AC3E}">
        <p14:creationId xmlns:p14="http://schemas.microsoft.com/office/powerpoint/2010/main" val="495741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Tramadol</a:t>
            </a:r>
            <a:endParaRPr lang="en-US" dirty="0"/>
          </a:p>
        </p:txBody>
      </p:sp>
      <p:sp>
        <p:nvSpPr>
          <p:cNvPr id="3" name="Content Placeholder 2"/>
          <p:cNvSpPr>
            <a:spLocks noGrp="1"/>
          </p:cNvSpPr>
          <p:nvPr>
            <p:ph idx="1"/>
          </p:nvPr>
        </p:nvSpPr>
        <p:spPr/>
        <p:txBody>
          <a:bodyPr/>
          <a:lstStyle/>
          <a:p>
            <a:r>
              <a:rPr lang="en-US" dirty="0" smtClean="0"/>
              <a:t>Prodrug that is metabolized to O-</a:t>
            </a:r>
            <a:r>
              <a:rPr lang="en-US" dirty="0" err="1" smtClean="0"/>
              <a:t>desmethyltramadol</a:t>
            </a:r>
            <a:r>
              <a:rPr lang="en-US" dirty="0" smtClean="0"/>
              <a:t> (ODT), which exhibits analgesic properties</a:t>
            </a:r>
          </a:p>
          <a:p>
            <a:pPr lvl="1"/>
            <a:r>
              <a:rPr lang="en-US" dirty="0" smtClean="0"/>
              <a:t>Activated via CYP 2D6 </a:t>
            </a:r>
          </a:p>
          <a:p>
            <a:pPr lvl="1"/>
            <a:r>
              <a:rPr lang="en-US" dirty="0" smtClean="0"/>
              <a:t>Study showed ultra-rapid metabolizers significantly more ODT than normal or poor metabolizers </a:t>
            </a:r>
          </a:p>
          <a:p>
            <a:r>
              <a:rPr lang="en-US" dirty="0" smtClean="0"/>
              <a:t>Parent drug exhibits serotonin reuptake inhibition, putting patients at risk for serotonin syndrome </a:t>
            </a:r>
            <a:endParaRPr lang="en-US" dirty="0"/>
          </a:p>
        </p:txBody>
      </p:sp>
    </p:spTree>
    <p:extLst>
      <p:ext uri="{BB962C8B-B14F-4D97-AF65-F5344CB8AC3E}">
        <p14:creationId xmlns:p14="http://schemas.microsoft.com/office/powerpoint/2010/main" val="1003052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Warning on Codeine and Tramadol</a:t>
            </a:r>
            <a:endParaRPr lang="en-US" dirty="0"/>
          </a:p>
        </p:txBody>
      </p:sp>
      <p:sp>
        <p:nvSpPr>
          <p:cNvPr id="3" name="Content Placeholder 2"/>
          <p:cNvSpPr>
            <a:spLocks noGrp="1"/>
          </p:cNvSpPr>
          <p:nvPr>
            <p:ph idx="1"/>
          </p:nvPr>
        </p:nvSpPr>
        <p:spPr/>
        <p:txBody>
          <a:bodyPr/>
          <a:lstStyle/>
          <a:p>
            <a:r>
              <a:rPr lang="en-US" sz="2400" dirty="0" smtClean="0"/>
              <a:t>April 2017 FDA issued new restrictions </a:t>
            </a:r>
          </a:p>
          <a:p>
            <a:pPr lvl="1"/>
            <a:r>
              <a:rPr lang="en-US" sz="2400" dirty="0" smtClean="0"/>
              <a:t>Contraindications </a:t>
            </a:r>
          </a:p>
          <a:p>
            <a:pPr lvl="2"/>
            <a:r>
              <a:rPr lang="en-US" sz="2400" dirty="0" smtClean="0"/>
              <a:t>codeine should not be used to treat pain or cough</a:t>
            </a:r>
          </a:p>
          <a:p>
            <a:pPr lvl="2"/>
            <a:r>
              <a:rPr lang="en-US" sz="2400" dirty="0" smtClean="0"/>
              <a:t> tramadol should not be used to treat pain in children &lt;12 years or &lt; 18 years post tonsil or adenoid removal </a:t>
            </a:r>
          </a:p>
          <a:p>
            <a:pPr lvl="1"/>
            <a:r>
              <a:rPr lang="en-US" sz="2400" dirty="0" smtClean="0"/>
              <a:t>Warnings</a:t>
            </a:r>
          </a:p>
          <a:p>
            <a:pPr lvl="2"/>
            <a:r>
              <a:rPr lang="en-US" sz="2400" dirty="0" smtClean="0"/>
              <a:t>Avoid both agents in breastfeeding</a:t>
            </a:r>
          </a:p>
          <a:p>
            <a:pPr lvl="2"/>
            <a:r>
              <a:rPr lang="en-US" sz="2400" dirty="0" smtClean="0"/>
              <a:t>Avoid both agents in children 12-18 who are obese or suffer from severe lung disease or sleep apnea </a:t>
            </a:r>
            <a:endParaRPr lang="en-US" sz="2400" dirty="0"/>
          </a:p>
        </p:txBody>
      </p:sp>
      <p:sp>
        <p:nvSpPr>
          <p:cNvPr id="4" name="Footer Placeholder 3"/>
          <p:cNvSpPr>
            <a:spLocks noGrp="1"/>
          </p:cNvSpPr>
          <p:nvPr>
            <p:ph type="ftr" sz="quarter" idx="11"/>
          </p:nvPr>
        </p:nvSpPr>
        <p:spPr/>
        <p:txBody>
          <a:bodyPr/>
          <a:lstStyle/>
          <a:p>
            <a:r>
              <a:rPr lang="en-US" dirty="0" smtClean="0"/>
              <a:t>U.S. Food and Drug Administration. FDA Drug Safety Communication:2017</a:t>
            </a:r>
            <a:r>
              <a:rPr lang="en-US" dirty="0"/>
              <a:t>.</a:t>
            </a:r>
          </a:p>
        </p:txBody>
      </p:sp>
    </p:spTree>
    <p:extLst>
      <p:ext uri="{BB962C8B-B14F-4D97-AF65-F5344CB8AC3E}">
        <p14:creationId xmlns:p14="http://schemas.microsoft.com/office/powerpoint/2010/main" val="654381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Oxycodone and Hydrocodone </a:t>
            </a:r>
            <a:endParaRPr lang="en-US" dirty="0"/>
          </a:p>
        </p:txBody>
      </p:sp>
      <p:sp>
        <p:nvSpPr>
          <p:cNvPr id="3" name="Content Placeholder 2"/>
          <p:cNvSpPr>
            <a:spLocks noGrp="1"/>
          </p:cNvSpPr>
          <p:nvPr>
            <p:ph idx="1"/>
          </p:nvPr>
        </p:nvSpPr>
        <p:spPr/>
        <p:txBody>
          <a:bodyPr/>
          <a:lstStyle/>
          <a:p>
            <a:r>
              <a:rPr lang="en-US" dirty="0" smtClean="0"/>
              <a:t>Both have analgesic properties and are metabolized into more potent agents</a:t>
            </a:r>
          </a:p>
          <a:p>
            <a:pPr lvl="1"/>
            <a:r>
              <a:rPr lang="en-US" dirty="0" smtClean="0"/>
              <a:t>Metabolism via CYP 2D6 and CYP 3A4</a:t>
            </a:r>
          </a:p>
          <a:p>
            <a:pPr marL="0" indent="0">
              <a:buNone/>
            </a:pPr>
            <a:endParaRPr lang="en-US" dirty="0"/>
          </a:p>
        </p:txBody>
      </p:sp>
      <p:pic>
        <p:nvPicPr>
          <p:cNvPr id="1026" name="Picture 2" descr="https://static.practicalpainmanagement.com/sites/default/files/imagecache/inline-image-wide/images/2015/11/06/Screen%20Shot%202015-11-06%20at%2012.31.45%20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 y="3428999"/>
            <a:ext cx="4048125"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ydrocodone to hydromor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389" y="3919536"/>
            <a:ext cx="4495800"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11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Genetic Polymorphisms </a:t>
            </a:r>
            <a:endParaRPr lang="en-US" dirty="0"/>
          </a:p>
        </p:txBody>
      </p:sp>
      <p:sp>
        <p:nvSpPr>
          <p:cNvPr id="5" name="Text Placeholder 4"/>
          <p:cNvSpPr>
            <a:spLocks noGrp="1"/>
          </p:cNvSpPr>
          <p:nvPr>
            <p:ph type="body" idx="1"/>
          </p:nvPr>
        </p:nvSpPr>
        <p:spPr/>
        <p:txBody>
          <a:bodyPr/>
          <a:lstStyle/>
          <a:p>
            <a:r>
              <a:rPr lang="en-US" dirty="0" smtClean="0"/>
              <a:t>Hydrocodone</a:t>
            </a:r>
            <a:endParaRPr lang="en-US" dirty="0"/>
          </a:p>
        </p:txBody>
      </p:sp>
      <p:sp>
        <p:nvSpPr>
          <p:cNvPr id="6" name="Content Placeholder 5"/>
          <p:cNvSpPr>
            <a:spLocks noGrp="1"/>
          </p:cNvSpPr>
          <p:nvPr>
            <p:ph sz="half" idx="2"/>
          </p:nvPr>
        </p:nvSpPr>
        <p:spPr/>
        <p:txBody>
          <a:bodyPr/>
          <a:lstStyle/>
          <a:p>
            <a:r>
              <a:rPr lang="en-US" dirty="0"/>
              <a:t>Significant differences in </a:t>
            </a:r>
            <a:r>
              <a:rPr lang="en-US" dirty="0" smtClean="0"/>
              <a:t>hydrocodone metabolites </a:t>
            </a:r>
            <a:r>
              <a:rPr lang="en-US" dirty="0"/>
              <a:t>with CYP 2D6 and 3A5 polymorphisms </a:t>
            </a:r>
          </a:p>
          <a:p>
            <a:pPr lvl="1"/>
            <a:r>
              <a:rPr lang="en-US" dirty="0" smtClean="0"/>
              <a:t>10-fold increase in hydromorphone in UMs</a:t>
            </a:r>
          </a:p>
          <a:p>
            <a:r>
              <a:rPr lang="en-US" dirty="0" smtClean="0"/>
              <a:t>Very small study showing differences in analgesia with OPRM1 polymorphisms</a:t>
            </a:r>
            <a:endParaRPr lang="en-US" dirty="0"/>
          </a:p>
        </p:txBody>
      </p:sp>
      <p:sp>
        <p:nvSpPr>
          <p:cNvPr id="7" name="Text Placeholder 6"/>
          <p:cNvSpPr>
            <a:spLocks noGrp="1"/>
          </p:cNvSpPr>
          <p:nvPr>
            <p:ph type="body" sz="quarter" idx="3"/>
          </p:nvPr>
        </p:nvSpPr>
        <p:spPr/>
        <p:txBody>
          <a:bodyPr/>
          <a:lstStyle/>
          <a:p>
            <a:r>
              <a:rPr lang="en-US" dirty="0" smtClean="0"/>
              <a:t>Oxycodone </a:t>
            </a:r>
            <a:endParaRPr lang="en-US" dirty="0"/>
          </a:p>
        </p:txBody>
      </p:sp>
      <p:sp>
        <p:nvSpPr>
          <p:cNvPr id="8" name="Content Placeholder 7"/>
          <p:cNvSpPr>
            <a:spLocks noGrp="1"/>
          </p:cNvSpPr>
          <p:nvPr>
            <p:ph sz="quarter" idx="4"/>
          </p:nvPr>
        </p:nvSpPr>
        <p:spPr/>
        <p:txBody>
          <a:bodyPr/>
          <a:lstStyle/>
          <a:p>
            <a:r>
              <a:rPr lang="en-US" dirty="0" smtClean="0"/>
              <a:t>Significant differences in oxycodone metabolites with CYP 2D6 and 3A5 polymorphisms </a:t>
            </a:r>
          </a:p>
          <a:p>
            <a:r>
              <a:rPr lang="en-US" dirty="0" smtClean="0"/>
              <a:t>Conflicting evidence regarding effect OPRM1 polymorphisms have on oxycodone response</a:t>
            </a:r>
            <a:endParaRPr lang="en-US" dirty="0"/>
          </a:p>
        </p:txBody>
      </p:sp>
      <p:sp>
        <p:nvSpPr>
          <p:cNvPr id="9" name="Footer Placeholder 8"/>
          <p:cNvSpPr>
            <a:spLocks noGrp="1"/>
          </p:cNvSpPr>
          <p:nvPr>
            <p:ph type="ftr" sz="quarter" idx="11"/>
          </p:nvPr>
        </p:nvSpPr>
        <p:spPr/>
        <p:txBody>
          <a:bodyPr/>
          <a:lstStyle/>
          <a:p>
            <a:r>
              <a:rPr lang="en-US" dirty="0" err="1" smtClean="0"/>
              <a:t>Obeng</a:t>
            </a:r>
            <a:r>
              <a:rPr lang="en-US" dirty="0" smtClean="0"/>
              <a:t> et al. Pharmacotherapy 2017;37(9):1105–1121)</a:t>
            </a:r>
            <a:endParaRPr lang="en-US" dirty="0"/>
          </a:p>
        </p:txBody>
      </p:sp>
    </p:spTree>
    <p:extLst>
      <p:ext uri="{BB962C8B-B14F-4D97-AF65-F5344CB8AC3E}">
        <p14:creationId xmlns:p14="http://schemas.microsoft.com/office/powerpoint/2010/main" val="301347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lvl="0"/>
            <a:r>
              <a:rPr lang="en-US" dirty="0"/>
              <a:t>Discuss opioid pharmacology, analgesic potency, and major metabolism pathways</a:t>
            </a:r>
          </a:p>
          <a:p>
            <a:pPr lvl="0"/>
            <a:r>
              <a:rPr lang="en-US" dirty="0"/>
              <a:t>Review current literature and guideline recommendations surrounding the use of pharmacogenomics for pain management </a:t>
            </a:r>
          </a:p>
          <a:p>
            <a:pPr lvl="0"/>
            <a:r>
              <a:rPr lang="en-US" dirty="0"/>
              <a:t>Develop a pain management plan for a patient using </a:t>
            </a:r>
            <a:r>
              <a:rPr lang="en-US" dirty="0" err="1"/>
              <a:t>pharmacogenomic</a:t>
            </a:r>
            <a:r>
              <a:rPr lang="en-US" dirty="0"/>
              <a:t> data </a:t>
            </a:r>
          </a:p>
          <a:p>
            <a:endParaRPr lang="en-US" dirty="0"/>
          </a:p>
        </p:txBody>
      </p:sp>
    </p:spTree>
    <p:extLst>
      <p:ext uri="{BB962C8B-B14F-4D97-AF65-F5344CB8AC3E}">
        <p14:creationId xmlns:p14="http://schemas.microsoft.com/office/powerpoint/2010/main" val="610234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Morphine </a:t>
            </a:r>
            <a:endParaRPr lang="en-US" dirty="0"/>
          </a:p>
        </p:txBody>
      </p:sp>
      <p:sp>
        <p:nvSpPr>
          <p:cNvPr id="8" name="Content Placeholder 7"/>
          <p:cNvSpPr>
            <a:spLocks noGrp="1"/>
          </p:cNvSpPr>
          <p:nvPr>
            <p:ph idx="1"/>
          </p:nvPr>
        </p:nvSpPr>
        <p:spPr/>
        <p:txBody>
          <a:bodyPr/>
          <a:lstStyle/>
          <a:p>
            <a:r>
              <a:rPr lang="en-US" dirty="0" smtClean="0"/>
              <a:t>Pharmacologically active opioid that undergoes phase II metabolism, which leads to elimination </a:t>
            </a:r>
          </a:p>
          <a:p>
            <a:pPr lvl="1"/>
            <a:r>
              <a:rPr lang="en-US" dirty="0" smtClean="0"/>
              <a:t>Metabolites can accumulate in renal failure</a:t>
            </a:r>
          </a:p>
          <a:p>
            <a:r>
              <a:rPr lang="en-US" dirty="0" smtClean="0"/>
              <a:t>UGT1A1 (minor) and UGT2B7 (major) are the phase II enzymes </a:t>
            </a:r>
          </a:p>
          <a:p>
            <a:pPr lvl="1"/>
            <a:r>
              <a:rPr lang="en-US" dirty="0" smtClean="0"/>
              <a:t>Some conflicting data regarding polymorphisms in UGT2B7 and its affects on morphine levels </a:t>
            </a:r>
            <a:endParaRPr lang="en-US" dirty="0"/>
          </a:p>
        </p:txBody>
      </p:sp>
      <p:sp>
        <p:nvSpPr>
          <p:cNvPr id="9" name="Footer Placeholder 8"/>
          <p:cNvSpPr>
            <a:spLocks noGrp="1"/>
          </p:cNvSpPr>
          <p:nvPr>
            <p:ph type="ftr" sz="quarter" idx="11"/>
          </p:nvPr>
        </p:nvSpPr>
        <p:spPr/>
        <p:txBody>
          <a:bodyPr/>
          <a:lstStyle/>
          <a:p>
            <a:r>
              <a:rPr lang="fr-FR" dirty="0" err="1" smtClean="0"/>
              <a:t>Holthe</a:t>
            </a:r>
            <a:r>
              <a:rPr lang="fr-FR" dirty="0" smtClean="0"/>
              <a:t> M et al. </a:t>
            </a:r>
            <a:r>
              <a:rPr lang="fr-FR" dirty="0" err="1" smtClean="0"/>
              <a:t>Eur</a:t>
            </a:r>
            <a:r>
              <a:rPr lang="fr-FR" dirty="0" smtClean="0"/>
              <a:t> J Clin </a:t>
            </a:r>
            <a:r>
              <a:rPr lang="fr-FR" dirty="0" err="1" smtClean="0"/>
              <a:t>Pharmacol</a:t>
            </a:r>
            <a:r>
              <a:rPr lang="fr-FR" dirty="0" smtClean="0"/>
              <a:t> 2002;58(5):353–6.</a:t>
            </a:r>
          </a:p>
          <a:p>
            <a:r>
              <a:rPr lang="fr-FR" dirty="0" err="1" smtClean="0"/>
              <a:t>Darbari</a:t>
            </a:r>
            <a:r>
              <a:rPr lang="fr-FR" dirty="0" smtClean="0"/>
              <a:t> DS et al. </a:t>
            </a:r>
            <a:r>
              <a:rPr lang="en-US" dirty="0"/>
              <a:t>Am J </a:t>
            </a:r>
            <a:r>
              <a:rPr lang="en-US" dirty="0" err="1"/>
              <a:t>Hematol</a:t>
            </a:r>
            <a:r>
              <a:rPr lang="en-US" dirty="0"/>
              <a:t> </a:t>
            </a:r>
            <a:r>
              <a:rPr lang="en-US" dirty="0" smtClean="0"/>
              <a:t>2008;83 (3</a:t>
            </a:r>
            <a:r>
              <a:rPr lang="en-US" dirty="0"/>
              <a:t>):200–2.</a:t>
            </a:r>
          </a:p>
        </p:txBody>
      </p:sp>
    </p:spTree>
    <p:extLst>
      <p:ext uri="{BB962C8B-B14F-4D97-AF65-F5344CB8AC3E}">
        <p14:creationId xmlns:p14="http://schemas.microsoft.com/office/powerpoint/2010/main" val="4211032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Genetic Polymorphisms on Morphine Therapy</a:t>
            </a:r>
            <a:endParaRPr lang="en-US" dirty="0"/>
          </a:p>
        </p:txBody>
      </p:sp>
      <p:sp>
        <p:nvSpPr>
          <p:cNvPr id="3" name="Content Placeholder 2"/>
          <p:cNvSpPr>
            <a:spLocks noGrp="1"/>
          </p:cNvSpPr>
          <p:nvPr>
            <p:ph idx="1"/>
          </p:nvPr>
        </p:nvSpPr>
        <p:spPr/>
        <p:txBody>
          <a:bodyPr/>
          <a:lstStyle/>
          <a:p>
            <a:r>
              <a:rPr lang="en-US" sz="2200" dirty="0" smtClean="0"/>
              <a:t>OPRM1 gene provides instructions for making the MORs</a:t>
            </a:r>
          </a:p>
          <a:p>
            <a:pPr lvl="1"/>
            <a:r>
              <a:rPr lang="en-US" sz="2200" dirty="0" smtClean="0"/>
              <a:t>Several studies demonstrate the presence of the G variant leads to reduced analgesic response</a:t>
            </a:r>
          </a:p>
          <a:p>
            <a:r>
              <a:rPr lang="en-US" sz="2200" dirty="0" smtClean="0"/>
              <a:t>Gong XD, et al</a:t>
            </a:r>
          </a:p>
          <a:p>
            <a:pPr lvl="1"/>
            <a:r>
              <a:rPr lang="en-US" sz="2200" dirty="0" smtClean="0"/>
              <a:t>Study of 112 cancer patients</a:t>
            </a:r>
          </a:p>
          <a:p>
            <a:pPr lvl="1"/>
            <a:r>
              <a:rPr lang="en-US" sz="2200" dirty="0" smtClean="0"/>
              <a:t>Goal pain score of &lt;4</a:t>
            </a:r>
          </a:p>
          <a:p>
            <a:pPr lvl="1"/>
            <a:r>
              <a:rPr lang="en-US" sz="2200" dirty="0" smtClean="0"/>
              <a:t>Significant difference in average morphine dose to achieve pain goal between OPRM1 groups</a:t>
            </a:r>
          </a:p>
          <a:p>
            <a:pPr lvl="2"/>
            <a:r>
              <a:rPr lang="en-US" sz="2200" dirty="0" smtClean="0"/>
              <a:t>AA</a:t>
            </a:r>
            <a:r>
              <a:rPr lang="en-US" sz="2200" dirty="0"/>
              <a:t>: 72.464 </a:t>
            </a:r>
            <a:r>
              <a:rPr lang="en-US" sz="2200" dirty="0" smtClean="0"/>
              <a:t>mg, </a:t>
            </a:r>
            <a:r>
              <a:rPr lang="de-DE" sz="2200" dirty="0" smtClean="0"/>
              <a:t>AG</a:t>
            </a:r>
            <a:r>
              <a:rPr lang="de-DE" sz="2200" dirty="0"/>
              <a:t>: 97.369 mg, and GG: 152.383 </a:t>
            </a:r>
            <a:r>
              <a:rPr lang="de-DE" sz="2200" dirty="0" smtClean="0"/>
              <a:t>mg, </a:t>
            </a:r>
            <a:r>
              <a:rPr lang="en-US" sz="2200" dirty="0" smtClean="0"/>
              <a:t>p=0.005</a:t>
            </a:r>
          </a:p>
          <a:p>
            <a:r>
              <a:rPr lang="en-US" sz="2200" dirty="0" smtClean="0"/>
              <a:t>Other studies have shown no significant difference in response </a:t>
            </a:r>
            <a:endParaRPr lang="en-US" sz="2200" dirty="0"/>
          </a:p>
        </p:txBody>
      </p:sp>
      <p:sp>
        <p:nvSpPr>
          <p:cNvPr id="4" name="Footer Placeholder 3"/>
          <p:cNvSpPr>
            <a:spLocks noGrp="1"/>
          </p:cNvSpPr>
          <p:nvPr>
            <p:ph type="ftr" sz="quarter" idx="11"/>
          </p:nvPr>
        </p:nvSpPr>
        <p:spPr/>
        <p:txBody>
          <a:bodyPr/>
          <a:lstStyle/>
          <a:p>
            <a:r>
              <a:rPr lang="en-US" dirty="0" smtClean="0"/>
              <a:t>Gong XD et al. Asian Pac J Cancer </a:t>
            </a:r>
            <a:r>
              <a:rPr lang="en-US" dirty="0" err="1" smtClean="0"/>
              <a:t>Prev</a:t>
            </a:r>
            <a:r>
              <a:rPr lang="en-US" dirty="0" smtClean="0"/>
              <a:t> 2013;14(5):2937–43.</a:t>
            </a:r>
          </a:p>
          <a:p>
            <a:r>
              <a:rPr lang="en-US" dirty="0" err="1"/>
              <a:t>Obeng</a:t>
            </a:r>
            <a:r>
              <a:rPr lang="en-US" dirty="0"/>
              <a:t> et al. Pharmacotherapy 2017;37(9):1105–1121)</a:t>
            </a:r>
          </a:p>
          <a:p>
            <a:endParaRPr lang="en-US" dirty="0" smtClean="0"/>
          </a:p>
          <a:p>
            <a:endParaRPr lang="en-US" dirty="0"/>
          </a:p>
        </p:txBody>
      </p:sp>
    </p:spTree>
    <p:extLst>
      <p:ext uri="{BB962C8B-B14F-4D97-AF65-F5344CB8AC3E}">
        <p14:creationId xmlns:p14="http://schemas.microsoft.com/office/powerpoint/2010/main" val="468456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Opioids of Interest </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95628542"/>
              </p:ext>
            </p:extLst>
          </p:nvPr>
        </p:nvGraphicFramePr>
        <p:xfrm>
          <a:off x="658813" y="1371600"/>
          <a:ext cx="782637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Obeng et al. Pharmacotherapy 2017;37(9):1105–1121)</a:t>
            </a:r>
            <a:endParaRPr lang="en-US"/>
          </a:p>
        </p:txBody>
      </p:sp>
    </p:spTree>
    <p:extLst>
      <p:ext uri="{BB962C8B-B14F-4D97-AF65-F5344CB8AC3E}">
        <p14:creationId xmlns:p14="http://schemas.microsoft.com/office/powerpoint/2010/main" val="363479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231" y="800100"/>
            <a:ext cx="540553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dirty="0" err="1" smtClean="0"/>
              <a:t>Obeng</a:t>
            </a:r>
            <a:r>
              <a:rPr lang="en-US" dirty="0" smtClean="0"/>
              <a:t> et al. Pharmacotherapy 2017;37(9):1105–1121)</a:t>
            </a:r>
            <a:endParaRPr lang="en-US" dirty="0"/>
          </a:p>
        </p:txBody>
      </p:sp>
    </p:spTree>
    <p:extLst>
      <p:ext uri="{BB962C8B-B14F-4D97-AF65-F5344CB8AC3E}">
        <p14:creationId xmlns:p14="http://schemas.microsoft.com/office/powerpoint/2010/main" val="1590104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52600"/>
            <a:ext cx="9144000" cy="4198261"/>
          </a:xfrm>
          <a:prstGeom prst="rect">
            <a:avLst/>
          </a:prstGeom>
        </p:spPr>
      </p:pic>
      <p:sp>
        <p:nvSpPr>
          <p:cNvPr id="6" name="Title 5"/>
          <p:cNvSpPr>
            <a:spLocks noGrp="1"/>
          </p:cNvSpPr>
          <p:nvPr>
            <p:ph type="title"/>
          </p:nvPr>
        </p:nvSpPr>
        <p:spPr/>
        <p:txBody>
          <a:bodyPr/>
          <a:lstStyle/>
          <a:p>
            <a:r>
              <a:rPr lang="en-US" dirty="0" smtClean="0"/>
              <a:t>CPIC Recommendations</a:t>
            </a:r>
            <a:endParaRPr lang="en-US" dirty="0"/>
          </a:p>
        </p:txBody>
      </p:sp>
      <p:sp>
        <p:nvSpPr>
          <p:cNvPr id="2" name="Footer Placeholder 1"/>
          <p:cNvSpPr>
            <a:spLocks noGrp="1"/>
          </p:cNvSpPr>
          <p:nvPr>
            <p:ph type="ftr" sz="quarter" idx="11"/>
          </p:nvPr>
        </p:nvSpPr>
        <p:spPr/>
        <p:txBody>
          <a:bodyPr/>
          <a:lstStyle/>
          <a:p>
            <a:r>
              <a:rPr lang="en-US" dirty="0" smtClean="0"/>
              <a:t>Crews KR et al. </a:t>
            </a:r>
            <a:r>
              <a:rPr lang="en-US" dirty="0" err="1" smtClean="0"/>
              <a:t>Clin</a:t>
            </a:r>
            <a:r>
              <a:rPr lang="en-US" dirty="0" smtClean="0"/>
              <a:t> </a:t>
            </a:r>
            <a:r>
              <a:rPr lang="en-US" dirty="0" err="1" smtClean="0"/>
              <a:t>Pharmacol</a:t>
            </a:r>
            <a:r>
              <a:rPr lang="en-US" dirty="0" smtClean="0"/>
              <a:t> </a:t>
            </a:r>
            <a:r>
              <a:rPr lang="en-US" dirty="0" err="1" smtClean="0"/>
              <a:t>Ther</a:t>
            </a:r>
            <a:r>
              <a:rPr lang="en-US" dirty="0" smtClean="0"/>
              <a:t> 2014;95(4):376–82.</a:t>
            </a:r>
            <a:endParaRPr lang="en-US" dirty="0"/>
          </a:p>
        </p:txBody>
      </p:sp>
      <p:sp>
        <p:nvSpPr>
          <p:cNvPr id="3" name="Rectangle 2"/>
          <p:cNvSpPr/>
          <p:nvPr/>
        </p:nvSpPr>
        <p:spPr>
          <a:xfrm>
            <a:off x="-11545" y="2706255"/>
            <a:ext cx="9144000" cy="914400"/>
          </a:xfrm>
          <a:prstGeom prst="rect">
            <a:avLst/>
          </a:prstGeom>
          <a:solidFill>
            <a:srgbClr val="F36925">
              <a:alpha val="5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545" y="5020297"/>
            <a:ext cx="9144000" cy="914400"/>
          </a:xfrm>
          <a:prstGeom prst="rect">
            <a:avLst/>
          </a:prstGeom>
          <a:solidFill>
            <a:srgbClr val="F36925">
              <a:alpha val="5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0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opioids are contraindicated for use in pediatric patients &lt;12 years old?</a:t>
            </a:r>
            <a:endParaRPr lang="en-US" dirty="0"/>
          </a:p>
        </p:txBody>
      </p:sp>
      <p:sp>
        <p:nvSpPr>
          <p:cNvPr id="3" name="Content Placeholder 2"/>
          <p:cNvSpPr>
            <a:spLocks noGrp="1"/>
          </p:cNvSpPr>
          <p:nvPr>
            <p:ph idx="1"/>
          </p:nvPr>
        </p:nvSpPr>
        <p:spPr/>
        <p:txBody>
          <a:bodyPr/>
          <a:lstStyle/>
          <a:p>
            <a:r>
              <a:rPr lang="en-US" dirty="0" smtClean="0"/>
              <a:t>A. Oxycodone</a:t>
            </a:r>
          </a:p>
          <a:p>
            <a:r>
              <a:rPr lang="en-US" dirty="0" smtClean="0"/>
              <a:t>B. Tramadol</a:t>
            </a:r>
          </a:p>
          <a:p>
            <a:r>
              <a:rPr lang="en-US" dirty="0" smtClean="0"/>
              <a:t>C. Codeine</a:t>
            </a:r>
          </a:p>
          <a:p>
            <a:r>
              <a:rPr lang="en-US" dirty="0" smtClean="0"/>
              <a:t>D. 2 of the above</a:t>
            </a:r>
          </a:p>
          <a:p>
            <a:r>
              <a:rPr lang="en-US" dirty="0" smtClean="0"/>
              <a:t>E. All of the above </a:t>
            </a:r>
            <a:endParaRPr lang="en-US" dirty="0"/>
          </a:p>
        </p:txBody>
      </p:sp>
    </p:spTree>
    <p:extLst>
      <p:ext uri="{BB962C8B-B14F-4D97-AF65-F5344CB8AC3E}">
        <p14:creationId xmlns:p14="http://schemas.microsoft.com/office/powerpoint/2010/main" val="2099079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opioids are contraindicated for use in pediatric patients &lt;12 years old?</a:t>
            </a:r>
            <a:endParaRPr lang="en-US" dirty="0"/>
          </a:p>
        </p:txBody>
      </p:sp>
      <p:sp>
        <p:nvSpPr>
          <p:cNvPr id="3" name="Content Placeholder 2"/>
          <p:cNvSpPr>
            <a:spLocks noGrp="1"/>
          </p:cNvSpPr>
          <p:nvPr>
            <p:ph idx="1"/>
          </p:nvPr>
        </p:nvSpPr>
        <p:spPr/>
        <p:txBody>
          <a:bodyPr/>
          <a:lstStyle/>
          <a:p>
            <a:r>
              <a:rPr lang="en-US" dirty="0" smtClean="0"/>
              <a:t>A. Oxycodone</a:t>
            </a:r>
          </a:p>
          <a:p>
            <a:r>
              <a:rPr lang="en-US" dirty="0" smtClean="0"/>
              <a:t>B. Tramadol</a:t>
            </a:r>
          </a:p>
          <a:p>
            <a:r>
              <a:rPr lang="en-US" dirty="0" smtClean="0"/>
              <a:t>C. Codeine</a:t>
            </a:r>
          </a:p>
          <a:p>
            <a:r>
              <a:rPr lang="en-US" dirty="0" smtClean="0">
                <a:solidFill>
                  <a:srgbClr val="FF0000"/>
                </a:solidFill>
              </a:rPr>
              <a:t>D. 2 of the above</a:t>
            </a:r>
          </a:p>
          <a:p>
            <a:r>
              <a:rPr lang="en-US" dirty="0" smtClean="0"/>
              <a:t>E. All of the above </a:t>
            </a:r>
            <a:endParaRPr lang="en-US" dirty="0"/>
          </a:p>
        </p:txBody>
      </p:sp>
    </p:spTree>
    <p:extLst>
      <p:ext uri="{BB962C8B-B14F-4D97-AF65-F5344CB8AC3E}">
        <p14:creationId xmlns:p14="http://schemas.microsoft.com/office/powerpoint/2010/main" val="302924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Text Placeholder 2"/>
          <p:cNvSpPr>
            <a:spLocks noGrp="1"/>
          </p:cNvSpPr>
          <p:nvPr>
            <p:ph type="body" idx="1"/>
          </p:nvPr>
        </p:nvSpPr>
        <p:spPr/>
        <p:txBody>
          <a:bodyPr/>
          <a:lstStyle/>
          <a:p>
            <a:endParaRPr lang="en-US"/>
          </a:p>
        </p:txBody>
      </p:sp>
      <p:pic>
        <p:nvPicPr>
          <p:cNvPr id="1026" name="Picture 2" descr="C:\Users\M176164\Desktop\i-hate-every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00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Case</a:t>
            </a:r>
            <a:endParaRPr lang="en-US" dirty="0"/>
          </a:p>
        </p:txBody>
      </p:sp>
      <p:sp>
        <p:nvSpPr>
          <p:cNvPr id="3" name="Content Placeholder 2"/>
          <p:cNvSpPr>
            <a:spLocks noGrp="1"/>
          </p:cNvSpPr>
          <p:nvPr>
            <p:ph idx="1"/>
          </p:nvPr>
        </p:nvSpPr>
        <p:spPr/>
        <p:txBody>
          <a:bodyPr/>
          <a:lstStyle/>
          <a:p>
            <a:r>
              <a:rPr lang="en-US" dirty="0" smtClean="0"/>
              <a:t>Anita </a:t>
            </a:r>
            <a:r>
              <a:rPr lang="en-US" dirty="0" err="1" smtClean="0"/>
              <a:t>Paynepil</a:t>
            </a:r>
            <a:r>
              <a:rPr lang="en-US" dirty="0" smtClean="0"/>
              <a:t> is a 77 year-old female who presents to your primary care clinic with worsening low back pain that she rates as an 8/10</a:t>
            </a:r>
          </a:p>
          <a:p>
            <a:r>
              <a:rPr lang="en-US" dirty="0" smtClean="0"/>
              <a:t>Past Medical History </a:t>
            </a:r>
          </a:p>
          <a:p>
            <a:pPr lvl="1"/>
            <a:r>
              <a:rPr lang="en-US" dirty="0" smtClean="0"/>
              <a:t>Degenerative lumbar disc disease (L2-L3)</a:t>
            </a:r>
          </a:p>
          <a:p>
            <a:pPr lvl="2"/>
            <a:r>
              <a:rPr lang="en-US" dirty="0" smtClean="0"/>
              <a:t>Has underwent two spinal fusions and an open discectomy </a:t>
            </a:r>
          </a:p>
          <a:p>
            <a:pPr lvl="1"/>
            <a:r>
              <a:rPr lang="en-US" dirty="0" smtClean="0"/>
              <a:t>Major depression</a:t>
            </a:r>
          </a:p>
          <a:p>
            <a:pPr lvl="1"/>
            <a:r>
              <a:rPr lang="en-US" dirty="0" smtClean="0"/>
              <a:t>Hypothyroidism</a:t>
            </a:r>
          </a:p>
          <a:p>
            <a:pPr lvl="1"/>
            <a:r>
              <a:rPr lang="en-US" dirty="0" smtClean="0"/>
              <a:t>Chronic pain</a:t>
            </a:r>
          </a:p>
          <a:p>
            <a:pPr lvl="1"/>
            <a:r>
              <a:rPr lang="en-US" dirty="0" smtClean="0"/>
              <a:t>CKD Stage III</a:t>
            </a:r>
          </a:p>
          <a:p>
            <a:pPr lvl="1"/>
            <a:endParaRPr lang="en-US" dirty="0" smtClean="0"/>
          </a:p>
          <a:p>
            <a:endParaRPr lang="en-US" dirty="0" smtClean="0"/>
          </a:p>
          <a:p>
            <a:pPr marL="457200" lvl="1" indent="0">
              <a:buNone/>
            </a:pPr>
            <a:endParaRPr lang="en-US" dirty="0"/>
          </a:p>
        </p:txBody>
      </p:sp>
    </p:spTree>
    <p:extLst>
      <p:ext uri="{BB962C8B-B14F-4D97-AF65-F5344CB8AC3E}">
        <p14:creationId xmlns:p14="http://schemas.microsoft.com/office/powerpoint/2010/main" val="270403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Medications</a:t>
            </a:r>
            <a:endParaRPr lang="en-US" dirty="0"/>
          </a:p>
        </p:txBody>
      </p:sp>
      <p:sp>
        <p:nvSpPr>
          <p:cNvPr id="3" name="Content Placeholder 2"/>
          <p:cNvSpPr>
            <a:spLocks noGrp="1"/>
          </p:cNvSpPr>
          <p:nvPr>
            <p:ph idx="1"/>
          </p:nvPr>
        </p:nvSpPr>
        <p:spPr/>
        <p:txBody>
          <a:bodyPr/>
          <a:lstStyle/>
          <a:p>
            <a:r>
              <a:rPr lang="en-US" dirty="0" smtClean="0"/>
              <a:t>Acetaminophen 650 mg 4x/day</a:t>
            </a:r>
          </a:p>
          <a:p>
            <a:r>
              <a:rPr lang="en-US" dirty="0" smtClean="0"/>
              <a:t>Diclofenac sodium gel 1 application 4x/day to low back</a:t>
            </a:r>
          </a:p>
          <a:p>
            <a:r>
              <a:rPr lang="en-US" dirty="0" smtClean="0"/>
              <a:t>Morphine 15 mg every 6 hours as needed</a:t>
            </a:r>
          </a:p>
          <a:p>
            <a:r>
              <a:rPr lang="en-US" dirty="0" smtClean="0"/>
              <a:t>Gabapentin 300 mg daily</a:t>
            </a:r>
          </a:p>
          <a:p>
            <a:r>
              <a:rPr lang="en-US" dirty="0" smtClean="0"/>
              <a:t>Venlafaxine ER 75 mg daily</a:t>
            </a:r>
          </a:p>
          <a:p>
            <a:pPr lvl="1"/>
            <a:r>
              <a:rPr lang="en-US" dirty="0" smtClean="0"/>
              <a:t>Recent dose reduction by psychiatrist</a:t>
            </a:r>
          </a:p>
          <a:p>
            <a:r>
              <a:rPr lang="en-US" dirty="0" smtClean="0"/>
              <a:t>Levothyroxine 112 mcg daily</a:t>
            </a:r>
          </a:p>
          <a:p>
            <a:r>
              <a:rPr lang="en-US" dirty="0" smtClean="0"/>
              <a:t>Women’s multivitamin </a:t>
            </a:r>
            <a:endParaRPr lang="en-US" dirty="0"/>
          </a:p>
        </p:txBody>
      </p:sp>
    </p:spTree>
    <p:extLst>
      <p:ext uri="{BB962C8B-B14F-4D97-AF65-F5344CB8AC3E}">
        <p14:creationId xmlns:p14="http://schemas.microsoft.com/office/powerpoint/2010/main" val="3595764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Pharmacogenomics Refresher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8117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Case Continued </a:t>
            </a:r>
            <a:endParaRPr lang="en-US" dirty="0"/>
          </a:p>
        </p:txBody>
      </p:sp>
      <p:sp>
        <p:nvSpPr>
          <p:cNvPr id="3" name="Content Placeholder 2"/>
          <p:cNvSpPr>
            <a:spLocks noGrp="1"/>
          </p:cNvSpPr>
          <p:nvPr>
            <p:ph idx="1"/>
          </p:nvPr>
        </p:nvSpPr>
        <p:spPr/>
        <p:txBody>
          <a:bodyPr/>
          <a:lstStyle/>
          <a:p>
            <a:r>
              <a:rPr lang="en-US" dirty="0" smtClean="0"/>
              <a:t>Mrs. </a:t>
            </a:r>
            <a:r>
              <a:rPr lang="en-US" dirty="0" err="1" smtClean="0"/>
              <a:t>Paynepil</a:t>
            </a:r>
            <a:r>
              <a:rPr lang="en-US" dirty="0" smtClean="0"/>
              <a:t> states she has avoided opioids in the past due significant adverse effects </a:t>
            </a:r>
          </a:p>
          <a:p>
            <a:pPr lvl="1"/>
            <a:r>
              <a:rPr lang="en-US" dirty="0" smtClean="0"/>
              <a:t>Given tramadol for a previous injury, which led to severe drowsiness and confusion </a:t>
            </a:r>
          </a:p>
          <a:p>
            <a:pPr lvl="1"/>
            <a:r>
              <a:rPr lang="en-US" dirty="0" smtClean="0"/>
              <a:t>Her recently prescribed morphine dose has been ineffective </a:t>
            </a:r>
          </a:p>
          <a:p>
            <a:r>
              <a:rPr lang="en-US" dirty="0" smtClean="0"/>
              <a:t>Patient’s daughter recommended she look into pharmacogenomics to help explain the patient’s medication intolerances</a:t>
            </a:r>
            <a:endParaRPr lang="en-US" dirty="0"/>
          </a:p>
          <a:p>
            <a:r>
              <a:rPr lang="en-US" dirty="0" smtClean="0"/>
              <a:t>Mrs. </a:t>
            </a:r>
            <a:r>
              <a:rPr lang="en-US" dirty="0" err="1" smtClean="0"/>
              <a:t>Paynepil</a:t>
            </a:r>
            <a:r>
              <a:rPr lang="en-US" dirty="0" smtClean="0"/>
              <a:t> hands you her test results for your interpretation </a:t>
            </a:r>
          </a:p>
        </p:txBody>
      </p:sp>
    </p:spTree>
    <p:extLst>
      <p:ext uri="{BB962C8B-B14F-4D97-AF65-F5344CB8AC3E}">
        <p14:creationId xmlns:p14="http://schemas.microsoft.com/office/powerpoint/2010/main" val="3570736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phenotype would you expect AP to express, based on the above information?</a:t>
            </a:r>
            <a:endParaRPr lang="en-US" dirty="0"/>
          </a:p>
        </p:txBody>
      </p:sp>
      <p:sp>
        <p:nvSpPr>
          <p:cNvPr id="3" name="Content Placeholder 2"/>
          <p:cNvSpPr>
            <a:spLocks noGrp="1"/>
          </p:cNvSpPr>
          <p:nvPr>
            <p:ph idx="1"/>
          </p:nvPr>
        </p:nvSpPr>
        <p:spPr/>
        <p:txBody>
          <a:bodyPr/>
          <a:lstStyle/>
          <a:p>
            <a:r>
              <a:rPr lang="en-US" dirty="0" smtClean="0"/>
              <a:t>A. CYP 2D6 ultra-rapid metabolizer</a:t>
            </a:r>
          </a:p>
          <a:p>
            <a:r>
              <a:rPr lang="en-US" dirty="0" smtClean="0"/>
              <a:t>B. CYP 2D6 poor metabolizer</a:t>
            </a:r>
          </a:p>
          <a:p>
            <a:r>
              <a:rPr lang="en-US" dirty="0" smtClean="0"/>
              <a:t>C. CYP 2C9 poor metabolizer</a:t>
            </a:r>
          </a:p>
          <a:p>
            <a:r>
              <a:rPr lang="en-US" dirty="0" smtClean="0"/>
              <a:t>D. CYP 2C9 ultra-rapid metabolizer </a:t>
            </a:r>
            <a:endParaRPr lang="en-US" dirty="0"/>
          </a:p>
        </p:txBody>
      </p:sp>
    </p:spTree>
    <p:extLst>
      <p:ext uri="{BB962C8B-B14F-4D97-AF65-F5344CB8AC3E}">
        <p14:creationId xmlns:p14="http://schemas.microsoft.com/office/powerpoint/2010/main" val="3365133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phenotype would you expect AP to express, based on the above information?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A. CYP 2D6 ultra-rapid metabolizer</a:t>
            </a:r>
          </a:p>
          <a:p>
            <a:r>
              <a:rPr lang="en-US" dirty="0" smtClean="0"/>
              <a:t>B. CYP 2D6 poor metabolizer</a:t>
            </a:r>
          </a:p>
          <a:p>
            <a:r>
              <a:rPr lang="en-US" dirty="0" smtClean="0"/>
              <a:t>C. CYP 2C9 poor metabolizer</a:t>
            </a:r>
          </a:p>
          <a:p>
            <a:r>
              <a:rPr lang="en-US" dirty="0" smtClean="0"/>
              <a:t>D. CYP 2C9 ultra-rapid metabolizer </a:t>
            </a:r>
            <a:endParaRPr lang="en-US" dirty="0"/>
          </a:p>
        </p:txBody>
      </p:sp>
    </p:spTree>
    <p:extLst>
      <p:ext uri="{BB962C8B-B14F-4D97-AF65-F5344CB8AC3E}">
        <p14:creationId xmlns:p14="http://schemas.microsoft.com/office/powerpoint/2010/main" val="4179262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1" r="2473"/>
          <a:stretch/>
        </p:blipFill>
        <p:spPr bwMode="auto">
          <a:xfrm>
            <a:off x="723900" y="1"/>
            <a:ext cx="76962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163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1" r="2854"/>
          <a:stretch/>
        </p:blipFill>
        <p:spPr bwMode="auto">
          <a:xfrm>
            <a:off x="1200150" y="0"/>
            <a:ext cx="6743700" cy="6869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154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94"/>
          <a:stretch/>
        </p:blipFill>
        <p:spPr bwMode="auto">
          <a:xfrm>
            <a:off x="1309688" y="0"/>
            <a:ext cx="64531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831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opioid regimen would be </a:t>
            </a:r>
            <a:r>
              <a:rPr lang="en-US" i="1" dirty="0" smtClean="0"/>
              <a:t>most </a:t>
            </a:r>
            <a:r>
              <a:rPr lang="en-US" dirty="0" smtClean="0"/>
              <a:t>appropriate for our patient? </a:t>
            </a:r>
            <a:endParaRPr lang="en-US" dirty="0"/>
          </a:p>
        </p:txBody>
      </p:sp>
      <p:sp>
        <p:nvSpPr>
          <p:cNvPr id="3" name="Content Placeholder 2"/>
          <p:cNvSpPr>
            <a:spLocks noGrp="1"/>
          </p:cNvSpPr>
          <p:nvPr>
            <p:ph idx="1"/>
          </p:nvPr>
        </p:nvSpPr>
        <p:spPr/>
        <p:txBody>
          <a:bodyPr/>
          <a:lstStyle/>
          <a:p>
            <a:r>
              <a:rPr lang="en-US" dirty="0" smtClean="0"/>
              <a:t>A. Fentanyl transdermal patch 25 mcg/</a:t>
            </a:r>
            <a:r>
              <a:rPr lang="en-US" dirty="0" err="1" smtClean="0"/>
              <a:t>hr</a:t>
            </a:r>
            <a:r>
              <a:rPr lang="en-US" dirty="0" smtClean="0"/>
              <a:t> every 72 hours</a:t>
            </a:r>
          </a:p>
          <a:p>
            <a:r>
              <a:rPr lang="en-US" dirty="0" smtClean="0"/>
              <a:t>B. Oxycodone 5-10 mg every 4-6 hours</a:t>
            </a:r>
            <a:r>
              <a:rPr lang="en-US" dirty="0"/>
              <a:t> </a:t>
            </a:r>
            <a:r>
              <a:rPr lang="en-US" dirty="0" smtClean="0"/>
              <a:t>as needed</a:t>
            </a:r>
          </a:p>
          <a:p>
            <a:r>
              <a:rPr lang="en-US" dirty="0" smtClean="0"/>
              <a:t>C. Hydromorphone 2 mg every 4 hours as needed</a:t>
            </a:r>
          </a:p>
          <a:p>
            <a:r>
              <a:rPr lang="en-US" dirty="0" smtClean="0"/>
              <a:t>D. Tramadol 50 mg every 6 hours as needed</a:t>
            </a:r>
          </a:p>
        </p:txBody>
      </p:sp>
    </p:spTree>
    <p:extLst>
      <p:ext uri="{BB962C8B-B14F-4D97-AF65-F5344CB8AC3E}">
        <p14:creationId xmlns:p14="http://schemas.microsoft.com/office/powerpoint/2010/main" val="3384564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opioid regimen would be </a:t>
            </a:r>
            <a:r>
              <a:rPr lang="en-US" i="1" dirty="0" smtClean="0"/>
              <a:t>most </a:t>
            </a:r>
            <a:r>
              <a:rPr lang="en-US" dirty="0" smtClean="0"/>
              <a:t>appropriate for our patient? </a:t>
            </a:r>
            <a:endParaRPr lang="en-US" dirty="0"/>
          </a:p>
        </p:txBody>
      </p:sp>
      <p:sp>
        <p:nvSpPr>
          <p:cNvPr id="3" name="Content Placeholder 2"/>
          <p:cNvSpPr>
            <a:spLocks noGrp="1"/>
          </p:cNvSpPr>
          <p:nvPr>
            <p:ph idx="1"/>
          </p:nvPr>
        </p:nvSpPr>
        <p:spPr/>
        <p:txBody>
          <a:bodyPr/>
          <a:lstStyle/>
          <a:p>
            <a:r>
              <a:rPr lang="en-US" dirty="0" smtClean="0"/>
              <a:t>A. Fentanyl transdermal patch 25 mcg/</a:t>
            </a:r>
            <a:r>
              <a:rPr lang="en-US" dirty="0" err="1" smtClean="0"/>
              <a:t>hr</a:t>
            </a:r>
            <a:r>
              <a:rPr lang="en-US" dirty="0" smtClean="0"/>
              <a:t> every 72 hours</a:t>
            </a:r>
          </a:p>
          <a:p>
            <a:r>
              <a:rPr lang="en-US" dirty="0" smtClean="0"/>
              <a:t>B. Oxycodone 5-10 mg every 4-6 hours</a:t>
            </a:r>
            <a:r>
              <a:rPr lang="en-US" dirty="0"/>
              <a:t> </a:t>
            </a:r>
            <a:r>
              <a:rPr lang="en-US" dirty="0" smtClean="0"/>
              <a:t>as needed</a:t>
            </a:r>
          </a:p>
          <a:p>
            <a:r>
              <a:rPr lang="en-US" dirty="0" smtClean="0">
                <a:solidFill>
                  <a:srgbClr val="FF0000"/>
                </a:solidFill>
              </a:rPr>
              <a:t>C. Hydromorphone 2 mg every 4 hours as needed</a:t>
            </a:r>
          </a:p>
          <a:p>
            <a:r>
              <a:rPr lang="en-US" dirty="0" smtClean="0"/>
              <a:t>D. Tramadol 50 mg every 6 hours as needed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573" y="1346200"/>
            <a:ext cx="6148854"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9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9827" y="976763"/>
            <a:ext cx="3775360" cy="3595237"/>
          </a:xfrm>
        </p:spPr>
      </p:pic>
      <p:sp>
        <p:nvSpPr>
          <p:cNvPr id="6" name="Text Placeholder 5"/>
          <p:cNvSpPr>
            <a:spLocks noGrp="1"/>
          </p:cNvSpPr>
          <p:nvPr>
            <p:ph type="body" sz="half" idx="2"/>
          </p:nvPr>
        </p:nvSpPr>
        <p:spPr>
          <a:xfrm>
            <a:off x="658368" y="1371600"/>
            <a:ext cx="3761232" cy="4800600"/>
          </a:xfrm>
        </p:spPr>
        <p:txBody>
          <a:bodyPr/>
          <a:lstStyle/>
          <a:p>
            <a:pPr marL="285750" indent="-285750">
              <a:buFont typeface="Arial" panose="020B0604020202020204" pitchFamily="34" charset="0"/>
              <a:buChar char="•"/>
            </a:pPr>
            <a:r>
              <a:rPr lang="en-US" dirty="0" smtClean="0"/>
              <a:t>Opioids are metabolized via the liver and can be affected by polymorphisms in various liver enzymes</a:t>
            </a:r>
          </a:p>
          <a:p>
            <a:pPr marL="742950" lvl="1" indent="-285750">
              <a:buFont typeface="Arial" panose="020B0604020202020204" pitchFamily="34" charset="0"/>
              <a:buChar char="•"/>
            </a:pPr>
            <a:r>
              <a:rPr lang="en-US" dirty="0" smtClean="0"/>
              <a:t>Phase I enzymes</a:t>
            </a:r>
          </a:p>
          <a:p>
            <a:pPr marL="742950" lvl="1" indent="-285750">
              <a:buFont typeface="Arial" panose="020B0604020202020204" pitchFamily="34" charset="0"/>
              <a:buChar char="•"/>
            </a:pPr>
            <a:r>
              <a:rPr lang="en-US" dirty="0" smtClean="0"/>
              <a:t>Phase II enzymes</a:t>
            </a:r>
          </a:p>
          <a:p>
            <a:pPr marL="285750" indent="-285750">
              <a:buFont typeface="Arial" panose="020B0604020202020204" pitchFamily="34" charset="0"/>
              <a:buChar char="•"/>
            </a:pPr>
            <a:r>
              <a:rPr lang="en-US" dirty="0" smtClean="0"/>
              <a:t>CPIC has only published one guideline in opioid pharmacogenomics</a:t>
            </a:r>
          </a:p>
          <a:p>
            <a:pPr marL="742950" lvl="1" indent="-285750">
              <a:buFont typeface="Arial" panose="020B0604020202020204" pitchFamily="34" charset="0"/>
              <a:buChar char="•"/>
            </a:pPr>
            <a:r>
              <a:rPr lang="en-US" dirty="0" smtClean="0"/>
              <a:t>More to come?</a:t>
            </a:r>
          </a:p>
          <a:p>
            <a:pPr marL="742950" lvl="1" indent="-285750">
              <a:buFont typeface="Arial" panose="020B0604020202020204" pitchFamily="34" charset="0"/>
              <a:buChar char="•"/>
            </a:pPr>
            <a:r>
              <a:rPr lang="en-US" dirty="0" smtClean="0"/>
              <a:t>Dutch guidelines </a:t>
            </a:r>
          </a:p>
          <a:p>
            <a:pPr marL="285750" indent="-285750">
              <a:buFont typeface="Arial" panose="020B0604020202020204" pitchFamily="34" charset="0"/>
              <a:buChar char="•"/>
            </a:pPr>
            <a:r>
              <a:rPr lang="en-US" dirty="0" smtClean="0"/>
              <a:t>Further research needed to further identify role of OPRM1 and CYP2D6 polymorphisms on opioid response </a:t>
            </a:r>
          </a:p>
        </p:txBody>
      </p:sp>
    </p:spTree>
    <p:extLst>
      <p:ext uri="{BB962C8B-B14F-4D97-AF65-F5344CB8AC3E}">
        <p14:creationId xmlns:p14="http://schemas.microsoft.com/office/powerpoint/2010/main" val="721618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122" name="Picture 2" descr="https://i.imgflip.com/2vt6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524575"/>
            <a:ext cx="4762500" cy="53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6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Concepts to Remember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7168444"/>
              </p:ext>
            </p:extLst>
          </p:nvPr>
        </p:nvGraphicFramePr>
        <p:xfrm>
          <a:off x="658813" y="1371600"/>
          <a:ext cx="782637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937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Cytochrome P450 System</a:t>
            </a:r>
            <a:endParaRPr lang="en-US" dirty="0"/>
          </a:p>
        </p:txBody>
      </p:sp>
      <p:sp>
        <p:nvSpPr>
          <p:cNvPr id="5" name="Text Placeholder 4"/>
          <p:cNvSpPr>
            <a:spLocks noGrp="1"/>
          </p:cNvSpPr>
          <p:nvPr>
            <p:ph type="body" idx="1"/>
          </p:nvPr>
        </p:nvSpPr>
        <p:spPr/>
        <p:txBody>
          <a:bodyPr/>
          <a:lstStyle/>
          <a:p>
            <a:pPr algn="ctr">
              <a:spcBef>
                <a:spcPts val="0"/>
              </a:spcBef>
            </a:pPr>
            <a:r>
              <a:rPr lang="en-US" dirty="0" smtClean="0"/>
              <a:t>CYPs of Interest</a:t>
            </a:r>
            <a:endParaRPr lang="en-US" dirty="0"/>
          </a:p>
          <a:p>
            <a:pPr algn="ctr">
              <a:spcBef>
                <a:spcPts val="0"/>
              </a:spcBef>
            </a:pPr>
            <a:endParaRPr lang="en-US" dirty="0" smtClean="0"/>
          </a:p>
        </p:txBody>
      </p:sp>
      <p:sp>
        <p:nvSpPr>
          <p:cNvPr id="2" name="Rounded Rectangle 1"/>
          <p:cNvSpPr/>
          <p:nvPr/>
        </p:nvSpPr>
        <p:spPr>
          <a:xfrm>
            <a:off x="533400" y="2133600"/>
            <a:ext cx="3810000" cy="4038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Content Placeholder 5"/>
          <p:cNvSpPr>
            <a:spLocks noGrp="1"/>
          </p:cNvSpPr>
          <p:nvPr>
            <p:ph sz="half" idx="2"/>
          </p:nvPr>
        </p:nvSpPr>
        <p:spPr/>
        <p:txBody>
          <a:bodyPr/>
          <a:lstStyle/>
          <a:p>
            <a:r>
              <a:rPr lang="en-US" dirty="0" smtClean="0"/>
              <a:t>CYP1A2</a:t>
            </a:r>
          </a:p>
          <a:p>
            <a:r>
              <a:rPr lang="en-US" dirty="0" smtClean="0"/>
              <a:t>CYP2C9</a:t>
            </a:r>
          </a:p>
          <a:p>
            <a:r>
              <a:rPr lang="en-US" dirty="0" smtClean="0"/>
              <a:t>CYP2C19</a:t>
            </a:r>
          </a:p>
          <a:p>
            <a:r>
              <a:rPr lang="en-US" dirty="0" smtClean="0"/>
              <a:t>CYP2D6</a:t>
            </a:r>
          </a:p>
          <a:p>
            <a:r>
              <a:rPr lang="en-US" dirty="0" smtClean="0"/>
              <a:t>CYP3A4</a:t>
            </a:r>
          </a:p>
          <a:p>
            <a:r>
              <a:rPr lang="en-US" dirty="0" smtClean="0"/>
              <a:t>CYP3A5	</a:t>
            </a:r>
            <a:endParaRPr lang="en-US" dirty="0"/>
          </a:p>
        </p:txBody>
      </p:sp>
      <p:sp>
        <p:nvSpPr>
          <p:cNvPr id="7" name="Text Placeholder 6"/>
          <p:cNvSpPr>
            <a:spLocks noGrp="1"/>
          </p:cNvSpPr>
          <p:nvPr>
            <p:ph type="body" sz="quarter" idx="3"/>
          </p:nvPr>
        </p:nvSpPr>
        <p:spPr/>
        <p:txBody>
          <a:bodyPr/>
          <a:lstStyle/>
          <a:p>
            <a:pPr algn="ctr"/>
            <a:r>
              <a:rPr lang="en-US" dirty="0" smtClean="0"/>
              <a:t>Types of Metabolizers (phenotypes)	</a:t>
            </a:r>
            <a:endParaRPr lang="en-US" dirty="0"/>
          </a:p>
        </p:txBody>
      </p:sp>
      <p:sp>
        <p:nvSpPr>
          <p:cNvPr id="9" name="Rounded Rectangle 8"/>
          <p:cNvSpPr/>
          <p:nvPr/>
        </p:nvSpPr>
        <p:spPr>
          <a:xfrm>
            <a:off x="4572000" y="2143125"/>
            <a:ext cx="3810000" cy="4038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Content Placeholder 7"/>
          <p:cNvSpPr>
            <a:spLocks noGrp="1"/>
          </p:cNvSpPr>
          <p:nvPr>
            <p:ph sz="quarter" idx="4"/>
          </p:nvPr>
        </p:nvSpPr>
        <p:spPr/>
        <p:txBody>
          <a:bodyPr/>
          <a:lstStyle/>
          <a:p>
            <a:r>
              <a:rPr lang="en-US" dirty="0" smtClean="0"/>
              <a:t>Ultra-rapid</a:t>
            </a:r>
          </a:p>
          <a:p>
            <a:r>
              <a:rPr lang="en-US" dirty="0" smtClean="0"/>
              <a:t>Rapid</a:t>
            </a:r>
          </a:p>
          <a:p>
            <a:r>
              <a:rPr lang="en-US" dirty="0" smtClean="0"/>
              <a:t>Normal</a:t>
            </a:r>
          </a:p>
          <a:p>
            <a:r>
              <a:rPr lang="en-US" dirty="0" smtClean="0"/>
              <a:t>Intermediate </a:t>
            </a:r>
          </a:p>
          <a:p>
            <a:r>
              <a:rPr lang="en-US" dirty="0" smtClean="0"/>
              <a:t>Poor </a:t>
            </a:r>
            <a:endParaRPr lang="en-US" dirty="0"/>
          </a:p>
        </p:txBody>
      </p:sp>
    </p:spTree>
    <p:extLst>
      <p:ext uri="{BB962C8B-B14F-4D97-AF65-F5344CB8AC3E}">
        <p14:creationId xmlns:p14="http://schemas.microsoft.com/office/powerpoint/2010/main" val="1221184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Prodrugs </a:t>
            </a:r>
            <a:endParaRPr lang="en-US" dirty="0"/>
          </a:p>
        </p:txBody>
      </p:sp>
      <p:sp>
        <p:nvSpPr>
          <p:cNvPr id="8" name="Content Placeholder 7"/>
          <p:cNvSpPr>
            <a:spLocks noGrp="1"/>
          </p:cNvSpPr>
          <p:nvPr>
            <p:ph idx="1"/>
          </p:nvPr>
        </p:nvSpPr>
        <p:spPr/>
        <p:txBody>
          <a:bodyPr/>
          <a:lstStyle/>
          <a:p>
            <a:r>
              <a:rPr lang="en-US" dirty="0" smtClean="0"/>
              <a:t>A compound that has little or no activity on a desired pharmacologic target, but is converted to an active, or more active form by metabolism</a:t>
            </a:r>
          </a:p>
          <a:p>
            <a:pPr lvl="1"/>
            <a:r>
              <a:rPr lang="en-US" dirty="0" smtClean="0"/>
              <a:t>Examples</a:t>
            </a:r>
          </a:p>
          <a:p>
            <a:pPr lvl="2"/>
            <a:r>
              <a:rPr lang="en-US" dirty="0" smtClean="0"/>
              <a:t>Codeine</a:t>
            </a:r>
          </a:p>
          <a:p>
            <a:pPr lvl="2"/>
            <a:r>
              <a:rPr lang="en-US" dirty="0" smtClean="0"/>
              <a:t>Tramadol</a:t>
            </a:r>
          </a:p>
          <a:p>
            <a:pPr lvl="2"/>
            <a:r>
              <a:rPr lang="en-US" dirty="0" smtClean="0"/>
              <a:t>Venlafaxine</a:t>
            </a:r>
          </a:p>
          <a:p>
            <a:pPr lvl="2"/>
            <a:r>
              <a:rPr lang="en-US" dirty="0" smtClean="0"/>
              <a:t>Tamoxifen</a:t>
            </a:r>
          </a:p>
          <a:p>
            <a:pPr lvl="2"/>
            <a:r>
              <a:rPr lang="en-US" dirty="0" err="1" smtClean="0"/>
              <a:t>Clopidogrel</a:t>
            </a:r>
            <a:r>
              <a:rPr lang="en-US" dirty="0" smtClean="0"/>
              <a:t> </a:t>
            </a:r>
          </a:p>
          <a:p>
            <a:pPr lvl="2"/>
            <a:endParaRPr lang="en-US" dirty="0" smtClean="0"/>
          </a:p>
        </p:txBody>
      </p:sp>
      <p:sp>
        <p:nvSpPr>
          <p:cNvPr id="5" name="Frame 4"/>
          <p:cNvSpPr/>
          <p:nvPr/>
        </p:nvSpPr>
        <p:spPr>
          <a:xfrm>
            <a:off x="1295400" y="3267075"/>
            <a:ext cx="2362200" cy="914400"/>
          </a:xfrm>
          <a:prstGeom prst="frame">
            <a:avLst>
              <a:gd name="adj1" fmla="val 2352"/>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258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Opioid Pharmacology Review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0226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Opioid Pharmacology </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smtClean="0"/>
                  <a:t>Three opioid receptor subtypes </a:t>
                </a:r>
              </a:p>
              <a:p>
                <a:pPr lvl="1"/>
                <a14:m>
                  <m:oMath xmlns:m="http://schemas.openxmlformats.org/officeDocument/2006/math">
                    <m:r>
                      <m:rPr>
                        <m:sty m:val="p"/>
                      </m:rPr>
                      <a:rPr lang="el-GR" i="1" smtClean="0">
                        <a:latin typeface="Cambria Math"/>
                      </a:rPr>
                      <m:t>μ</m:t>
                    </m:r>
                    <m:r>
                      <a:rPr lang="en-US" b="0" i="1" smtClean="0">
                        <a:latin typeface="Cambria Math"/>
                      </a:rPr>
                      <m:t>, </m:t>
                    </m:r>
                    <m:r>
                      <m:rPr>
                        <m:sty m:val="p"/>
                      </m:rPr>
                      <a:rPr lang="el-GR" i="1" smtClean="0">
                        <a:latin typeface="Cambria Math"/>
                      </a:rPr>
                      <m:t>δ</m:t>
                    </m:r>
                    <m:r>
                      <a:rPr lang="en-US" b="0" i="1" smtClean="0">
                        <a:latin typeface="Cambria Math"/>
                      </a:rPr>
                      <m:t>, </m:t>
                    </m:r>
                    <m:r>
                      <m:rPr>
                        <m:sty m:val="p"/>
                      </m:rPr>
                      <a:rPr lang="el-GR" i="1" smtClean="0">
                        <a:latin typeface="Cambria Math"/>
                      </a:rPr>
                      <m:t>κ</m:t>
                    </m:r>
                  </m:oMath>
                </a14:m>
                <a:endParaRPr lang="en-US" dirty="0" smtClean="0"/>
              </a:p>
              <a:p>
                <a:r>
                  <a:rPr lang="en-US" dirty="0" smtClean="0"/>
                  <a:t>Multiple endogenous ligands that act on various opioid receptors </a:t>
                </a:r>
              </a:p>
              <a:p>
                <a:r>
                  <a:rPr lang="en-US" dirty="0" smtClean="0"/>
                  <a:t>Clinically utilized opioids are agonists at </a:t>
                </a:r>
                <a:r>
                  <a:rPr lang="el-GR" dirty="0" smtClean="0"/>
                  <a:t>μ</a:t>
                </a:r>
                <a:r>
                  <a:rPr lang="en-US" dirty="0" smtClean="0"/>
                  <a:t>-opioid receptors (MORs)</a:t>
                </a:r>
              </a:p>
              <a:p>
                <a:pPr lvl="1"/>
                <a:r>
                  <a:rPr lang="en-US" dirty="0" smtClean="0"/>
                  <a:t>Receptors are distributed throughout CNS and PNS</a:t>
                </a:r>
              </a:p>
              <a:p>
                <a:pPr lvl="2"/>
                <a:r>
                  <a:rPr lang="en-US" i="1" dirty="0" smtClean="0"/>
                  <a:t>OPRM1</a:t>
                </a:r>
                <a:r>
                  <a:rPr lang="en-US" dirty="0" smtClean="0"/>
                  <a:t> codes for MORs and is highly polymorphic</a:t>
                </a:r>
                <a:endParaRPr lang="en-US" i="1" dirty="0" smtClean="0"/>
              </a:p>
              <a:p>
                <a:pPr lvl="1"/>
                <a:endParaRPr lang="en-US" dirty="0" smtClean="0"/>
              </a:p>
              <a:p>
                <a:pPr lvl="2"/>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2492" r="-3115" b="-1904"/>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Trescot et al. Pain physician 2008;11(2 Suppl):S133–53.</a:t>
            </a:r>
            <a:endParaRPr lang="en-US"/>
          </a:p>
        </p:txBody>
      </p:sp>
    </p:spTree>
    <p:extLst>
      <p:ext uri="{BB962C8B-B14F-4D97-AF65-F5344CB8AC3E}">
        <p14:creationId xmlns:p14="http://schemas.microsoft.com/office/powerpoint/2010/main" val="4099742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harmacogenomics opioids presentation">
  <a:themeElements>
    <a:clrScheme name="mc-darkbluetextur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darkbluetexture">
      <a:majorFont>
        <a:latin typeface="Arial"/>
        <a:ea typeface=""/>
        <a:cs typeface=""/>
      </a:majorFont>
      <a:minorFont>
        <a:latin typeface="Arial"/>
        <a:ea typeface=""/>
        <a:cs typeface=""/>
      </a:minorFont>
    </a:fontScheme>
    <a:fmtScheme name="mc-darkbluetextur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pharmacogenomics opioids presentation</Template>
  <TotalTime>6871</TotalTime>
  <Words>3119</Words>
  <Application>Microsoft Office PowerPoint</Application>
  <PresentationFormat>On-screen Show (4:3)</PresentationFormat>
  <Paragraphs>472</Paragraphs>
  <Slides>49</Slides>
  <Notes>32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pharmacogenomics opioids presentation</vt:lpstr>
      <vt:lpstr>Clinical Implications of Opioid Pharmacogenomics </vt:lpstr>
      <vt:lpstr>Disclosure Statement</vt:lpstr>
      <vt:lpstr>Objectives </vt:lpstr>
      <vt:lpstr>Pharmacogenomics Refresher </vt:lpstr>
      <vt:lpstr>Basic Concepts to Remember</vt:lpstr>
      <vt:lpstr>Cytochrome P450 System</vt:lpstr>
      <vt:lpstr>Prodrugs </vt:lpstr>
      <vt:lpstr>Opioid Pharmacology Review </vt:lpstr>
      <vt:lpstr>Opioid Pharmacology </vt:lpstr>
      <vt:lpstr>Opioid Receptors</vt:lpstr>
      <vt:lpstr>Opioid Binding Profiles </vt:lpstr>
      <vt:lpstr>Opioid Pharmacology Continued </vt:lpstr>
      <vt:lpstr>Phase 1 vs Phase 2 Metabolism </vt:lpstr>
      <vt:lpstr>PowerPoint Presentation</vt:lpstr>
      <vt:lpstr>Genes of Interest </vt:lpstr>
      <vt:lpstr>Opioid Dosing and Adverse Effects</vt:lpstr>
      <vt:lpstr>Morphine Milligram Equivalent Doses</vt:lpstr>
      <vt:lpstr>Fentanyl Patch Conversion </vt:lpstr>
      <vt:lpstr>Opioids Commonly Used for Acute and Chronic Pain</vt:lpstr>
      <vt:lpstr>Which of the following is true regarding the pharmacology of opioids?</vt:lpstr>
      <vt:lpstr>Which of the following is true regarding the pharmacology of opioids?</vt:lpstr>
      <vt:lpstr>Clinical Implications of Opioid Pharmacogenomics </vt:lpstr>
      <vt:lpstr>Guidelines for Opioid Pharmacogenomics </vt:lpstr>
      <vt:lpstr>Codeine </vt:lpstr>
      <vt:lpstr>Codeine Continued</vt:lpstr>
      <vt:lpstr>Tramadol</vt:lpstr>
      <vt:lpstr>FDA Warning on Codeine and Tramadol</vt:lpstr>
      <vt:lpstr>Oxycodone and Hydrocodone </vt:lpstr>
      <vt:lpstr>Impact of Genetic Polymorphisms </vt:lpstr>
      <vt:lpstr>Morphine </vt:lpstr>
      <vt:lpstr>Impact of Genetic Polymorphisms on Morphine Therapy</vt:lpstr>
      <vt:lpstr>Other Opioids of Interest </vt:lpstr>
      <vt:lpstr>PowerPoint Presentation</vt:lpstr>
      <vt:lpstr>CPIC Recommendations</vt:lpstr>
      <vt:lpstr>Which of the following opioids are contraindicated for use in pediatric patients &lt;12 years old?</vt:lpstr>
      <vt:lpstr>Which of the following opioids are contraindicated for use in pediatric patients &lt;12 years old?</vt:lpstr>
      <vt:lpstr>Putting it All Together!</vt:lpstr>
      <vt:lpstr>Patient Case</vt:lpstr>
      <vt:lpstr>Home Medications</vt:lpstr>
      <vt:lpstr>Patient Case Continued </vt:lpstr>
      <vt:lpstr>Which phenotype would you expect AP to express, based on the above information?</vt:lpstr>
      <vt:lpstr>Which phenotype would you expect AP to express, based on the above information?</vt:lpstr>
      <vt:lpstr>PowerPoint Presentation</vt:lpstr>
      <vt:lpstr>PowerPoint Presentation</vt:lpstr>
      <vt:lpstr>PowerPoint Presentation</vt:lpstr>
      <vt:lpstr>Which opioid regimen would be most appropriate for our patient? </vt:lpstr>
      <vt:lpstr>Which opioid regimen would be most appropriate for our patient? </vt:lpstr>
      <vt:lpstr>Conclusion </vt:lpstr>
      <vt:lpstr>Questions?</vt:lpstr>
    </vt:vector>
  </TitlesOfParts>
  <Company>Mayo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Implications of Opioid Pharmacogenomics</dc:title>
  <dc:creator>John M Trnka</dc:creator>
  <dc:description>v2.16</dc:description>
  <cp:lastModifiedBy>Deanna M Erickson</cp:lastModifiedBy>
  <cp:revision>141</cp:revision>
  <dcterms:created xsi:type="dcterms:W3CDTF">2019-01-01T03:03:42Z</dcterms:created>
  <dcterms:modified xsi:type="dcterms:W3CDTF">2019-04-05T21:22:03Z</dcterms:modified>
</cp:coreProperties>
</file>