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82" r:id="rId3"/>
    <p:sldId id="292" r:id="rId4"/>
    <p:sldId id="261" r:id="rId5"/>
    <p:sldId id="264" r:id="rId6"/>
    <p:sldId id="262" r:id="rId7"/>
    <p:sldId id="265" r:id="rId8"/>
    <p:sldId id="266" r:id="rId9"/>
    <p:sldId id="272" r:id="rId10"/>
    <p:sldId id="274" r:id="rId11"/>
    <p:sldId id="263" r:id="rId12"/>
    <p:sldId id="267" r:id="rId13"/>
    <p:sldId id="268" r:id="rId14"/>
    <p:sldId id="269" r:id="rId15"/>
    <p:sldId id="270" r:id="rId16"/>
    <p:sldId id="273" r:id="rId17"/>
    <p:sldId id="293" r:id="rId18"/>
    <p:sldId id="300" r:id="rId19"/>
    <p:sldId id="275" r:id="rId20"/>
    <p:sldId id="277" r:id="rId21"/>
    <p:sldId id="278" r:id="rId22"/>
    <p:sldId id="279" r:id="rId23"/>
    <p:sldId id="280" r:id="rId24"/>
    <p:sldId id="288" r:id="rId25"/>
    <p:sldId id="281" r:id="rId26"/>
    <p:sldId id="257" r:id="rId27"/>
    <p:sldId id="258" r:id="rId28"/>
    <p:sldId id="284" r:id="rId29"/>
    <p:sldId id="290" r:id="rId30"/>
    <p:sldId id="283" r:id="rId31"/>
    <p:sldId id="294" r:id="rId32"/>
    <p:sldId id="295" r:id="rId33"/>
    <p:sldId id="286" r:id="rId34"/>
    <p:sldId id="287" r:id="rId35"/>
    <p:sldId id="296" r:id="rId36"/>
    <p:sldId id="297" r:id="rId37"/>
    <p:sldId id="298" r:id="rId38"/>
    <p:sldId id="299" r:id="rId39"/>
    <p:sldId id="301" r:id="rId40"/>
    <p:sldId id="302" r:id="rId41"/>
    <p:sldId id="291" r:id="rId42"/>
    <p:sldId id="289" r:id="rId43"/>
    <p:sldId id="285"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CE0276B-BC2E-40F6-9994-5EC309356F21}">
          <p14:sldIdLst>
            <p14:sldId id="256"/>
            <p14:sldId id="282"/>
            <p14:sldId id="292"/>
            <p14:sldId id="261"/>
            <p14:sldId id="264"/>
            <p14:sldId id="262"/>
            <p14:sldId id="265"/>
            <p14:sldId id="266"/>
            <p14:sldId id="272"/>
            <p14:sldId id="274"/>
            <p14:sldId id="263"/>
            <p14:sldId id="267"/>
            <p14:sldId id="268"/>
            <p14:sldId id="269"/>
            <p14:sldId id="270"/>
            <p14:sldId id="273"/>
            <p14:sldId id="293"/>
            <p14:sldId id="300"/>
            <p14:sldId id="275"/>
            <p14:sldId id="277"/>
            <p14:sldId id="278"/>
            <p14:sldId id="279"/>
            <p14:sldId id="280"/>
            <p14:sldId id="288"/>
            <p14:sldId id="281"/>
            <p14:sldId id="257"/>
            <p14:sldId id="258"/>
            <p14:sldId id="284"/>
            <p14:sldId id="290"/>
            <p14:sldId id="283"/>
            <p14:sldId id="294"/>
            <p14:sldId id="295"/>
            <p14:sldId id="286"/>
            <p14:sldId id="287"/>
            <p14:sldId id="296"/>
            <p14:sldId id="297"/>
            <p14:sldId id="298"/>
            <p14:sldId id="299"/>
            <p14:sldId id="301"/>
            <p14:sldId id="302"/>
            <p14:sldId id="291"/>
            <p14:sldId id="289"/>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F84A0D-0FCB-4F34-A96B-7984AA42BDE9}" v="53" dt="2022-09-30T15:45:29.1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100" d="100"/>
          <a:sy n="100" d="100"/>
        </p:scale>
        <p:origin x="9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eft, Dawn M" userId="067dca66-9896-49de-bb8e-937b3347d459" providerId="ADAL" clId="{65F84A0D-0FCB-4F34-A96B-7984AA42BDE9}"/>
    <pc:docChg chg="undo redo custSel addSld delSld modSld sldOrd addSection delSection modSection">
      <pc:chgData name="Hoeft, Dawn M" userId="067dca66-9896-49de-bb8e-937b3347d459" providerId="ADAL" clId="{65F84A0D-0FCB-4F34-A96B-7984AA42BDE9}" dt="2022-09-30T16:07:06.506" v="28546" actId="20577"/>
      <pc:docMkLst>
        <pc:docMk/>
      </pc:docMkLst>
      <pc:sldChg chg="modSp mod">
        <pc:chgData name="Hoeft, Dawn M" userId="067dca66-9896-49de-bb8e-937b3347d459" providerId="ADAL" clId="{65F84A0D-0FCB-4F34-A96B-7984AA42BDE9}" dt="2022-09-29T23:04:59.415" v="22631"/>
        <pc:sldMkLst>
          <pc:docMk/>
          <pc:sldMk cId="4137884173" sldId="256"/>
        </pc:sldMkLst>
        <pc:spChg chg="mod">
          <ac:chgData name="Hoeft, Dawn M" userId="067dca66-9896-49de-bb8e-937b3347d459" providerId="ADAL" clId="{65F84A0D-0FCB-4F34-A96B-7984AA42BDE9}" dt="2022-09-29T23:04:59.415" v="22631"/>
          <ac:spMkLst>
            <pc:docMk/>
            <pc:sldMk cId="4137884173" sldId="256"/>
            <ac:spMk id="2" creationId="{4CDFD317-1D98-4E73-92CB-A4AF01F25CDD}"/>
          </ac:spMkLst>
        </pc:spChg>
        <pc:spChg chg="mod">
          <ac:chgData name="Hoeft, Dawn M" userId="067dca66-9896-49de-bb8e-937b3347d459" providerId="ADAL" clId="{65F84A0D-0FCB-4F34-A96B-7984AA42BDE9}" dt="2022-09-29T23:04:59.415" v="22631"/>
          <ac:spMkLst>
            <pc:docMk/>
            <pc:sldMk cId="4137884173" sldId="256"/>
            <ac:spMk id="3" creationId="{DB1E62DF-91A1-4196-B33E-D53302FAB8AA}"/>
          </ac:spMkLst>
        </pc:spChg>
      </pc:sldChg>
      <pc:sldChg chg="modSp mod">
        <pc:chgData name="Hoeft, Dawn M" userId="067dca66-9896-49de-bb8e-937b3347d459" providerId="ADAL" clId="{65F84A0D-0FCB-4F34-A96B-7984AA42BDE9}" dt="2022-09-29T23:04:59.415" v="22631"/>
        <pc:sldMkLst>
          <pc:docMk/>
          <pc:sldMk cId="1142416023" sldId="257"/>
        </pc:sldMkLst>
        <pc:spChg chg="mod">
          <ac:chgData name="Hoeft, Dawn M" userId="067dca66-9896-49de-bb8e-937b3347d459" providerId="ADAL" clId="{65F84A0D-0FCB-4F34-A96B-7984AA42BDE9}" dt="2022-09-29T23:04:59.415" v="22631"/>
          <ac:spMkLst>
            <pc:docMk/>
            <pc:sldMk cId="1142416023" sldId="257"/>
            <ac:spMk id="2" creationId="{5DEAD92D-14C7-40DE-9B3B-BC0FACA05E37}"/>
          </ac:spMkLst>
        </pc:spChg>
        <pc:spChg chg="mod">
          <ac:chgData name="Hoeft, Dawn M" userId="067dca66-9896-49de-bb8e-937b3347d459" providerId="ADAL" clId="{65F84A0D-0FCB-4F34-A96B-7984AA42BDE9}" dt="2022-09-29T23:04:59.415" v="22631"/>
          <ac:spMkLst>
            <pc:docMk/>
            <pc:sldMk cId="1142416023" sldId="257"/>
            <ac:spMk id="3" creationId="{DCA070DD-7A05-4F8F-9C5C-1507FD8BDE0B}"/>
          </ac:spMkLst>
        </pc:spChg>
      </pc:sldChg>
      <pc:sldChg chg="modSp mod modNotesTx">
        <pc:chgData name="Hoeft, Dawn M" userId="067dca66-9896-49de-bb8e-937b3347d459" providerId="ADAL" clId="{65F84A0D-0FCB-4F34-A96B-7984AA42BDE9}" dt="2022-09-30T15:41:18.412" v="27545" actId="2"/>
        <pc:sldMkLst>
          <pc:docMk/>
          <pc:sldMk cId="1614081295" sldId="258"/>
        </pc:sldMkLst>
        <pc:spChg chg="mod">
          <ac:chgData name="Hoeft, Dawn M" userId="067dca66-9896-49de-bb8e-937b3347d459" providerId="ADAL" clId="{65F84A0D-0FCB-4F34-A96B-7984AA42BDE9}" dt="2022-09-29T23:04:59.415" v="22631"/>
          <ac:spMkLst>
            <pc:docMk/>
            <pc:sldMk cId="1614081295" sldId="258"/>
            <ac:spMk id="4" creationId="{960BD3EA-FB7A-45CF-86CA-1C1F22C5A040}"/>
          </ac:spMkLst>
        </pc:spChg>
        <pc:spChg chg="mod">
          <ac:chgData name="Hoeft, Dawn M" userId="067dca66-9896-49de-bb8e-937b3347d459" providerId="ADAL" clId="{65F84A0D-0FCB-4F34-A96B-7984AA42BDE9}" dt="2022-09-30T15:40:58.156" v="27544" actId="2"/>
          <ac:spMkLst>
            <pc:docMk/>
            <pc:sldMk cId="1614081295" sldId="258"/>
            <ac:spMk id="5" creationId="{9FE847B9-6B64-4A39-ACE2-C3EB6DF83BC1}"/>
          </ac:spMkLst>
        </pc:spChg>
      </pc:sldChg>
      <pc:sldChg chg="del">
        <pc:chgData name="Hoeft, Dawn M" userId="067dca66-9896-49de-bb8e-937b3347d459" providerId="ADAL" clId="{65F84A0D-0FCB-4F34-A96B-7984AA42BDE9}" dt="2022-09-29T19:35:52.860" v="12823" actId="2696"/>
        <pc:sldMkLst>
          <pc:docMk/>
          <pc:sldMk cId="380213600" sldId="259"/>
        </pc:sldMkLst>
      </pc:sldChg>
      <pc:sldChg chg="del">
        <pc:chgData name="Hoeft, Dawn M" userId="067dca66-9896-49de-bb8e-937b3347d459" providerId="ADAL" clId="{65F84A0D-0FCB-4F34-A96B-7984AA42BDE9}" dt="2022-09-29T19:35:58.272" v="12824" actId="2696"/>
        <pc:sldMkLst>
          <pc:docMk/>
          <pc:sldMk cId="4242179198" sldId="260"/>
        </pc:sldMkLst>
      </pc:sldChg>
      <pc:sldChg chg="modSp mod">
        <pc:chgData name="Hoeft, Dawn M" userId="067dca66-9896-49de-bb8e-937b3347d459" providerId="ADAL" clId="{65F84A0D-0FCB-4F34-A96B-7984AA42BDE9}" dt="2022-09-29T23:04:59.415" v="22631"/>
        <pc:sldMkLst>
          <pc:docMk/>
          <pc:sldMk cId="4271606966" sldId="261"/>
        </pc:sldMkLst>
        <pc:spChg chg="mod">
          <ac:chgData name="Hoeft, Dawn M" userId="067dca66-9896-49de-bb8e-937b3347d459" providerId="ADAL" clId="{65F84A0D-0FCB-4F34-A96B-7984AA42BDE9}" dt="2022-09-29T23:04:59.415" v="22631"/>
          <ac:spMkLst>
            <pc:docMk/>
            <pc:sldMk cId="4271606966" sldId="261"/>
            <ac:spMk id="2" creationId="{3A2C8770-7EB5-44DB-B4FC-9546D01F6935}"/>
          </ac:spMkLst>
        </pc:spChg>
        <pc:spChg chg="mod">
          <ac:chgData name="Hoeft, Dawn M" userId="067dca66-9896-49de-bb8e-937b3347d459" providerId="ADAL" clId="{65F84A0D-0FCB-4F34-A96B-7984AA42BDE9}" dt="2022-09-29T23:04:59.415" v="22631"/>
          <ac:spMkLst>
            <pc:docMk/>
            <pc:sldMk cId="4271606966" sldId="261"/>
            <ac:spMk id="3" creationId="{1A22E1E7-9289-4278-A861-4E7850EE8687}"/>
          </ac:spMkLst>
        </pc:spChg>
      </pc:sldChg>
      <pc:sldChg chg="modSp modNotesTx">
        <pc:chgData name="Hoeft, Dawn M" userId="067dca66-9896-49de-bb8e-937b3347d459" providerId="ADAL" clId="{65F84A0D-0FCB-4F34-A96B-7984AA42BDE9}" dt="2022-09-29T23:04:59.415" v="22631"/>
        <pc:sldMkLst>
          <pc:docMk/>
          <pc:sldMk cId="3681563555" sldId="262"/>
        </pc:sldMkLst>
        <pc:spChg chg="mod">
          <ac:chgData name="Hoeft, Dawn M" userId="067dca66-9896-49de-bb8e-937b3347d459" providerId="ADAL" clId="{65F84A0D-0FCB-4F34-A96B-7984AA42BDE9}" dt="2022-09-29T23:04:59.415" v="22631"/>
          <ac:spMkLst>
            <pc:docMk/>
            <pc:sldMk cId="3681563555" sldId="262"/>
            <ac:spMk id="2" creationId="{97D45DA8-82E0-4188-9E21-7361A95850A1}"/>
          </ac:spMkLst>
        </pc:spChg>
        <pc:spChg chg="mod">
          <ac:chgData name="Hoeft, Dawn M" userId="067dca66-9896-49de-bb8e-937b3347d459" providerId="ADAL" clId="{65F84A0D-0FCB-4F34-A96B-7984AA42BDE9}" dt="2022-09-29T23:04:59.415" v="22631"/>
          <ac:spMkLst>
            <pc:docMk/>
            <pc:sldMk cId="3681563555" sldId="262"/>
            <ac:spMk id="3" creationId="{D6123B85-8241-405E-8C64-6DD393601E7C}"/>
          </ac:spMkLst>
        </pc:spChg>
      </pc:sldChg>
      <pc:sldChg chg="modSp mod">
        <pc:chgData name="Hoeft, Dawn M" userId="067dca66-9896-49de-bb8e-937b3347d459" providerId="ADAL" clId="{65F84A0D-0FCB-4F34-A96B-7984AA42BDE9}" dt="2022-09-29T23:04:59.415" v="22631"/>
        <pc:sldMkLst>
          <pc:docMk/>
          <pc:sldMk cId="729549939" sldId="263"/>
        </pc:sldMkLst>
        <pc:spChg chg="mod">
          <ac:chgData name="Hoeft, Dawn M" userId="067dca66-9896-49de-bb8e-937b3347d459" providerId="ADAL" clId="{65F84A0D-0FCB-4F34-A96B-7984AA42BDE9}" dt="2022-09-29T23:04:59.415" v="22631"/>
          <ac:spMkLst>
            <pc:docMk/>
            <pc:sldMk cId="729549939" sldId="263"/>
            <ac:spMk id="2" creationId="{6CB922CE-9BCD-46EF-B481-A3166C32641E}"/>
          </ac:spMkLst>
        </pc:spChg>
        <pc:spChg chg="mod">
          <ac:chgData name="Hoeft, Dawn M" userId="067dca66-9896-49de-bb8e-937b3347d459" providerId="ADAL" clId="{65F84A0D-0FCB-4F34-A96B-7984AA42BDE9}" dt="2022-09-29T23:04:59.415" v="22631"/>
          <ac:spMkLst>
            <pc:docMk/>
            <pc:sldMk cId="729549939" sldId="263"/>
            <ac:spMk id="3" creationId="{4C9276F1-A131-4B9D-BC1A-082B478107F0}"/>
          </ac:spMkLst>
        </pc:spChg>
      </pc:sldChg>
      <pc:sldChg chg="modSp">
        <pc:chgData name="Hoeft, Dawn M" userId="067dca66-9896-49de-bb8e-937b3347d459" providerId="ADAL" clId="{65F84A0D-0FCB-4F34-A96B-7984AA42BDE9}" dt="2022-09-29T23:04:59.415" v="22631"/>
        <pc:sldMkLst>
          <pc:docMk/>
          <pc:sldMk cId="171894501" sldId="264"/>
        </pc:sldMkLst>
        <pc:spChg chg="mod">
          <ac:chgData name="Hoeft, Dawn M" userId="067dca66-9896-49de-bb8e-937b3347d459" providerId="ADAL" clId="{65F84A0D-0FCB-4F34-A96B-7984AA42BDE9}" dt="2022-09-29T23:04:59.415" v="22631"/>
          <ac:spMkLst>
            <pc:docMk/>
            <pc:sldMk cId="171894501" sldId="264"/>
            <ac:spMk id="2" creationId="{3D5EC53F-DFD0-4BA5-B4C5-66F5FB91E7C7}"/>
          </ac:spMkLst>
        </pc:spChg>
        <pc:spChg chg="mod">
          <ac:chgData name="Hoeft, Dawn M" userId="067dca66-9896-49de-bb8e-937b3347d459" providerId="ADAL" clId="{65F84A0D-0FCB-4F34-A96B-7984AA42BDE9}" dt="2022-09-29T23:04:59.415" v="22631"/>
          <ac:spMkLst>
            <pc:docMk/>
            <pc:sldMk cId="171894501" sldId="264"/>
            <ac:spMk id="3" creationId="{5B33E3AD-C401-4E39-9119-7B5BCCB679CA}"/>
          </ac:spMkLst>
        </pc:spChg>
      </pc:sldChg>
      <pc:sldChg chg="modSp mod modNotesTx">
        <pc:chgData name="Hoeft, Dawn M" userId="067dca66-9896-49de-bb8e-937b3347d459" providerId="ADAL" clId="{65F84A0D-0FCB-4F34-A96B-7984AA42BDE9}" dt="2022-09-30T15:36:56.190" v="27527" actId="15"/>
        <pc:sldMkLst>
          <pc:docMk/>
          <pc:sldMk cId="3030419757" sldId="265"/>
        </pc:sldMkLst>
        <pc:spChg chg="mod">
          <ac:chgData name="Hoeft, Dawn M" userId="067dca66-9896-49de-bb8e-937b3347d459" providerId="ADAL" clId="{65F84A0D-0FCB-4F34-A96B-7984AA42BDE9}" dt="2022-09-29T23:04:59.415" v="22631"/>
          <ac:spMkLst>
            <pc:docMk/>
            <pc:sldMk cId="3030419757" sldId="265"/>
            <ac:spMk id="2" creationId="{320A8915-572C-4598-B148-203544F8A216}"/>
          </ac:spMkLst>
        </pc:spChg>
        <pc:spChg chg="mod">
          <ac:chgData name="Hoeft, Dawn M" userId="067dca66-9896-49de-bb8e-937b3347d459" providerId="ADAL" clId="{65F84A0D-0FCB-4F34-A96B-7984AA42BDE9}" dt="2022-09-30T15:36:56.190" v="27527" actId="15"/>
          <ac:spMkLst>
            <pc:docMk/>
            <pc:sldMk cId="3030419757" sldId="265"/>
            <ac:spMk id="3" creationId="{1B2D2697-0A94-42F9-A87C-A37867346A66}"/>
          </ac:spMkLst>
        </pc:spChg>
      </pc:sldChg>
      <pc:sldChg chg="modSp mod modNotesTx">
        <pc:chgData name="Hoeft, Dawn M" userId="067dca66-9896-49de-bb8e-937b3347d459" providerId="ADAL" clId="{65F84A0D-0FCB-4F34-A96B-7984AA42BDE9}" dt="2022-09-30T15:58:34.491" v="27721" actId="20577"/>
        <pc:sldMkLst>
          <pc:docMk/>
          <pc:sldMk cId="1102387820" sldId="266"/>
        </pc:sldMkLst>
        <pc:spChg chg="mod">
          <ac:chgData name="Hoeft, Dawn M" userId="067dca66-9896-49de-bb8e-937b3347d459" providerId="ADAL" clId="{65F84A0D-0FCB-4F34-A96B-7984AA42BDE9}" dt="2022-09-29T23:04:59.415" v="22631"/>
          <ac:spMkLst>
            <pc:docMk/>
            <pc:sldMk cId="1102387820" sldId="266"/>
            <ac:spMk id="2" creationId="{CC5AB9C6-33E0-42A6-BA93-C6EF151BAE84}"/>
          </ac:spMkLst>
        </pc:spChg>
        <pc:spChg chg="mod">
          <ac:chgData name="Hoeft, Dawn M" userId="067dca66-9896-49de-bb8e-937b3347d459" providerId="ADAL" clId="{65F84A0D-0FCB-4F34-A96B-7984AA42BDE9}" dt="2022-09-30T15:58:34.491" v="27721" actId="20577"/>
          <ac:spMkLst>
            <pc:docMk/>
            <pc:sldMk cId="1102387820" sldId="266"/>
            <ac:spMk id="3" creationId="{44BFF3E5-7B8A-4B3A-A2B8-59E0988C5DBF}"/>
          </ac:spMkLst>
        </pc:spChg>
      </pc:sldChg>
      <pc:sldChg chg="delSp modSp mod">
        <pc:chgData name="Hoeft, Dawn M" userId="067dca66-9896-49de-bb8e-937b3347d459" providerId="ADAL" clId="{65F84A0D-0FCB-4F34-A96B-7984AA42BDE9}" dt="2022-09-30T15:38:51.342" v="27532" actId="2"/>
        <pc:sldMkLst>
          <pc:docMk/>
          <pc:sldMk cId="3887821733" sldId="267"/>
        </pc:sldMkLst>
        <pc:spChg chg="mod">
          <ac:chgData name="Hoeft, Dawn M" userId="067dca66-9896-49de-bb8e-937b3347d459" providerId="ADAL" clId="{65F84A0D-0FCB-4F34-A96B-7984AA42BDE9}" dt="2022-09-29T23:04:59.415" v="22631"/>
          <ac:spMkLst>
            <pc:docMk/>
            <pc:sldMk cId="3887821733" sldId="267"/>
            <ac:spMk id="2" creationId="{3156686A-5C77-4F67-8BB9-A1A56B9663D6}"/>
          </ac:spMkLst>
        </pc:spChg>
        <pc:spChg chg="mod">
          <ac:chgData name="Hoeft, Dawn M" userId="067dca66-9896-49de-bb8e-937b3347d459" providerId="ADAL" clId="{65F84A0D-0FCB-4F34-A96B-7984AA42BDE9}" dt="2022-09-30T15:38:51.342" v="27532" actId="2"/>
          <ac:spMkLst>
            <pc:docMk/>
            <pc:sldMk cId="3887821733" sldId="267"/>
            <ac:spMk id="3" creationId="{DF13B6A4-267D-4964-AB84-1D86D63140AF}"/>
          </ac:spMkLst>
        </pc:spChg>
        <pc:picChg chg="del">
          <ac:chgData name="Hoeft, Dawn M" userId="067dca66-9896-49de-bb8e-937b3347d459" providerId="ADAL" clId="{65F84A0D-0FCB-4F34-A96B-7984AA42BDE9}" dt="2022-09-29T20:16:10.174" v="14364" actId="478"/>
          <ac:picMkLst>
            <pc:docMk/>
            <pc:sldMk cId="3887821733" sldId="267"/>
            <ac:picMk id="4" creationId="{2F9E60C1-ACB9-4761-97F9-6EF1A74CD789}"/>
          </ac:picMkLst>
        </pc:picChg>
      </pc:sldChg>
      <pc:sldChg chg="modSp mod">
        <pc:chgData name="Hoeft, Dawn M" userId="067dca66-9896-49de-bb8e-937b3347d459" providerId="ADAL" clId="{65F84A0D-0FCB-4F34-A96B-7984AA42BDE9}" dt="2022-09-29T23:04:59.415" v="22631"/>
        <pc:sldMkLst>
          <pc:docMk/>
          <pc:sldMk cId="2966409582" sldId="268"/>
        </pc:sldMkLst>
        <pc:spChg chg="mod">
          <ac:chgData name="Hoeft, Dawn M" userId="067dca66-9896-49de-bb8e-937b3347d459" providerId="ADAL" clId="{65F84A0D-0FCB-4F34-A96B-7984AA42BDE9}" dt="2022-09-29T23:04:59.415" v="22631"/>
          <ac:spMkLst>
            <pc:docMk/>
            <pc:sldMk cId="2966409582" sldId="268"/>
            <ac:spMk id="2" creationId="{637CE5E6-B196-43DD-9972-B060E09866DB}"/>
          </ac:spMkLst>
        </pc:spChg>
        <pc:spChg chg="mod">
          <ac:chgData name="Hoeft, Dawn M" userId="067dca66-9896-49de-bb8e-937b3347d459" providerId="ADAL" clId="{65F84A0D-0FCB-4F34-A96B-7984AA42BDE9}" dt="2022-09-29T23:04:59.415" v="22631"/>
          <ac:spMkLst>
            <pc:docMk/>
            <pc:sldMk cId="2966409582" sldId="268"/>
            <ac:spMk id="3" creationId="{942680DA-2D78-4677-A9F3-8D3DB012D4D7}"/>
          </ac:spMkLst>
        </pc:spChg>
      </pc:sldChg>
      <pc:sldChg chg="modSp mod">
        <pc:chgData name="Hoeft, Dawn M" userId="067dca66-9896-49de-bb8e-937b3347d459" providerId="ADAL" clId="{65F84A0D-0FCB-4F34-A96B-7984AA42BDE9}" dt="2022-09-30T15:39:30.896" v="27534" actId="20577"/>
        <pc:sldMkLst>
          <pc:docMk/>
          <pc:sldMk cId="3585740453" sldId="269"/>
        </pc:sldMkLst>
        <pc:spChg chg="mod">
          <ac:chgData name="Hoeft, Dawn M" userId="067dca66-9896-49de-bb8e-937b3347d459" providerId="ADAL" clId="{65F84A0D-0FCB-4F34-A96B-7984AA42BDE9}" dt="2022-09-29T23:04:59.415" v="22631"/>
          <ac:spMkLst>
            <pc:docMk/>
            <pc:sldMk cId="3585740453" sldId="269"/>
            <ac:spMk id="2" creationId="{6807498F-B152-4DE6-A930-BF04C0B1F1FA}"/>
          </ac:spMkLst>
        </pc:spChg>
        <pc:spChg chg="mod">
          <ac:chgData name="Hoeft, Dawn M" userId="067dca66-9896-49de-bb8e-937b3347d459" providerId="ADAL" clId="{65F84A0D-0FCB-4F34-A96B-7984AA42BDE9}" dt="2022-09-30T15:39:30.896" v="27534" actId="20577"/>
          <ac:spMkLst>
            <pc:docMk/>
            <pc:sldMk cId="3585740453" sldId="269"/>
            <ac:spMk id="3" creationId="{B7C3A390-B0B5-47A1-872A-93F461733853}"/>
          </ac:spMkLst>
        </pc:spChg>
      </pc:sldChg>
      <pc:sldChg chg="modSp mod">
        <pc:chgData name="Hoeft, Dawn M" userId="067dca66-9896-49de-bb8e-937b3347d459" providerId="ADAL" clId="{65F84A0D-0FCB-4F34-A96B-7984AA42BDE9}" dt="2022-09-29T23:04:59.415" v="22631"/>
        <pc:sldMkLst>
          <pc:docMk/>
          <pc:sldMk cId="313387555" sldId="270"/>
        </pc:sldMkLst>
        <pc:spChg chg="mod">
          <ac:chgData name="Hoeft, Dawn M" userId="067dca66-9896-49de-bb8e-937b3347d459" providerId="ADAL" clId="{65F84A0D-0FCB-4F34-A96B-7984AA42BDE9}" dt="2022-09-29T23:04:59.415" v="22631"/>
          <ac:spMkLst>
            <pc:docMk/>
            <pc:sldMk cId="313387555" sldId="270"/>
            <ac:spMk id="2" creationId="{CF20AFF5-9C75-44FC-B025-1FBAB0947048}"/>
          </ac:spMkLst>
        </pc:spChg>
        <pc:spChg chg="mod">
          <ac:chgData name="Hoeft, Dawn M" userId="067dca66-9896-49de-bb8e-937b3347d459" providerId="ADAL" clId="{65F84A0D-0FCB-4F34-A96B-7984AA42BDE9}" dt="2022-09-29T23:04:59.415" v="22631"/>
          <ac:spMkLst>
            <pc:docMk/>
            <pc:sldMk cId="313387555" sldId="270"/>
            <ac:spMk id="3" creationId="{03881A85-1D8B-4C20-9F2B-2D6B39543D90}"/>
          </ac:spMkLst>
        </pc:spChg>
      </pc:sldChg>
      <pc:sldChg chg="modSp new del mod">
        <pc:chgData name="Hoeft, Dawn M" userId="067dca66-9896-49de-bb8e-937b3347d459" providerId="ADAL" clId="{65F84A0D-0FCB-4F34-A96B-7984AA42BDE9}" dt="2022-09-29T20:41:36.730" v="16116" actId="2696"/>
        <pc:sldMkLst>
          <pc:docMk/>
          <pc:sldMk cId="2465115449" sldId="271"/>
        </pc:sldMkLst>
        <pc:spChg chg="mod">
          <ac:chgData name="Hoeft, Dawn M" userId="067dca66-9896-49de-bb8e-937b3347d459" providerId="ADAL" clId="{65F84A0D-0FCB-4F34-A96B-7984AA42BDE9}" dt="2022-09-20T17:41:31.624" v="41" actId="20577"/>
          <ac:spMkLst>
            <pc:docMk/>
            <pc:sldMk cId="2465115449" sldId="271"/>
            <ac:spMk id="2" creationId="{B0AFDCCE-7EA3-4132-9D96-6859A2403C8C}"/>
          </ac:spMkLst>
        </pc:spChg>
        <pc:spChg chg="mod">
          <ac:chgData name="Hoeft, Dawn M" userId="067dca66-9896-49de-bb8e-937b3347d459" providerId="ADAL" clId="{65F84A0D-0FCB-4F34-A96B-7984AA42BDE9}" dt="2022-09-20T19:33:26.354" v="289" actId="20577"/>
          <ac:spMkLst>
            <pc:docMk/>
            <pc:sldMk cId="2465115449" sldId="271"/>
            <ac:spMk id="3" creationId="{FABE6CEA-A37A-485A-9BB2-17AFE1410390}"/>
          </ac:spMkLst>
        </pc:spChg>
      </pc:sldChg>
      <pc:sldChg chg="modSp new mod">
        <pc:chgData name="Hoeft, Dawn M" userId="067dca66-9896-49de-bb8e-937b3347d459" providerId="ADAL" clId="{65F84A0D-0FCB-4F34-A96B-7984AA42BDE9}" dt="2022-09-29T23:04:59.415" v="22631"/>
        <pc:sldMkLst>
          <pc:docMk/>
          <pc:sldMk cId="3064810215" sldId="272"/>
        </pc:sldMkLst>
        <pc:spChg chg="mod">
          <ac:chgData name="Hoeft, Dawn M" userId="067dca66-9896-49de-bb8e-937b3347d459" providerId="ADAL" clId="{65F84A0D-0FCB-4F34-A96B-7984AA42BDE9}" dt="2022-09-29T23:04:59.415" v="22631"/>
          <ac:spMkLst>
            <pc:docMk/>
            <pc:sldMk cId="3064810215" sldId="272"/>
            <ac:spMk id="2" creationId="{05B3ECED-5C9F-49BC-92A5-A30E93DDDCA6}"/>
          </ac:spMkLst>
        </pc:spChg>
        <pc:spChg chg="mod">
          <ac:chgData name="Hoeft, Dawn M" userId="067dca66-9896-49de-bb8e-937b3347d459" providerId="ADAL" clId="{65F84A0D-0FCB-4F34-A96B-7984AA42BDE9}" dt="2022-09-29T23:04:59.415" v="22631"/>
          <ac:spMkLst>
            <pc:docMk/>
            <pc:sldMk cId="3064810215" sldId="272"/>
            <ac:spMk id="3" creationId="{6B6D68A5-536D-4959-ABAB-5B8642653960}"/>
          </ac:spMkLst>
        </pc:spChg>
      </pc:sldChg>
      <pc:sldChg chg="modSp new mod modNotesTx">
        <pc:chgData name="Hoeft, Dawn M" userId="067dca66-9896-49de-bb8e-937b3347d459" providerId="ADAL" clId="{65F84A0D-0FCB-4F34-A96B-7984AA42BDE9}" dt="2022-09-30T16:01:45.068" v="28252" actId="20577"/>
        <pc:sldMkLst>
          <pc:docMk/>
          <pc:sldMk cId="2239440238" sldId="273"/>
        </pc:sldMkLst>
        <pc:spChg chg="mod">
          <ac:chgData name="Hoeft, Dawn M" userId="067dca66-9896-49de-bb8e-937b3347d459" providerId="ADAL" clId="{65F84A0D-0FCB-4F34-A96B-7984AA42BDE9}" dt="2022-09-29T23:04:59.415" v="22631"/>
          <ac:spMkLst>
            <pc:docMk/>
            <pc:sldMk cId="2239440238" sldId="273"/>
            <ac:spMk id="2" creationId="{269AAC64-3490-46B8-9540-2D937C79E651}"/>
          </ac:spMkLst>
        </pc:spChg>
        <pc:spChg chg="mod">
          <ac:chgData name="Hoeft, Dawn M" userId="067dca66-9896-49de-bb8e-937b3347d459" providerId="ADAL" clId="{65F84A0D-0FCB-4F34-A96B-7984AA42BDE9}" dt="2022-09-30T15:39:45.210" v="27535" actId="313"/>
          <ac:spMkLst>
            <pc:docMk/>
            <pc:sldMk cId="2239440238" sldId="273"/>
            <ac:spMk id="3" creationId="{4706E796-901E-42E8-A133-96F25A8E4845}"/>
          </ac:spMkLst>
        </pc:spChg>
      </pc:sldChg>
      <pc:sldChg chg="modSp new mod">
        <pc:chgData name="Hoeft, Dawn M" userId="067dca66-9896-49de-bb8e-937b3347d459" providerId="ADAL" clId="{65F84A0D-0FCB-4F34-A96B-7984AA42BDE9}" dt="2022-09-29T23:04:59.415" v="22631"/>
        <pc:sldMkLst>
          <pc:docMk/>
          <pc:sldMk cId="3498147587" sldId="274"/>
        </pc:sldMkLst>
        <pc:spChg chg="mod">
          <ac:chgData name="Hoeft, Dawn M" userId="067dca66-9896-49de-bb8e-937b3347d459" providerId="ADAL" clId="{65F84A0D-0FCB-4F34-A96B-7984AA42BDE9}" dt="2022-09-29T23:04:59.415" v="22631"/>
          <ac:spMkLst>
            <pc:docMk/>
            <pc:sldMk cId="3498147587" sldId="274"/>
            <ac:spMk id="2" creationId="{9BDDB47A-6B5F-46F0-98BE-ECD0303E26FB}"/>
          </ac:spMkLst>
        </pc:spChg>
        <pc:spChg chg="mod">
          <ac:chgData name="Hoeft, Dawn M" userId="067dca66-9896-49de-bb8e-937b3347d459" providerId="ADAL" clId="{65F84A0D-0FCB-4F34-A96B-7984AA42BDE9}" dt="2022-09-29T23:04:59.415" v="22631"/>
          <ac:spMkLst>
            <pc:docMk/>
            <pc:sldMk cId="3498147587" sldId="274"/>
            <ac:spMk id="3" creationId="{BC3768B6-CE2F-4E08-BE25-2E088DA6A231}"/>
          </ac:spMkLst>
        </pc:spChg>
      </pc:sldChg>
      <pc:sldChg chg="modSp new mod modNotesTx">
        <pc:chgData name="Hoeft, Dawn M" userId="067dca66-9896-49de-bb8e-937b3347d459" providerId="ADAL" clId="{65F84A0D-0FCB-4F34-A96B-7984AA42BDE9}" dt="2022-09-30T14:00:09.375" v="24225" actId="20577"/>
        <pc:sldMkLst>
          <pc:docMk/>
          <pc:sldMk cId="2769156157" sldId="275"/>
        </pc:sldMkLst>
        <pc:spChg chg="mod">
          <ac:chgData name="Hoeft, Dawn M" userId="067dca66-9896-49de-bb8e-937b3347d459" providerId="ADAL" clId="{65F84A0D-0FCB-4F34-A96B-7984AA42BDE9}" dt="2022-09-30T13:54:27.076" v="24154" actId="27636"/>
          <ac:spMkLst>
            <pc:docMk/>
            <pc:sldMk cId="2769156157" sldId="275"/>
            <ac:spMk id="2" creationId="{9CD2351B-E9C7-4C58-BC0E-674C4C7B1FE3}"/>
          </ac:spMkLst>
        </pc:spChg>
        <pc:spChg chg="mod">
          <ac:chgData name="Hoeft, Dawn M" userId="067dca66-9896-49de-bb8e-937b3347d459" providerId="ADAL" clId="{65F84A0D-0FCB-4F34-A96B-7984AA42BDE9}" dt="2022-09-30T14:00:09.375" v="24225" actId="20577"/>
          <ac:spMkLst>
            <pc:docMk/>
            <pc:sldMk cId="2769156157" sldId="275"/>
            <ac:spMk id="3" creationId="{1CD7C978-3D70-4AA6-8546-05115C211DEE}"/>
          </ac:spMkLst>
        </pc:spChg>
      </pc:sldChg>
      <pc:sldChg chg="modSp new del mod">
        <pc:chgData name="Hoeft, Dawn M" userId="067dca66-9896-49de-bb8e-937b3347d459" providerId="ADAL" clId="{65F84A0D-0FCB-4F34-A96B-7984AA42BDE9}" dt="2022-09-29T19:36:03.362" v="12825" actId="2696"/>
        <pc:sldMkLst>
          <pc:docMk/>
          <pc:sldMk cId="1410905065" sldId="276"/>
        </pc:sldMkLst>
        <pc:spChg chg="mod">
          <ac:chgData name="Hoeft, Dawn M" userId="067dca66-9896-49de-bb8e-937b3347d459" providerId="ADAL" clId="{65F84A0D-0FCB-4F34-A96B-7984AA42BDE9}" dt="2022-09-28T17:02:37.819" v="1980" actId="20577"/>
          <ac:spMkLst>
            <pc:docMk/>
            <pc:sldMk cId="1410905065" sldId="276"/>
            <ac:spMk id="2" creationId="{BC5039FE-FA0F-420D-B790-5934BF38AD62}"/>
          </ac:spMkLst>
        </pc:spChg>
        <pc:spChg chg="mod">
          <ac:chgData name="Hoeft, Dawn M" userId="067dca66-9896-49de-bb8e-937b3347d459" providerId="ADAL" clId="{65F84A0D-0FCB-4F34-A96B-7984AA42BDE9}" dt="2022-09-28T17:03:00.750" v="2026" actId="20577"/>
          <ac:spMkLst>
            <pc:docMk/>
            <pc:sldMk cId="1410905065" sldId="276"/>
            <ac:spMk id="3" creationId="{2CD29A2B-558C-4E8D-95C3-8F99A1ABB852}"/>
          </ac:spMkLst>
        </pc:spChg>
      </pc:sldChg>
      <pc:sldChg chg="modSp new mod modNotesTx">
        <pc:chgData name="Hoeft, Dawn M" userId="067dca66-9896-49de-bb8e-937b3347d459" providerId="ADAL" clId="{65F84A0D-0FCB-4F34-A96B-7984AA42BDE9}" dt="2022-09-30T15:08:59.969" v="26431" actId="20577"/>
        <pc:sldMkLst>
          <pc:docMk/>
          <pc:sldMk cId="3206213612" sldId="277"/>
        </pc:sldMkLst>
        <pc:spChg chg="mod">
          <ac:chgData name="Hoeft, Dawn M" userId="067dca66-9896-49de-bb8e-937b3347d459" providerId="ADAL" clId="{65F84A0D-0FCB-4F34-A96B-7984AA42BDE9}" dt="2022-09-29T23:04:59.415" v="22631"/>
          <ac:spMkLst>
            <pc:docMk/>
            <pc:sldMk cId="3206213612" sldId="277"/>
            <ac:spMk id="2" creationId="{86BC2EBE-7822-462B-87A3-44367263F390}"/>
          </ac:spMkLst>
        </pc:spChg>
        <pc:spChg chg="mod">
          <ac:chgData name="Hoeft, Dawn M" userId="067dca66-9896-49de-bb8e-937b3347d459" providerId="ADAL" clId="{65F84A0D-0FCB-4F34-A96B-7984AA42BDE9}" dt="2022-09-29T23:04:59.415" v="22631"/>
          <ac:spMkLst>
            <pc:docMk/>
            <pc:sldMk cId="3206213612" sldId="277"/>
            <ac:spMk id="3" creationId="{B29F9101-F3B4-41B2-A456-D2A44039970D}"/>
          </ac:spMkLst>
        </pc:spChg>
      </pc:sldChg>
      <pc:sldChg chg="modSp new mod modNotesTx">
        <pc:chgData name="Hoeft, Dawn M" userId="067dca66-9896-49de-bb8e-937b3347d459" providerId="ADAL" clId="{65F84A0D-0FCB-4F34-A96B-7984AA42BDE9}" dt="2022-09-30T15:39:52.019" v="27537" actId="313"/>
        <pc:sldMkLst>
          <pc:docMk/>
          <pc:sldMk cId="1419745590" sldId="278"/>
        </pc:sldMkLst>
        <pc:spChg chg="mod">
          <ac:chgData name="Hoeft, Dawn M" userId="067dca66-9896-49de-bb8e-937b3347d459" providerId="ADAL" clId="{65F84A0D-0FCB-4F34-A96B-7984AA42BDE9}" dt="2022-09-29T23:04:59.415" v="22631"/>
          <ac:spMkLst>
            <pc:docMk/>
            <pc:sldMk cId="1419745590" sldId="278"/>
            <ac:spMk id="2" creationId="{0C2606A0-7C5F-41C6-ADBE-71322FD17E05}"/>
          </ac:spMkLst>
        </pc:spChg>
        <pc:spChg chg="mod">
          <ac:chgData name="Hoeft, Dawn M" userId="067dca66-9896-49de-bb8e-937b3347d459" providerId="ADAL" clId="{65F84A0D-0FCB-4F34-A96B-7984AA42BDE9}" dt="2022-09-30T15:39:52.019" v="27537" actId="313"/>
          <ac:spMkLst>
            <pc:docMk/>
            <pc:sldMk cId="1419745590" sldId="278"/>
            <ac:spMk id="3" creationId="{A19F2C90-5007-48A1-994C-21C0EC0DE411}"/>
          </ac:spMkLst>
        </pc:spChg>
      </pc:sldChg>
      <pc:sldChg chg="addSp delSp modSp new del mod">
        <pc:chgData name="Hoeft, Dawn M" userId="067dca66-9896-49de-bb8e-937b3347d459" providerId="ADAL" clId="{65F84A0D-0FCB-4F34-A96B-7984AA42BDE9}" dt="2022-09-29T17:40:10.268" v="5543" actId="2696"/>
        <pc:sldMkLst>
          <pc:docMk/>
          <pc:sldMk cId="377460830" sldId="279"/>
        </pc:sldMkLst>
        <pc:spChg chg="mod">
          <ac:chgData name="Hoeft, Dawn M" userId="067dca66-9896-49de-bb8e-937b3347d459" providerId="ADAL" clId="{65F84A0D-0FCB-4F34-A96B-7984AA42BDE9}" dt="2022-09-29T17:37:20.678" v="5388" actId="20577"/>
          <ac:spMkLst>
            <pc:docMk/>
            <pc:sldMk cId="377460830" sldId="279"/>
            <ac:spMk id="2" creationId="{5E8CE9C3-B587-4554-8541-B3D7A66751EA}"/>
          </ac:spMkLst>
        </pc:spChg>
        <pc:spChg chg="mod">
          <ac:chgData name="Hoeft, Dawn M" userId="067dca66-9896-49de-bb8e-937b3347d459" providerId="ADAL" clId="{65F84A0D-0FCB-4F34-A96B-7984AA42BDE9}" dt="2022-09-29T17:37:26.636" v="5404" actId="20577"/>
          <ac:spMkLst>
            <pc:docMk/>
            <pc:sldMk cId="377460830" sldId="279"/>
            <ac:spMk id="3" creationId="{6266DBD4-7268-4559-A1D7-C6CA9ED4FE75}"/>
          </ac:spMkLst>
        </pc:spChg>
        <pc:spChg chg="add del mod">
          <ac:chgData name="Hoeft, Dawn M" userId="067dca66-9896-49de-bb8e-937b3347d459" providerId="ADAL" clId="{65F84A0D-0FCB-4F34-A96B-7984AA42BDE9}" dt="2022-09-29T17:37:56.712" v="5407"/>
          <ac:spMkLst>
            <pc:docMk/>
            <pc:sldMk cId="377460830" sldId="279"/>
            <ac:spMk id="4" creationId="{3E487D86-025C-460A-9CED-676B3B83F9D0}"/>
          </ac:spMkLst>
        </pc:spChg>
      </pc:sldChg>
      <pc:sldChg chg="modSp new mod modNotesTx">
        <pc:chgData name="Hoeft, Dawn M" userId="067dca66-9896-49de-bb8e-937b3347d459" providerId="ADAL" clId="{65F84A0D-0FCB-4F34-A96B-7984AA42BDE9}" dt="2022-09-30T15:40:20.589" v="27539" actId="313"/>
        <pc:sldMkLst>
          <pc:docMk/>
          <pc:sldMk cId="796778525" sldId="279"/>
        </pc:sldMkLst>
        <pc:spChg chg="mod">
          <ac:chgData name="Hoeft, Dawn M" userId="067dca66-9896-49de-bb8e-937b3347d459" providerId="ADAL" clId="{65F84A0D-0FCB-4F34-A96B-7984AA42BDE9}" dt="2022-09-29T23:04:59.415" v="22631"/>
          <ac:spMkLst>
            <pc:docMk/>
            <pc:sldMk cId="796778525" sldId="279"/>
            <ac:spMk id="2" creationId="{DD475A99-D159-4729-856D-347E48D8C5DD}"/>
          </ac:spMkLst>
        </pc:spChg>
        <pc:spChg chg="mod">
          <ac:chgData name="Hoeft, Dawn M" userId="067dca66-9896-49de-bb8e-937b3347d459" providerId="ADAL" clId="{65F84A0D-0FCB-4F34-A96B-7984AA42BDE9}" dt="2022-09-30T15:40:20.589" v="27539" actId="313"/>
          <ac:spMkLst>
            <pc:docMk/>
            <pc:sldMk cId="796778525" sldId="279"/>
            <ac:spMk id="3" creationId="{EA886F77-85C7-4F7E-80DE-E907A164A13D}"/>
          </ac:spMkLst>
        </pc:spChg>
      </pc:sldChg>
      <pc:sldChg chg="modSp add mod modNotesTx">
        <pc:chgData name="Hoeft, Dawn M" userId="067dca66-9896-49de-bb8e-937b3347d459" providerId="ADAL" clId="{65F84A0D-0FCB-4F34-A96B-7984AA42BDE9}" dt="2022-09-30T15:40:22.722" v="27540" actId="313"/>
        <pc:sldMkLst>
          <pc:docMk/>
          <pc:sldMk cId="1262947448" sldId="280"/>
        </pc:sldMkLst>
        <pc:spChg chg="mod">
          <ac:chgData name="Hoeft, Dawn M" userId="067dca66-9896-49de-bb8e-937b3347d459" providerId="ADAL" clId="{65F84A0D-0FCB-4F34-A96B-7984AA42BDE9}" dt="2022-09-29T23:04:59.415" v="22631"/>
          <ac:spMkLst>
            <pc:docMk/>
            <pc:sldMk cId="1262947448" sldId="280"/>
            <ac:spMk id="2" creationId="{DD475A99-D159-4729-856D-347E48D8C5DD}"/>
          </ac:spMkLst>
        </pc:spChg>
        <pc:spChg chg="mod">
          <ac:chgData name="Hoeft, Dawn M" userId="067dca66-9896-49de-bb8e-937b3347d459" providerId="ADAL" clId="{65F84A0D-0FCB-4F34-A96B-7984AA42BDE9}" dt="2022-09-30T15:40:22.722" v="27540" actId="313"/>
          <ac:spMkLst>
            <pc:docMk/>
            <pc:sldMk cId="1262947448" sldId="280"/>
            <ac:spMk id="3" creationId="{EA886F77-85C7-4F7E-80DE-E907A164A13D}"/>
          </ac:spMkLst>
        </pc:spChg>
      </pc:sldChg>
      <pc:sldChg chg="modSp new mod modNotesTx">
        <pc:chgData name="Hoeft, Dawn M" userId="067dca66-9896-49de-bb8e-937b3347d459" providerId="ADAL" clId="{65F84A0D-0FCB-4F34-A96B-7984AA42BDE9}" dt="2022-09-29T23:04:59.415" v="22631"/>
        <pc:sldMkLst>
          <pc:docMk/>
          <pc:sldMk cId="220994503" sldId="281"/>
        </pc:sldMkLst>
        <pc:spChg chg="mod">
          <ac:chgData name="Hoeft, Dawn M" userId="067dca66-9896-49de-bb8e-937b3347d459" providerId="ADAL" clId="{65F84A0D-0FCB-4F34-A96B-7984AA42BDE9}" dt="2022-09-29T23:04:59.415" v="22631"/>
          <ac:spMkLst>
            <pc:docMk/>
            <pc:sldMk cId="220994503" sldId="281"/>
            <ac:spMk id="2" creationId="{51D3ACAA-2823-435A-B817-CACCB54E988C}"/>
          </ac:spMkLst>
        </pc:spChg>
        <pc:spChg chg="mod">
          <ac:chgData name="Hoeft, Dawn M" userId="067dca66-9896-49de-bb8e-937b3347d459" providerId="ADAL" clId="{65F84A0D-0FCB-4F34-A96B-7984AA42BDE9}" dt="2022-09-29T23:04:59.415" v="22631"/>
          <ac:spMkLst>
            <pc:docMk/>
            <pc:sldMk cId="220994503" sldId="281"/>
            <ac:spMk id="3" creationId="{86075D19-CF43-4AEC-B205-D8F6E392EC7C}"/>
          </ac:spMkLst>
        </pc:spChg>
      </pc:sldChg>
      <pc:sldChg chg="modSp new mod">
        <pc:chgData name="Hoeft, Dawn M" userId="067dca66-9896-49de-bb8e-937b3347d459" providerId="ADAL" clId="{65F84A0D-0FCB-4F34-A96B-7984AA42BDE9}" dt="2022-09-30T16:07:06.506" v="28546" actId="20577"/>
        <pc:sldMkLst>
          <pc:docMk/>
          <pc:sldMk cId="2500278008" sldId="282"/>
        </pc:sldMkLst>
        <pc:spChg chg="mod">
          <ac:chgData name="Hoeft, Dawn M" userId="067dca66-9896-49de-bb8e-937b3347d459" providerId="ADAL" clId="{65F84A0D-0FCB-4F34-A96B-7984AA42BDE9}" dt="2022-09-29T23:04:59.415" v="22631"/>
          <ac:spMkLst>
            <pc:docMk/>
            <pc:sldMk cId="2500278008" sldId="282"/>
            <ac:spMk id="2" creationId="{6BDEC8FB-9721-4D22-9E8B-B9D530EB712F}"/>
          </ac:spMkLst>
        </pc:spChg>
        <pc:spChg chg="mod">
          <ac:chgData name="Hoeft, Dawn M" userId="067dca66-9896-49de-bb8e-937b3347d459" providerId="ADAL" clId="{65F84A0D-0FCB-4F34-A96B-7984AA42BDE9}" dt="2022-09-30T16:07:06.506" v="28546" actId="20577"/>
          <ac:spMkLst>
            <pc:docMk/>
            <pc:sldMk cId="2500278008" sldId="282"/>
            <ac:spMk id="3" creationId="{F78E0364-EB09-493B-8E34-885D20EF1605}"/>
          </ac:spMkLst>
        </pc:spChg>
      </pc:sldChg>
      <pc:sldChg chg="modSp new mod modNotesTx">
        <pc:chgData name="Hoeft, Dawn M" userId="067dca66-9896-49de-bb8e-937b3347d459" providerId="ADAL" clId="{65F84A0D-0FCB-4F34-A96B-7984AA42BDE9}" dt="2022-09-29T23:04:59.415" v="22631"/>
        <pc:sldMkLst>
          <pc:docMk/>
          <pc:sldMk cId="3889217191" sldId="283"/>
        </pc:sldMkLst>
        <pc:spChg chg="mod">
          <ac:chgData name="Hoeft, Dawn M" userId="067dca66-9896-49de-bb8e-937b3347d459" providerId="ADAL" clId="{65F84A0D-0FCB-4F34-A96B-7984AA42BDE9}" dt="2022-09-29T23:04:59.415" v="22631"/>
          <ac:spMkLst>
            <pc:docMk/>
            <pc:sldMk cId="3889217191" sldId="283"/>
            <ac:spMk id="2" creationId="{B5674BFE-3831-4369-9B4B-E2307C20594D}"/>
          </ac:spMkLst>
        </pc:spChg>
        <pc:spChg chg="mod">
          <ac:chgData name="Hoeft, Dawn M" userId="067dca66-9896-49de-bb8e-937b3347d459" providerId="ADAL" clId="{65F84A0D-0FCB-4F34-A96B-7984AA42BDE9}" dt="2022-09-29T23:04:59.415" v="22631"/>
          <ac:spMkLst>
            <pc:docMk/>
            <pc:sldMk cId="3889217191" sldId="283"/>
            <ac:spMk id="3" creationId="{2BB59778-5DAC-4988-8EE0-7AE45B6DDC4D}"/>
          </ac:spMkLst>
        </pc:spChg>
      </pc:sldChg>
      <pc:sldChg chg="modSp new mod ord modNotesTx">
        <pc:chgData name="Hoeft, Dawn M" userId="067dca66-9896-49de-bb8e-937b3347d459" providerId="ADAL" clId="{65F84A0D-0FCB-4F34-A96B-7984AA42BDE9}" dt="2022-09-30T15:41:57.009" v="27548" actId="6549"/>
        <pc:sldMkLst>
          <pc:docMk/>
          <pc:sldMk cId="2475608027" sldId="284"/>
        </pc:sldMkLst>
        <pc:spChg chg="mod">
          <ac:chgData name="Hoeft, Dawn M" userId="067dca66-9896-49de-bb8e-937b3347d459" providerId="ADAL" clId="{65F84A0D-0FCB-4F34-A96B-7984AA42BDE9}" dt="2022-09-29T23:04:59.415" v="22631"/>
          <ac:spMkLst>
            <pc:docMk/>
            <pc:sldMk cId="2475608027" sldId="284"/>
            <ac:spMk id="2" creationId="{EB1FEA25-9FB8-46D3-8007-79B17D541301}"/>
          </ac:spMkLst>
        </pc:spChg>
        <pc:spChg chg="mod">
          <ac:chgData name="Hoeft, Dawn M" userId="067dca66-9896-49de-bb8e-937b3347d459" providerId="ADAL" clId="{65F84A0D-0FCB-4F34-A96B-7984AA42BDE9}" dt="2022-09-30T15:41:57.009" v="27548" actId="6549"/>
          <ac:spMkLst>
            <pc:docMk/>
            <pc:sldMk cId="2475608027" sldId="284"/>
            <ac:spMk id="3" creationId="{EBC8363A-8375-42DA-B97D-B55E0F3E80F1}"/>
          </ac:spMkLst>
        </pc:spChg>
      </pc:sldChg>
      <pc:sldChg chg="addSp delSp modSp new mod">
        <pc:chgData name="Hoeft, Dawn M" userId="067dca66-9896-49de-bb8e-937b3347d459" providerId="ADAL" clId="{65F84A0D-0FCB-4F34-A96B-7984AA42BDE9}" dt="2022-09-30T16:05:58.688" v="28544" actId="20577"/>
        <pc:sldMkLst>
          <pc:docMk/>
          <pc:sldMk cId="3229698454" sldId="285"/>
        </pc:sldMkLst>
        <pc:spChg chg="mod">
          <ac:chgData name="Hoeft, Dawn M" userId="067dca66-9896-49de-bb8e-937b3347d459" providerId="ADAL" clId="{65F84A0D-0FCB-4F34-A96B-7984AA42BDE9}" dt="2022-09-29T23:04:59.415" v="22631"/>
          <ac:spMkLst>
            <pc:docMk/>
            <pc:sldMk cId="3229698454" sldId="285"/>
            <ac:spMk id="2" creationId="{6324B1D1-3873-4E0C-BD34-E9D69DD314D4}"/>
          </ac:spMkLst>
        </pc:spChg>
        <pc:spChg chg="add del mod">
          <ac:chgData name="Hoeft, Dawn M" userId="067dca66-9896-49de-bb8e-937b3347d459" providerId="ADAL" clId="{65F84A0D-0FCB-4F34-A96B-7984AA42BDE9}" dt="2022-09-30T16:05:58.688" v="28544" actId="20577"/>
          <ac:spMkLst>
            <pc:docMk/>
            <pc:sldMk cId="3229698454" sldId="285"/>
            <ac:spMk id="3" creationId="{B5CDD4E5-7509-4B74-B2B3-EFC9F82DEEEA}"/>
          </ac:spMkLst>
        </pc:spChg>
        <pc:spChg chg="add del mod">
          <ac:chgData name="Hoeft, Dawn M" userId="067dca66-9896-49de-bb8e-937b3347d459" providerId="ADAL" clId="{65F84A0D-0FCB-4F34-A96B-7984AA42BDE9}" dt="2022-09-30T15:44:21.880" v="27586" actId="21"/>
          <ac:spMkLst>
            <pc:docMk/>
            <pc:sldMk cId="3229698454" sldId="285"/>
            <ac:spMk id="5" creationId="{8A148C2C-DA54-42C9-96C8-06AAC5811D6C}"/>
          </ac:spMkLst>
        </pc:spChg>
        <pc:spChg chg="add del mod">
          <ac:chgData name="Hoeft, Dawn M" userId="067dca66-9896-49de-bb8e-937b3347d459" providerId="ADAL" clId="{65F84A0D-0FCB-4F34-A96B-7984AA42BDE9}" dt="2022-09-30T15:44:43.815" v="27591"/>
          <ac:spMkLst>
            <pc:docMk/>
            <pc:sldMk cId="3229698454" sldId="285"/>
            <ac:spMk id="6" creationId="{0DBB41E8-47EB-4CE3-A7CA-6366BC81DDBB}"/>
          </ac:spMkLst>
        </pc:spChg>
        <pc:graphicFrameChg chg="add del mod">
          <ac:chgData name="Hoeft, Dawn M" userId="067dca66-9896-49de-bb8e-937b3347d459" providerId="ADAL" clId="{65F84A0D-0FCB-4F34-A96B-7984AA42BDE9}" dt="2022-09-29T18:28:30.458" v="8602"/>
          <ac:graphicFrameMkLst>
            <pc:docMk/>
            <pc:sldMk cId="3229698454" sldId="285"/>
            <ac:graphicFrameMk id="4" creationId="{9FFB1611-B355-4016-8632-DD9C874E47CB}"/>
          </ac:graphicFrameMkLst>
        </pc:graphicFrameChg>
        <pc:graphicFrameChg chg="add del mod modGraphic">
          <ac:chgData name="Hoeft, Dawn M" userId="067dca66-9896-49de-bb8e-937b3347d459" providerId="ADAL" clId="{65F84A0D-0FCB-4F34-A96B-7984AA42BDE9}" dt="2022-09-29T18:28:43.637" v="8606"/>
          <ac:graphicFrameMkLst>
            <pc:docMk/>
            <pc:sldMk cId="3229698454" sldId="285"/>
            <ac:graphicFrameMk id="5" creationId="{85260304-4939-4B37-A481-6FA51D89AF8B}"/>
          </ac:graphicFrameMkLst>
        </pc:graphicFrameChg>
        <pc:graphicFrameChg chg="add del mod">
          <ac:chgData name="Hoeft, Dawn M" userId="067dca66-9896-49de-bb8e-937b3347d459" providerId="ADAL" clId="{65F84A0D-0FCB-4F34-A96B-7984AA42BDE9}" dt="2022-09-29T18:29:08.217" v="8608"/>
          <ac:graphicFrameMkLst>
            <pc:docMk/>
            <pc:sldMk cId="3229698454" sldId="285"/>
            <ac:graphicFrameMk id="6" creationId="{351008D8-5018-4797-AB5B-547395DCFF56}"/>
          </ac:graphicFrameMkLst>
        </pc:graphicFrameChg>
      </pc:sldChg>
      <pc:sldChg chg="modSp new mod modNotesTx">
        <pc:chgData name="Hoeft, Dawn M" userId="067dca66-9896-49de-bb8e-937b3347d459" providerId="ADAL" clId="{65F84A0D-0FCB-4F34-A96B-7984AA42BDE9}" dt="2022-09-29T23:04:59.415" v="22631"/>
        <pc:sldMkLst>
          <pc:docMk/>
          <pc:sldMk cId="308122338" sldId="286"/>
        </pc:sldMkLst>
        <pc:spChg chg="mod">
          <ac:chgData name="Hoeft, Dawn M" userId="067dca66-9896-49de-bb8e-937b3347d459" providerId="ADAL" clId="{65F84A0D-0FCB-4F34-A96B-7984AA42BDE9}" dt="2022-09-29T23:04:59.415" v="22631"/>
          <ac:spMkLst>
            <pc:docMk/>
            <pc:sldMk cId="308122338" sldId="286"/>
            <ac:spMk id="2" creationId="{4CB446A8-4AAF-4B23-A7BA-54950BE84D41}"/>
          </ac:spMkLst>
        </pc:spChg>
        <pc:spChg chg="mod">
          <ac:chgData name="Hoeft, Dawn M" userId="067dca66-9896-49de-bb8e-937b3347d459" providerId="ADAL" clId="{65F84A0D-0FCB-4F34-A96B-7984AA42BDE9}" dt="2022-09-29T23:04:59.415" v="22631"/>
          <ac:spMkLst>
            <pc:docMk/>
            <pc:sldMk cId="308122338" sldId="286"/>
            <ac:spMk id="3" creationId="{DFDE9671-A34A-4F2D-B715-AEB7A355EA7B}"/>
          </ac:spMkLst>
        </pc:spChg>
      </pc:sldChg>
      <pc:sldChg chg="modSp new mod">
        <pc:chgData name="Hoeft, Dawn M" userId="067dca66-9896-49de-bb8e-937b3347d459" providerId="ADAL" clId="{65F84A0D-0FCB-4F34-A96B-7984AA42BDE9}" dt="2022-09-30T15:52:55.906" v="27656" actId="20577"/>
        <pc:sldMkLst>
          <pc:docMk/>
          <pc:sldMk cId="963141049" sldId="287"/>
        </pc:sldMkLst>
        <pc:spChg chg="mod">
          <ac:chgData name="Hoeft, Dawn M" userId="067dca66-9896-49de-bb8e-937b3347d459" providerId="ADAL" clId="{65F84A0D-0FCB-4F34-A96B-7984AA42BDE9}" dt="2022-09-29T23:04:59.415" v="22631"/>
          <ac:spMkLst>
            <pc:docMk/>
            <pc:sldMk cId="963141049" sldId="287"/>
            <ac:spMk id="2" creationId="{18CEF9D5-BF36-470A-8A45-A61A43F94441}"/>
          </ac:spMkLst>
        </pc:spChg>
        <pc:spChg chg="mod">
          <ac:chgData name="Hoeft, Dawn M" userId="067dca66-9896-49de-bb8e-937b3347d459" providerId="ADAL" clId="{65F84A0D-0FCB-4F34-A96B-7984AA42BDE9}" dt="2022-09-30T15:52:55.906" v="27656" actId="20577"/>
          <ac:spMkLst>
            <pc:docMk/>
            <pc:sldMk cId="963141049" sldId="287"/>
            <ac:spMk id="3" creationId="{361AAB44-4429-4F58-81DC-E6B2761097C2}"/>
          </ac:spMkLst>
        </pc:spChg>
      </pc:sldChg>
      <pc:sldChg chg="modSp new mod">
        <pc:chgData name="Hoeft, Dawn M" userId="067dca66-9896-49de-bb8e-937b3347d459" providerId="ADAL" clId="{65F84A0D-0FCB-4F34-A96B-7984AA42BDE9}" dt="2022-09-30T15:40:31.347" v="27541" actId="2"/>
        <pc:sldMkLst>
          <pc:docMk/>
          <pc:sldMk cId="2909175900" sldId="288"/>
        </pc:sldMkLst>
        <pc:spChg chg="mod">
          <ac:chgData name="Hoeft, Dawn M" userId="067dca66-9896-49de-bb8e-937b3347d459" providerId="ADAL" clId="{65F84A0D-0FCB-4F34-A96B-7984AA42BDE9}" dt="2022-09-29T23:04:59.415" v="22631"/>
          <ac:spMkLst>
            <pc:docMk/>
            <pc:sldMk cId="2909175900" sldId="288"/>
            <ac:spMk id="2" creationId="{56EB6357-1F5F-4218-AC3C-428861703C5C}"/>
          </ac:spMkLst>
        </pc:spChg>
        <pc:spChg chg="mod">
          <ac:chgData name="Hoeft, Dawn M" userId="067dca66-9896-49de-bb8e-937b3347d459" providerId="ADAL" clId="{65F84A0D-0FCB-4F34-A96B-7984AA42BDE9}" dt="2022-09-30T15:40:31.347" v="27541" actId="2"/>
          <ac:spMkLst>
            <pc:docMk/>
            <pc:sldMk cId="2909175900" sldId="288"/>
            <ac:spMk id="3" creationId="{4C61F6FD-E4AB-46DD-9D7B-F97F9E42A94B}"/>
          </ac:spMkLst>
        </pc:spChg>
      </pc:sldChg>
      <pc:sldChg chg="modSp new mod">
        <pc:chgData name="Hoeft, Dawn M" userId="067dca66-9896-49de-bb8e-937b3347d459" providerId="ADAL" clId="{65F84A0D-0FCB-4F34-A96B-7984AA42BDE9}" dt="2022-09-29T23:04:59.415" v="22631"/>
        <pc:sldMkLst>
          <pc:docMk/>
          <pc:sldMk cId="2501365610" sldId="289"/>
        </pc:sldMkLst>
        <pc:spChg chg="mod">
          <ac:chgData name="Hoeft, Dawn M" userId="067dca66-9896-49de-bb8e-937b3347d459" providerId="ADAL" clId="{65F84A0D-0FCB-4F34-A96B-7984AA42BDE9}" dt="2022-09-29T23:04:59.415" v="22631"/>
          <ac:spMkLst>
            <pc:docMk/>
            <pc:sldMk cId="2501365610" sldId="289"/>
            <ac:spMk id="2" creationId="{FFC2368E-10AF-4F48-BE61-7B68985CA4B8}"/>
          </ac:spMkLst>
        </pc:spChg>
        <pc:spChg chg="mod">
          <ac:chgData name="Hoeft, Dawn M" userId="067dca66-9896-49de-bb8e-937b3347d459" providerId="ADAL" clId="{65F84A0D-0FCB-4F34-A96B-7984AA42BDE9}" dt="2022-09-29T23:04:59.415" v="22631"/>
          <ac:spMkLst>
            <pc:docMk/>
            <pc:sldMk cId="2501365610" sldId="289"/>
            <ac:spMk id="3" creationId="{364744A4-EC97-4B80-8145-145808475DF9}"/>
          </ac:spMkLst>
        </pc:spChg>
      </pc:sldChg>
      <pc:sldChg chg="modSp new mod">
        <pc:chgData name="Hoeft, Dawn M" userId="067dca66-9896-49de-bb8e-937b3347d459" providerId="ADAL" clId="{65F84A0D-0FCB-4F34-A96B-7984AA42BDE9}" dt="2022-09-29T23:04:59.415" v="22631"/>
        <pc:sldMkLst>
          <pc:docMk/>
          <pc:sldMk cId="1680524889" sldId="290"/>
        </pc:sldMkLst>
        <pc:spChg chg="mod">
          <ac:chgData name="Hoeft, Dawn M" userId="067dca66-9896-49de-bb8e-937b3347d459" providerId="ADAL" clId="{65F84A0D-0FCB-4F34-A96B-7984AA42BDE9}" dt="2022-09-29T23:04:59.415" v="22631"/>
          <ac:spMkLst>
            <pc:docMk/>
            <pc:sldMk cId="1680524889" sldId="290"/>
            <ac:spMk id="2" creationId="{C7136B50-DC56-42D0-B731-4D23C372897A}"/>
          </ac:spMkLst>
        </pc:spChg>
        <pc:spChg chg="mod">
          <ac:chgData name="Hoeft, Dawn M" userId="067dca66-9896-49de-bb8e-937b3347d459" providerId="ADAL" clId="{65F84A0D-0FCB-4F34-A96B-7984AA42BDE9}" dt="2022-09-29T23:04:59.415" v="22631"/>
          <ac:spMkLst>
            <pc:docMk/>
            <pc:sldMk cId="1680524889" sldId="290"/>
            <ac:spMk id="3" creationId="{3969F355-57DB-4DA8-ABB0-504AC087DB7A}"/>
          </ac:spMkLst>
        </pc:spChg>
      </pc:sldChg>
      <pc:sldChg chg="modSp new mod">
        <pc:chgData name="Hoeft, Dawn M" userId="067dca66-9896-49de-bb8e-937b3347d459" providerId="ADAL" clId="{65F84A0D-0FCB-4F34-A96B-7984AA42BDE9}" dt="2022-09-30T15:55:31.636" v="27658" actId="6549"/>
        <pc:sldMkLst>
          <pc:docMk/>
          <pc:sldMk cId="2972181275" sldId="291"/>
        </pc:sldMkLst>
        <pc:spChg chg="mod">
          <ac:chgData name="Hoeft, Dawn M" userId="067dca66-9896-49de-bb8e-937b3347d459" providerId="ADAL" clId="{65F84A0D-0FCB-4F34-A96B-7984AA42BDE9}" dt="2022-09-29T23:04:59.415" v="22631"/>
          <ac:spMkLst>
            <pc:docMk/>
            <pc:sldMk cId="2972181275" sldId="291"/>
            <ac:spMk id="2" creationId="{A06878DE-B3EC-4C6A-B22B-081E2E8FB1D0}"/>
          </ac:spMkLst>
        </pc:spChg>
        <pc:spChg chg="mod">
          <ac:chgData name="Hoeft, Dawn M" userId="067dca66-9896-49de-bb8e-937b3347d459" providerId="ADAL" clId="{65F84A0D-0FCB-4F34-A96B-7984AA42BDE9}" dt="2022-09-30T15:55:31.636" v="27658" actId="6549"/>
          <ac:spMkLst>
            <pc:docMk/>
            <pc:sldMk cId="2972181275" sldId="291"/>
            <ac:spMk id="3" creationId="{8D2B2064-A94D-40FD-B2BC-02880501C14A}"/>
          </ac:spMkLst>
        </pc:spChg>
      </pc:sldChg>
      <pc:sldChg chg="modSp new mod">
        <pc:chgData name="Hoeft, Dawn M" userId="067dca66-9896-49de-bb8e-937b3347d459" providerId="ADAL" clId="{65F84A0D-0FCB-4F34-A96B-7984AA42BDE9}" dt="2022-09-30T15:56:35.927" v="27670" actId="20577"/>
        <pc:sldMkLst>
          <pc:docMk/>
          <pc:sldMk cId="483757617" sldId="292"/>
        </pc:sldMkLst>
        <pc:spChg chg="mod">
          <ac:chgData name="Hoeft, Dawn M" userId="067dca66-9896-49de-bb8e-937b3347d459" providerId="ADAL" clId="{65F84A0D-0FCB-4F34-A96B-7984AA42BDE9}" dt="2022-09-29T23:04:59.415" v="22631"/>
          <ac:spMkLst>
            <pc:docMk/>
            <pc:sldMk cId="483757617" sldId="292"/>
            <ac:spMk id="2" creationId="{A32B44B2-8D5A-407D-A326-08B8604B7DFC}"/>
          </ac:spMkLst>
        </pc:spChg>
        <pc:spChg chg="mod">
          <ac:chgData name="Hoeft, Dawn M" userId="067dca66-9896-49de-bb8e-937b3347d459" providerId="ADAL" clId="{65F84A0D-0FCB-4F34-A96B-7984AA42BDE9}" dt="2022-09-30T15:56:35.927" v="27670" actId="20577"/>
          <ac:spMkLst>
            <pc:docMk/>
            <pc:sldMk cId="483757617" sldId="292"/>
            <ac:spMk id="3" creationId="{D1B9D05D-6397-4E72-9CCD-2751912B4F65}"/>
          </ac:spMkLst>
        </pc:spChg>
      </pc:sldChg>
      <pc:sldChg chg="modSp new mod modNotesTx">
        <pc:chgData name="Hoeft, Dawn M" userId="067dca66-9896-49de-bb8e-937b3347d459" providerId="ADAL" clId="{65F84A0D-0FCB-4F34-A96B-7984AA42BDE9}" dt="2022-09-30T16:02:13.831" v="28302" actId="20577"/>
        <pc:sldMkLst>
          <pc:docMk/>
          <pc:sldMk cId="1350117238" sldId="293"/>
        </pc:sldMkLst>
        <pc:spChg chg="mod">
          <ac:chgData name="Hoeft, Dawn M" userId="067dca66-9896-49de-bb8e-937b3347d459" providerId="ADAL" clId="{65F84A0D-0FCB-4F34-A96B-7984AA42BDE9}" dt="2022-09-29T23:04:59.415" v="22631"/>
          <ac:spMkLst>
            <pc:docMk/>
            <pc:sldMk cId="1350117238" sldId="293"/>
            <ac:spMk id="2" creationId="{C1CA9A58-4ED0-4560-AEAA-D851EA7D4116}"/>
          </ac:spMkLst>
        </pc:spChg>
        <pc:spChg chg="mod">
          <ac:chgData name="Hoeft, Dawn M" userId="067dca66-9896-49de-bb8e-937b3347d459" providerId="ADAL" clId="{65F84A0D-0FCB-4F34-A96B-7984AA42BDE9}" dt="2022-09-30T13:51:28.646" v="24126" actId="20577"/>
          <ac:spMkLst>
            <pc:docMk/>
            <pc:sldMk cId="1350117238" sldId="293"/>
            <ac:spMk id="3" creationId="{0AFAE4F4-2818-4761-B15A-2E6D62279131}"/>
          </ac:spMkLst>
        </pc:spChg>
      </pc:sldChg>
      <pc:sldChg chg="modSp add mod">
        <pc:chgData name="Hoeft, Dawn M" userId="067dca66-9896-49de-bb8e-937b3347d459" providerId="ADAL" clId="{65F84A0D-0FCB-4F34-A96B-7984AA42BDE9}" dt="2022-09-29T23:04:59.415" v="22631"/>
        <pc:sldMkLst>
          <pc:docMk/>
          <pc:sldMk cId="3594477738" sldId="294"/>
        </pc:sldMkLst>
        <pc:spChg chg="mod">
          <ac:chgData name="Hoeft, Dawn M" userId="067dca66-9896-49de-bb8e-937b3347d459" providerId="ADAL" clId="{65F84A0D-0FCB-4F34-A96B-7984AA42BDE9}" dt="2022-09-29T23:04:59.415" v="22631"/>
          <ac:spMkLst>
            <pc:docMk/>
            <pc:sldMk cId="3594477738" sldId="294"/>
            <ac:spMk id="2" creationId="{B5674BFE-3831-4369-9B4B-E2307C20594D}"/>
          </ac:spMkLst>
        </pc:spChg>
        <pc:spChg chg="mod">
          <ac:chgData name="Hoeft, Dawn M" userId="067dca66-9896-49de-bb8e-937b3347d459" providerId="ADAL" clId="{65F84A0D-0FCB-4F34-A96B-7984AA42BDE9}" dt="2022-09-29T23:04:59.415" v="22631"/>
          <ac:spMkLst>
            <pc:docMk/>
            <pc:sldMk cId="3594477738" sldId="294"/>
            <ac:spMk id="3" creationId="{2BB59778-5DAC-4988-8EE0-7AE45B6DDC4D}"/>
          </ac:spMkLst>
        </pc:spChg>
      </pc:sldChg>
      <pc:sldChg chg="modSp add mod">
        <pc:chgData name="Hoeft, Dawn M" userId="067dca66-9896-49de-bb8e-937b3347d459" providerId="ADAL" clId="{65F84A0D-0FCB-4F34-A96B-7984AA42BDE9}" dt="2022-09-29T23:04:59.415" v="22631"/>
        <pc:sldMkLst>
          <pc:docMk/>
          <pc:sldMk cId="2910000955" sldId="295"/>
        </pc:sldMkLst>
        <pc:spChg chg="mod">
          <ac:chgData name="Hoeft, Dawn M" userId="067dca66-9896-49de-bb8e-937b3347d459" providerId="ADAL" clId="{65F84A0D-0FCB-4F34-A96B-7984AA42BDE9}" dt="2022-09-29T23:04:59.415" v="22631"/>
          <ac:spMkLst>
            <pc:docMk/>
            <pc:sldMk cId="2910000955" sldId="295"/>
            <ac:spMk id="2" creationId="{B5674BFE-3831-4369-9B4B-E2307C20594D}"/>
          </ac:spMkLst>
        </pc:spChg>
        <pc:spChg chg="mod">
          <ac:chgData name="Hoeft, Dawn M" userId="067dca66-9896-49de-bb8e-937b3347d459" providerId="ADAL" clId="{65F84A0D-0FCB-4F34-A96B-7984AA42BDE9}" dt="2022-09-29T23:04:59.415" v="22631"/>
          <ac:spMkLst>
            <pc:docMk/>
            <pc:sldMk cId="2910000955" sldId="295"/>
            <ac:spMk id="3" creationId="{2BB59778-5DAC-4988-8EE0-7AE45B6DDC4D}"/>
          </ac:spMkLst>
        </pc:spChg>
      </pc:sldChg>
      <pc:sldChg chg="modSp new mod">
        <pc:chgData name="Hoeft, Dawn M" userId="067dca66-9896-49de-bb8e-937b3347d459" providerId="ADAL" clId="{65F84A0D-0FCB-4F34-A96B-7984AA42BDE9}" dt="2022-09-30T15:06:44.939" v="26337" actId="20577"/>
        <pc:sldMkLst>
          <pc:docMk/>
          <pc:sldMk cId="3087227904" sldId="296"/>
        </pc:sldMkLst>
        <pc:spChg chg="mod">
          <ac:chgData name="Hoeft, Dawn M" userId="067dca66-9896-49de-bb8e-937b3347d459" providerId="ADAL" clId="{65F84A0D-0FCB-4F34-A96B-7984AA42BDE9}" dt="2022-09-29T23:04:59.415" v="22631"/>
          <ac:spMkLst>
            <pc:docMk/>
            <pc:sldMk cId="3087227904" sldId="296"/>
            <ac:spMk id="2" creationId="{C1EB2265-47B6-496A-B153-776742E0FCDC}"/>
          </ac:spMkLst>
        </pc:spChg>
        <pc:spChg chg="mod">
          <ac:chgData name="Hoeft, Dawn M" userId="067dca66-9896-49de-bb8e-937b3347d459" providerId="ADAL" clId="{65F84A0D-0FCB-4F34-A96B-7984AA42BDE9}" dt="2022-09-30T15:06:44.939" v="26337" actId="20577"/>
          <ac:spMkLst>
            <pc:docMk/>
            <pc:sldMk cId="3087227904" sldId="296"/>
            <ac:spMk id="3" creationId="{A3F27AE2-B2EB-4E51-8F1B-4EEB1BD3C7B9}"/>
          </ac:spMkLst>
        </pc:spChg>
      </pc:sldChg>
      <pc:sldChg chg="modSp add mod modNotesTx">
        <pc:chgData name="Hoeft, Dawn M" userId="067dca66-9896-49de-bb8e-937b3347d459" providerId="ADAL" clId="{65F84A0D-0FCB-4F34-A96B-7984AA42BDE9}" dt="2022-09-30T15:42:29.835" v="27551" actId="6549"/>
        <pc:sldMkLst>
          <pc:docMk/>
          <pc:sldMk cId="3434220694" sldId="297"/>
        </pc:sldMkLst>
        <pc:spChg chg="mod">
          <ac:chgData name="Hoeft, Dawn M" userId="067dca66-9896-49de-bb8e-937b3347d459" providerId="ADAL" clId="{65F84A0D-0FCB-4F34-A96B-7984AA42BDE9}" dt="2022-09-29T23:04:59.415" v="22631"/>
          <ac:spMkLst>
            <pc:docMk/>
            <pc:sldMk cId="3434220694" sldId="297"/>
            <ac:spMk id="2" creationId="{C1EB2265-47B6-496A-B153-776742E0FCDC}"/>
          </ac:spMkLst>
        </pc:spChg>
        <pc:spChg chg="mod">
          <ac:chgData name="Hoeft, Dawn M" userId="067dca66-9896-49de-bb8e-937b3347d459" providerId="ADAL" clId="{65F84A0D-0FCB-4F34-A96B-7984AA42BDE9}" dt="2022-09-30T15:42:23.635" v="27549" actId="2"/>
          <ac:spMkLst>
            <pc:docMk/>
            <pc:sldMk cId="3434220694" sldId="297"/>
            <ac:spMk id="3" creationId="{A3F27AE2-B2EB-4E51-8F1B-4EEB1BD3C7B9}"/>
          </ac:spMkLst>
        </pc:spChg>
      </pc:sldChg>
      <pc:sldChg chg="modSp add mod ord">
        <pc:chgData name="Hoeft, Dawn M" userId="067dca66-9896-49de-bb8e-937b3347d459" providerId="ADAL" clId="{65F84A0D-0FCB-4F34-A96B-7984AA42BDE9}" dt="2022-09-29T23:04:59.415" v="22631"/>
        <pc:sldMkLst>
          <pc:docMk/>
          <pc:sldMk cId="1245476191" sldId="298"/>
        </pc:sldMkLst>
        <pc:spChg chg="mod">
          <ac:chgData name="Hoeft, Dawn M" userId="067dca66-9896-49de-bb8e-937b3347d459" providerId="ADAL" clId="{65F84A0D-0FCB-4F34-A96B-7984AA42BDE9}" dt="2022-09-29T23:04:59.415" v="22631"/>
          <ac:spMkLst>
            <pc:docMk/>
            <pc:sldMk cId="1245476191" sldId="298"/>
            <ac:spMk id="2" creationId="{C1EB2265-47B6-496A-B153-776742E0FCDC}"/>
          </ac:spMkLst>
        </pc:spChg>
        <pc:spChg chg="mod">
          <ac:chgData name="Hoeft, Dawn M" userId="067dca66-9896-49de-bb8e-937b3347d459" providerId="ADAL" clId="{65F84A0D-0FCB-4F34-A96B-7984AA42BDE9}" dt="2022-09-29T23:04:59.415" v="22631"/>
          <ac:spMkLst>
            <pc:docMk/>
            <pc:sldMk cId="1245476191" sldId="298"/>
            <ac:spMk id="3" creationId="{A3F27AE2-B2EB-4E51-8F1B-4EEB1BD3C7B9}"/>
          </ac:spMkLst>
        </pc:spChg>
      </pc:sldChg>
      <pc:sldChg chg="modSp add mod">
        <pc:chgData name="Hoeft, Dawn M" userId="067dca66-9896-49de-bb8e-937b3347d459" providerId="ADAL" clId="{65F84A0D-0FCB-4F34-A96B-7984AA42BDE9}" dt="2022-09-29T23:04:59.415" v="22631"/>
        <pc:sldMkLst>
          <pc:docMk/>
          <pc:sldMk cId="4056978837" sldId="299"/>
        </pc:sldMkLst>
        <pc:spChg chg="mod">
          <ac:chgData name="Hoeft, Dawn M" userId="067dca66-9896-49de-bb8e-937b3347d459" providerId="ADAL" clId="{65F84A0D-0FCB-4F34-A96B-7984AA42BDE9}" dt="2022-09-29T23:04:59.415" v="22631"/>
          <ac:spMkLst>
            <pc:docMk/>
            <pc:sldMk cId="4056978837" sldId="299"/>
            <ac:spMk id="2" creationId="{C1EB2265-47B6-496A-B153-776742E0FCDC}"/>
          </ac:spMkLst>
        </pc:spChg>
        <pc:spChg chg="mod">
          <ac:chgData name="Hoeft, Dawn M" userId="067dca66-9896-49de-bb8e-937b3347d459" providerId="ADAL" clId="{65F84A0D-0FCB-4F34-A96B-7984AA42BDE9}" dt="2022-09-29T23:04:59.415" v="22631"/>
          <ac:spMkLst>
            <pc:docMk/>
            <pc:sldMk cId="4056978837" sldId="299"/>
            <ac:spMk id="3" creationId="{A3F27AE2-B2EB-4E51-8F1B-4EEB1BD3C7B9}"/>
          </ac:spMkLst>
        </pc:spChg>
      </pc:sldChg>
      <pc:sldChg chg="modSp add mod ord modNotesTx">
        <pc:chgData name="Hoeft, Dawn M" userId="067dca66-9896-49de-bb8e-937b3347d459" providerId="ADAL" clId="{65F84A0D-0FCB-4F34-A96B-7984AA42BDE9}" dt="2022-09-30T16:05:11.590" v="28535" actId="20577"/>
        <pc:sldMkLst>
          <pc:docMk/>
          <pc:sldMk cId="3426716050" sldId="300"/>
        </pc:sldMkLst>
        <pc:spChg chg="mod">
          <ac:chgData name="Hoeft, Dawn M" userId="067dca66-9896-49de-bb8e-937b3347d459" providerId="ADAL" clId="{65F84A0D-0FCB-4F34-A96B-7984AA42BDE9}" dt="2022-09-30T13:54:19.507" v="24152" actId="27636"/>
          <ac:spMkLst>
            <pc:docMk/>
            <pc:sldMk cId="3426716050" sldId="300"/>
            <ac:spMk id="2" creationId="{9CD2351B-E9C7-4C58-BC0E-674C4C7B1FE3}"/>
          </ac:spMkLst>
        </pc:spChg>
        <pc:spChg chg="mod">
          <ac:chgData name="Hoeft, Dawn M" userId="067dca66-9896-49de-bb8e-937b3347d459" providerId="ADAL" clId="{65F84A0D-0FCB-4F34-A96B-7984AA42BDE9}" dt="2022-09-30T15:39:48.356" v="27536" actId="2"/>
          <ac:spMkLst>
            <pc:docMk/>
            <pc:sldMk cId="3426716050" sldId="300"/>
            <ac:spMk id="3" creationId="{1CD7C978-3D70-4AA6-8546-05115C211DEE}"/>
          </ac:spMkLst>
        </pc:spChg>
      </pc:sldChg>
      <pc:sldChg chg="modSp new mod">
        <pc:chgData name="Hoeft, Dawn M" userId="067dca66-9896-49de-bb8e-937b3347d459" providerId="ADAL" clId="{65F84A0D-0FCB-4F34-A96B-7984AA42BDE9}" dt="2022-09-30T15:42:41.763" v="27555" actId="2"/>
        <pc:sldMkLst>
          <pc:docMk/>
          <pc:sldMk cId="2361596808" sldId="301"/>
        </pc:sldMkLst>
        <pc:spChg chg="mod">
          <ac:chgData name="Hoeft, Dawn M" userId="067dca66-9896-49de-bb8e-937b3347d459" providerId="ADAL" clId="{65F84A0D-0FCB-4F34-A96B-7984AA42BDE9}" dt="2022-09-30T14:05:07.568" v="24457" actId="20577"/>
          <ac:spMkLst>
            <pc:docMk/>
            <pc:sldMk cId="2361596808" sldId="301"/>
            <ac:spMk id="2" creationId="{C3DE975D-8803-48B3-A722-428291B41D2F}"/>
          </ac:spMkLst>
        </pc:spChg>
        <pc:spChg chg="mod">
          <ac:chgData name="Hoeft, Dawn M" userId="067dca66-9896-49de-bb8e-937b3347d459" providerId="ADAL" clId="{65F84A0D-0FCB-4F34-A96B-7984AA42BDE9}" dt="2022-09-30T15:42:41.763" v="27555" actId="2"/>
          <ac:spMkLst>
            <pc:docMk/>
            <pc:sldMk cId="2361596808" sldId="301"/>
            <ac:spMk id="3" creationId="{5C3BE581-C9AE-4419-9F2A-B371D58FEDF5}"/>
          </ac:spMkLst>
        </pc:spChg>
      </pc:sldChg>
      <pc:sldChg chg="modSp new mod">
        <pc:chgData name="Hoeft, Dawn M" userId="067dca66-9896-49de-bb8e-937b3347d459" providerId="ADAL" clId="{65F84A0D-0FCB-4F34-A96B-7984AA42BDE9}" dt="2022-09-30T15:05:45.087" v="26325" actId="20577"/>
        <pc:sldMkLst>
          <pc:docMk/>
          <pc:sldMk cId="202025044" sldId="302"/>
        </pc:sldMkLst>
        <pc:spChg chg="mod">
          <ac:chgData name="Hoeft, Dawn M" userId="067dca66-9896-49de-bb8e-937b3347d459" providerId="ADAL" clId="{65F84A0D-0FCB-4F34-A96B-7984AA42BDE9}" dt="2022-09-30T14:52:22.253" v="25688" actId="20577"/>
          <ac:spMkLst>
            <pc:docMk/>
            <pc:sldMk cId="202025044" sldId="302"/>
            <ac:spMk id="2" creationId="{EDD926F6-EC6A-47BC-ACBB-8312D5F304FD}"/>
          </ac:spMkLst>
        </pc:spChg>
        <pc:spChg chg="mod">
          <ac:chgData name="Hoeft, Dawn M" userId="067dca66-9896-49de-bb8e-937b3347d459" providerId="ADAL" clId="{65F84A0D-0FCB-4F34-A96B-7984AA42BDE9}" dt="2022-09-30T15:05:45.087" v="26325" actId="20577"/>
          <ac:spMkLst>
            <pc:docMk/>
            <pc:sldMk cId="202025044" sldId="302"/>
            <ac:spMk id="3" creationId="{FCB3AA3D-246D-426C-BA38-B2528838FA1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A8C31A-9141-4724-B1E7-C277D9836691}" type="datetimeFigureOut">
              <a:rPr lang="en-US" smtClean="0"/>
              <a:t>9/30/2022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02D893-1081-4BCE-BE3D-2884CFB54E74}" type="slidenum">
              <a:rPr lang="en-US" smtClean="0"/>
              <a:t>‹#›</a:t>
            </a:fld>
            <a:endParaRPr lang="en-US" dirty="0"/>
          </a:p>
        </p:txBody>
      </p:sp>
    </p:spTree>
    <p:extLst>
      <p:ext uri="{BB962C8B-B14F-4D97-AF65-F5344CB8AC3E}">
        <p14:creationId xmlns:p14="http://schemas.microsoft.com/office/powerpoint/2010/main" val="1482756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Frailty:  those vulnerable people at risk for adverse outcomes, including falls, worsening disability, prolonged hospitalization, institutionalization and death.  </a:t>
            </a:r>
            <a:r>
              <a:rPr lang="en-US" dirty="0" err="1"/>
              <a:t>Poudle</a:t>
            </a:r>
            <a:r>
              <a:rPr lang="en-US" dirty="0"/>
              <a:t> et al “Frailty: a key indicator to minimize inappropriate medication in older people” Q J Med 2013.</a:t>
            </a:r>
          </a:p>
        </p:txBody>
      </p:sp>
      <p:sp>
        <p:nvSpPr>
          <p:cNvPr id="4" name="Slide Number Placeholder 3"/>
          <p:cNvSpPr>
            <a:spLocks noGrp="1"/>
          </p:cNvSpPr>
          <p:nvPr>
            <p:ph type="sldNum" sz="quarter" idx="5"/>
          </p:nvPr>
        </p:nvSpPr>
        <p:spPr/>
        <p:txBody>
          <a:bodyPr/>
          <a:lstStyle/>
          <a:p>
            <a:fld id="{CC02D893-1081-4BCE-BE3D-2884CFB54E74}" type="slidenum">
              <a:rPr lang="en-US" smtClean="0"/>
              <a:t>6</a:t>
            </a:fld>
            <a:endParaRPr lang="en-US"/>
          </a:p>
        </p:txBody>
      </p:sp>
    </p:spTree>
    <p:extLst>
      <p:ext uri="{BB962C8B-B14F-4D97-AF65-F5344CB8AC3E}">
        <p14:creationId xmlns:p14="http://schemas.microsoft.com/office/powerpoint/2010/main" val="3494994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are anticholinergic, sedating, cause orthostatic hypotension.   Antidepressant medications are used widely, and not just for depression.   Commonly prescribed for anxiety, some for sleep (off-label)</a:t>
            </a:r>
          </a:p>
        </p:txBody>
      </p:sp>
      <p:sp>
        <p:nvSpPr>
          <p:cNvPr id="4" name="Slide Number Placeholder 3"/>
          <p:cNvSpPr>
            <a:spLocks noGrp="1"/>
          </p:cNvSpPr>
          <p:nvPr>
            <p:ph type="sldNum" sz="quarter" idx="5"/>
          </p:nvPr>
        </p:nvSpPr>
        <p:spPr/>
        <p:txBody>
          <a:bodyPr/>
          <a:lstStyle/>
          <a:p>
            <a:fld id="{CC02D893-1081-4BCE-BE3D-2884CFB54E74}" type="slidenum">
              <a:rPr lang="en-US" smtClean="0"/>
              <a:t>21</a:t>
            </a:fld>
            <a:endParaRPr lang="en-US" dirty="0"/>
          </a:p>
        </p:txBody>
      </p:sp>
    </p:spTree>
    <p:extLst>
      <p:ext uri="{BB962C8B-B14F-4D97-AF65-F5344CB8AC3E}">
        <p14:creationId xmlns:p14="http://schemas.microsoft.com/office/powerpoint/2010/main" val="2536475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Benzodiazepines are often used for anxiety and for sleep.   Both pharmacodynamic and pharmacokinetic age related issues.   May have longer half-life due to reduced liver metabolism, most are lipophilic  Most have not been studied for L-T efficacy and safety.    Have to worry about interactions as well with alcohol, opioids,  and in combination with other medications that have sedating effects (antihistamines, antipsychotics).   </a:t>
            </a:r>
          </a:p>
        </p:txBody>
      </p:sp>
      <p:sp>
        <p:nvSpPr>
          <p:cNvPr id="4" name="Slide Number Placeholder 3"/>
          <p:cNvSpPr>
            <a:spLocks noGrp="1"/>
          </p:cNvSpPr>
          <p:nvPr>
            <p:ph type="sldNum" sz="quarter" idx="5"/>
          </p:nvPr>
        </p:nvSpPr>
        <p:spPr/>
        <p:txBody>
          <a:bodyPr/>
          <a:lstStyle/>
          <a:p>
            <a:fld id="{CC02D893-1081-4BCE-BE3D-2884CFB54E74}" type="slidenum">
              <a:rPr lang="en-US" smtClean="0"/>
              <a:t>22</a:t>
            </a:fld>
            <a:endParaRPr lang="en-US" dirty="0"/>
          </a:p>
        </p:txBody>
      </p:sp>
    </p:spTree>
    <p:extLst>
      <p:ext uri="{BB962C8B-B14F-4D97-AF65-F5344CB8AC3E}">
        <p14:creationId xmlns:p14="http://schemas.microsoft.com/office/powerpoint/2010/main" val="306771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“Z-drugs” are often used for sleep.   Both pharmacodynamic and pharmacokinetic age related issues similar to benzodiazepines.  Again not recommended for L-T use, have to watch combinations of medications that are CNS depressants and sedating.   Bee</a:t>
            </a:r>
          </a:p>
        </p:txBody>
      </p:sp>
      <p:sp>
        <p:nvSpPr>
          <p:cNvPr id="4" name="Slide Number Placeholder 3"/>
          <p:cNvSpPr>
            <a:spLocks noGrp="1"/>
          </p:cNvSpPr>
          <p:nvPr>
            <p:ph type="sldNum" sz="quarter" idx="5"/>
          </p:nvPr>
        </p:nvSpPr>
        <p:spPr/>
        <p:txBody>
          <a:bodyPr/>
          <a:lstStyle/>
          <a:p>
            <a:fld id="{CC02D893-1081-4BCE-BE3D-2884CFB54E74}" type="slidenum">
              <a:rPr lang="en-US" smtClean="0"/>
              <a:t>23</a:t>
            </a:fld>
            <a:endParaRPr lang="en-US" dirty="0"/>
          </a:p>
        </p:txBody>
      </p:sp>
    </p:spTree>
    <p:extLst>
      <p:ext uri="{BB962C8B-B14F-4D97-AF65-F5344CB8AC3E}">
        <p14:creationId xmlns:p14="http://schemas.microsoft.com/office/powerpoint/2010/main" val="2309740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02D893-1081-4BCE-BE3D-2884CFB54E74}" type="slidenum">
              <a:rPr lang="en-US" smtClean="0"/>
              <a:t>25</a:t>
            </a:fld>
            <a:endParaRPr lang="en-US" dirty="0"/>
          </a:p>
        </p:txBody>
      </p:sp>
    </p:spTree>
    <p:extLst>
      <p:ext uri="{BB962C8B-B14F-4D97-AF65-F5344CB8AC3E}">
        <p14:creationId xmlns:p14="http://schemas.microsoft.com/office/powerpoint/2010/main" val="981993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Sleep is very important for mental health and wellbeing</a:t>
            </a:r>
          </a:p>
          <a:p>
            <a:r>
              <a:rPr lang="en-US" dirty="0"/>
              <a:t>Sleep issue are not uncommon in older adults.</a:t>
            </a:r>
          </a:p>
          <a:p>
            <a:r>
              <a:rPr lang="en-US" dirty="0"/>
              <a:t>Sleep issues are also a symptom of mental illness (depression, bipolar affective disorder)</a:t>
            </a:r>
          </a:p>
          <a:p>
            <a:r>
              <a:rPr lang="en-US" dirty="0"/>
              <a:t>Benzos;  CNS depression, Delirium risk, Cognitive impairment, Beers list, strongly recommends avoiding</a:t>
            </a:r>
          </a:p>
          <a:p>
            <a:r>
              <a:rPr lang="en-US" dirty="0"/>
              <a:t>Antihistamines &amp; TCAs:   anticholinergic, Beers criteria strongly recommends avoiding</a:t>
            </a:r>
          </a:p>
          <a:p>
            <a:r>
              <a:rPr lang="en-US" dirty="0"/>
              <a:t>Trazodone – no specific warnings, low dose for</a:t>
            </a:r>
          </a:p>
          <a:p>
            <a:r>
              <a:rPr lang="en-US" dirty="0"/>
              <a:t>Melatonin – rec immediate release (less residual effects), lower dose 2 mg – ish</a:t>
            </a:r>
          </a:p>
          <a:p>
            <a:r>
              <a:rPr lang="en-US" dirty="0"/>
              <a:t>No specific warnings for the orexin inhibitors, Lemborexant max dose lower, but little data.</a:t>
            </a:r>
          </a:p>
        </p:txBody>
      </p:sp>
      <p:sp>
        <p:nvSpPr>
          <p:cNvPr id="4" name="Slide Number Placeholder 3"/>
          <p:cNvSpPr>
            <a:spLocks noGrp="1"/>
          </p:cNvSpPr>
          <p:nvPr>
            <p:ph type="sldNum" sz="quarter" idx="5"/>
          </p:nvPr>
        </p:nvSpPr>
        <p:spPr/>
        <p:txBody>
          <a:bodyPr/>
          <a:lstStyle/>
          <a:p>
            <a:fld id="{CC02D893-1081-4BCE-BE3D-2884CFB54E74}" type="slidenum">
              <a:rPr lang="en-US" smtClean="0"/>
              <a:t>27</a:t>
            </a:fld>
            <a:endParaRPr lang="en-US" dirty="0"/>
          </a:p>
        </p:txBody>
      </p:sp>
    </p:spTree>
    <p:extLst>
      <p:ext uri="{BB962C8B-B14F-4D97-AF65-F5344CB8AC3E}">
        <p14:creationId xmlns:p14="http://schemas.microsoft.com/office/powerpoint/2010/main" val="1251113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SIADH is higher in older persons, and concurrent diuretics use which are commonly prescribed in older adults.   Dehydration heightens the risk of SIADH.   Recommend monitoring serum sodium when starting &amp; dose increases and monitory for symptoms of hyponatremia.</a:t>
            </a:r>
          </a:p>
          <a:p>
            <a:endParaRPr lang="en-US" dirty="0"/>
          </a:p>
          <a:p>
            <a:r>
              <a:rPr lang="en-US" dirty="0"/>
              <a:t>SSRIs are the most prescribed antidepressants and are generally well tolerated.  </a:t>
            </a:r>
          </a:p>
          <a:p>
            <a:r>
              <a:rPr lang="en-US" dirty="0"/>
              <a:t>In clot formation, serotonin is released from platelets facilitating platelet aggregation and thrombus formation.  Platelets are unable to synthesize serotonin, they require uptake of serotonin from the blood stream.  This process involves the serotonin transporter that is blocked by antidepressant medications.   Thus, platelet aggregation and clot formation may be adversely affected by medications that block the transporter, resulting in increased bleed risk.</a:t>
            </a:r>
          </a:p>
          <a:p>
            <a:endParaRPr lang="en-US" dirty="0"/>
          </a:p>
          <a:p>
            <a:r>
              <a:rPr lang="en-US" dirty="0"/>
              <a:t>In addition, SSRIs may increase gastric acidity, and increase risk of ulcer formation and thus GI bleeds. </a:t>
            </a:r>
          </a:p>
          <a:p>
            <a:endParaRPr lang="en-US" dirty="0"/>
          </a:p>
          <a:p>
            <a:r>
              <a:rPr lang="en-US" dirty="0"/>
              <a:t>The bleeding risk is not called out in the Beers Criteria, but given the risk of bleeding in older persons and the use of anticoagulants, platelet inhibitors, aspirin and NSAIDs in this patient population I thought it warranted mention.</a:t>
            </a:r>
          </a:p>
        </p:txBody>
      </p:sp>
      <p:sp>
        <p:nvSpPr>
          <p:cNvPr id="4" name="Slide Number Placeholder 3"/>
          <p:cNvSpPr>
            <a:spLocks noGrp="1"/>
          </p:cNvSpPr>
          <p:nvPr>
            <p:ph type="sldNum" sz="quarter" idx="5"/>
          </p:nvPr>
        </p:nvSpPr>
        <p:spPr/>
        <p:txBody>
          <a:bodyPr/>
          <a:lstStyle/>
          <a:p>
            <a:fld id="{CC02D893-1081-4BCE-BE3D-2884CFB54E74}" type="slidenum">
              <a:rPr lang="en-US" smtClean="0"/>
              <a:t>28</a:t>
            </a:fld>
            <a:endParaRPr lang="en-US" dirty="0"/>
          </a:p>
        </p:txBody>
      </p:sp>
    </p:spTree>
    <p:extLst>
      <p:ext uri="{BB962C8B-B14F-4D97-AF65-F5344CB8AC3E}">
        <p14:creationId xmlns:p14="http://schemas.microsoft.com/office/powerpoint/2010/main" val="1418519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Benzos:  As in all patients there is the risk of dependence, withdrawal, misuse</a:t>
            </a:r>
          </a:p>
        </p:txBody>
      </p:sp>
      <p:sp>
        <p:nvSpPr>
          <p:cNvPr id="4" name="Slide Number Placeholder 3"/>
          <p:cNvSpPr>
            <a:spLocks noGrp="1"/>
          </p:cNvSpPr>
          <p:nvPr>
            <p:ph type="sldNum" sz="quarter" idx="5"/>
          </p:nvPr>
        </p:nvSpPr>
        <p:spPr/>
        <p:txBody>
          <a:bodyPr/>
          <a:lstStyle/>
          <a:p>
            <a:fld id="{CC02D893-1081-4BCE-BE3D-2884CFB54E74}" type="slidenum">
              <a:rPr lang="en-US" smtClean="0"/>
              <a:t>30</a:t>
            </a:fld>
            <a:endParaRPr lang="en-US" dirty="0"/>
          </a:p>
        </p:txBody>
      </p:sp>
    </p:spTree>
    <p:extLst>
      <p:ext uri="{BB962C8B-B14F-4D97-AF65-F5344CB8AC3E}">
        <p14:creationId xmlns:p14="http://schemas.microsoft.com/office/powerpoint/2010/main" val="2626028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Benzos:  As in all patients there is the risk of dependence, withdrawal, misuse</a:t>
            </a:r>
          </a:p>
        </p:txBody>
      </p:sp>
      <p:sp>
        <p:nvSpPr>
          <p:cNvPr id="4" name="Slide Number Placeholder 3"/>
          <p:cNvSpPr>
            <a:spLocks noGrp="1"/>
          </p:cNvSpPr>
          <p:nvPr>
            <p:ph type="sldNum" sz="quarter" idx="5"/>
          </p:nvPr>
        </p:nvSpPr>
        <p:spPr/>
        <p:txBody>
          <a:bodyPr/>
          <a:lstStyle/>
          <a:p>
            <a:fld id="{CC02D893-1081-4BCE-BE3D-2884CFB54E74}" type="slidenum">
              <a:rPr lang="en-US" smtClean="0"/>
              <a:t>31</a:t>
            </a:fld>
            <a:endParaRPr lang="en-US" dirty="0"/>
          </a:p>
        </p:txBody>
      </p:sp>
    </p:spTree>
    <p:extLst>
      <p:ext uri="{BB962C8B-B14F-4D97-AF65-F5344CB8AC3E}">
        <p14:creationId xmlns:p14="http://schemas.microsoft.com/office/powerpoint/2010/main" val="3609614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Benzos:  As in all patients there is the risk of dependence, withdrawal, misuse</a:t>
            </a:r>
          </a:p>
        </p:txBody>
      </p:sp>
      <p:sp>
        <p:nvSpPr>
          <p:cNvPr id="4" name="Slide Number Placeholder 3"/>
          <p:cNvSpPr>
            <a:spLocks noGrp="1"/>
          </p:cNvSpPr>
          <p:nvPr>
            <p:ph type="sldNum" sz="quarter" idx="5"/>
          </p:nvPr>
        </p:nvSpPr>
        <p:spPr/>
        <p:txBody>
          <a:bodyPr/>
          <a:lstStyle/>
          <a:p>
            <a:fld id="{CC02D893-1081-4BCE-BE3D-2884CFB54E74}" type="slidenum">
              <a:rPr lang="en-US" smtClean="0"/>
              <a:t>32</a:t>
            </a:fld>
            <a:endParaRPr lang="en-US" dirty="0"/>
          </a:p>
        </p:txBody>
      </p:sp>
    </p:spTree>
    <p:extLst>
      <p:ext uri="{BB962C8B-B14F-4D97-AF65-F5344CB8AC3E}">
        <p14:creationId xmlns:p14="http://schemas.microsoft.com/office/powerpoint/2010/main" val="3286583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VPA – both pharmacokinetic (protein binding changes) and pharmacodynamic (more sensitive to sedating side effects).</a:t>
            </a:r>
          </a:p>
          <a:p>
            <a:endParaRPr lang="en-US" dirty="0"/>
          </a:p>
        </p:txBody>
      </p:sp>
      <p:sp>
        <p:nvSpPr>
          <p:cNvPr id="4" name="Slide Number Placeholder 3"/>
          <p:cNvSpPr>
            <a:spLocks noGrp="1"/>
          </p:cNvSpPr>
          <p:nvPr>
            <p:ph type="sldNum" sz="quarter" idx="5"/>
          </p:nvPr>
        </p:nvSpPr>
        <p:spPr/>
        <p:txBody>
          <a:bodyPr/>
          <a:lstStyle/>
          <a:p>
            <a:fld id="{CC02D893-1081-4BCE-BE3D-2884CFB54E74}" type="slidenum">
              <a:rPr lang="en-US" smtClean="0"/>
              <a:t>33</a:t>
            </a:fld>
            <a:endParaRPr lang="en-US" dirty="0"/>
          </a:p>
        </p:txBody>
      </p:sp>
    </p:spTree>
    <p:extLst>
      <p:ext uri="{BB962C8B-B14F-4D97-AF65-F5344CB8AC3E}">
        <p14:creationId xmlns:p14="http://schemas.microsoft.com/office/powerpoint/2010/main" val="972806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population is growing and suffer more adverse outcomes from medication use</a:t>
            </a:r>
          </a:p>
        </p:txBody>
      </p:sp>
      <p:sp>
        <p:nvSpPr>
          <p:cNvPr id="4" name="Slide Number Placeholder 3"/>
          <p:cNvSpPr>
            <a:spLocks noGrp="1"/>
          </p:cNvSpPr>
          <p:nvPr>
            <p:ph type="sldNum" sz="quarter" idx="5"/>
          </p:nvPr>
        </p:nvSpPr>
        <p:spPr/>
        <p:txBody>
          <a:bodyPr/>
          <a:lstStyle/>
          <a:p>
            <a:fld id="{CC02D893-1081-4BCE-BE3D-2884CFB54E74}" type="slidenum">
              <a:rPr lang="en-US" smtClean="0"/>
              <a:t>7</a:t>
            </a:fld>
            <a:endParaRPr lang="en-US"/>
          </a:p>
        </p:txBody>
      </p:sp>
    </p:spTree>
    <p:extLst>
      <p:ext uri="{BB962C8B-B14F-4D97-AF65-F5344CB8AC3E}">
        <p14:creationId xmlns:p14="http://schemas.microsoft.com/office/powerpoint/2010/main" val="251250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02D893-1081-4BCE-BE3D-2884CFB54E74}" type="slidenum">
              <a:rPr lang="en-US" smtClean="0"/>
              <a:t>36</a:t>
            </a:fld>
            <a:endParaRPr lang="en-US" dirty="0"/>
          </a:p>
        </p:txBody>
      </p:sp>
    </p:spTree>
    <p:extLst>
      <p:ext uri="{BB962C8B-B14F-4D97-AF65-F5344CB8AC3E}">
        <p14:creationId xmlns:p14="http://schemas.microsoft.com/office/powerpoint/2010/main" val="29397371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02D893-1081-4BCE-BE3D-2884CFB54E74}" type="slidenum">
              <a:rPr lang="en-US" smtClean="0"/>
              <a:t>43</a:t>
            </a:fld>
            <a:endParaRPr lang="en-US" dirty="0"/>
          </a:p>
        </p:txBody>
      </p:sp>
    </p:spTree>
    <p:extLst>
      <p:ext uri="{BB962C8B-B14F-4D97-AF65-F5344CB8AC3E}">
        <p14:creationId xmlns:p14="http://schemas.microsoft.com/office/powerpoint/2010/main" val="3287000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growing population is not only growing and has more medical conditions, thus this group uses more meds, has more adverse drug events.  As the population of older persons grows, we can expect to see more med use &amp; more ADEs.   That’s why it is important to understand how to safely use medications in older patients.</a:t>
            </a:r>
          </a:p>
        </p:txBody>
      </p:sp>
      <p:sp>
        <p:nvSpPr>
          <p:cNvPr id="4" name="Slide Number Placeholder 3"/>
          <p:cNvSpPr>
            <a:spLocks noGrp="1"/>
          </p:cNvSpPr>
          <p:nvPr>
            <p:ph type="sldNum" sz="quarter" idx="5"/>
          </p:nvPr>
        </p:nvSpPr>
        <p:spPr/>
        <p:txBody>
          <a:bodyPr/>
          <a:lstStyle/>
          <a:p>
            <a:fld id="{CC02D893-1081-4BCE-BE3D-2884CFB54E74}" type="slidenum">
              <a:rPr lang="en-US" smtClean="0"/>
              <a:t>8</a:t>
            </a:fld>
            <a:endParaRPr lang="en-US"/>
          </a:p>
        </p:txBody>
      </p:sp>
    </p:spTree>
    <p:extLst>
      <p:ext uri="{BB962C8B-B14F-4D97-AF65-F5344CB8AC3E}">
        <p14:creationId xmlns:p14="http://schemas.microsoft.com/office/powerpoint/2010/main" val="1512300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02D893-1081-4BCE-BE3D-2884CFB54E74}" type="slidenum">
              <a:rPr lang="en-US" smtClean="0"/>
              <a:t>9</a:t>
            </a:fld>
            <a:endParaRPr lang="en-US"/>
          </a:p>
        </p:txBody>
      </p:sp>
    </p:spTree>
    <p:extLst>
      <p:ext uri="{BB962C8B-B14F-4D97-AF65-F5344CB8AC3E}">
        <p14:creationId xmlns:p14="http://schemas.microsoft.com/office/powerpoint/2010/main" val="2162443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to organ changes that affect the ADME of medications, other organ systems change as well. This leads to less responsiveness to physiologic challenges.   The cumulative changes in organ systems may reduce the compensatory mechanisms that in younger people prevent adverse effects.</a:t>
            </a:r>
          </a:p>
        </p:txBody>
      </p:sp>
      <p:sp>
        <p:nvSpPr>
          <p:cNvPr id="4" name="Slide Number Placeholder 3"/>
          <p:cNvSpPr>
            <a:spLocks noGrp="1"/>
          </p:cNvSpPr>
          <p:nvPr>
            <p:ph type="sldNum" sz="quarter" idx="5"/>
          </p:nvPr>
        </p:nvSpPr>
        <p:spPr/>
        <p:txBody>
          <a:bodyPr/>
          <a:lstStyle/>
          <a:p>
            <a:fld id="{CC02D893-1081-4BCE-BE3D-2884CFB54E74}" type="slidenum">
              <a:rPr lang="en-US" smtClean="0"/>
              <a:t>16</a:t>
            </a:fld>
            <a:endParaRPr lang="en-US" dirty="0"/>
          </a:p>
        </p:txBody>
      </p:sp>
    </p:spTree>
    <p:extLst>
      <p:ext uri="{BB962C8B-B14F-4D97-AF65-F5344CB8AC3E}">
        <p14:creationId xmlns:p14="http://schemas.microsoft.com/office/powerpoint/2010/main" val="3515897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Includes all medications that may be inappropriate in older adults.   T</a:t>
            </a:r>
          </a:p>
        </p:txBody>
      </p:sp>
      <p:sp>
        <p:nvSpPr>
          <p:cNvPr id="4" name="Slide Number Placeholder 3"/>
          <p:cNvSpPr>
            <a:spLocks noGrp="1"/>
          </p:cNvSpPr>
          <p:nvPr>
            <p:ph type="sldNum" sz="quarter" idx="5"/>
          </p:nvPr>
        </p:nvSpPr>
        <p:spPr/>
        <p:txBody>
          <a:bodyPr/>
          <a:lstStyle/>
          <a:p>
            <a:fld id="{CC02D893-1081-4BCE-BE3D-2884CFB54E74}" type="slidenum">
              <a:rPr lang="en-US" smtClean="0"/>
              <a:t>17</a:t>
            </a:fld>
            <a:endParaRPr lang="en-US" dirty="0"/>
          </a:p>
        </p:txBody>
      </p:sp>
    </p:spTree>
    <p:extLst>
      <p:ext uri="{BB962C8B-B14F-4D97-AF65-F5344CB8AC3E}">
        <p14:creationId xmlns:p14="http://schemas.microsoft.com/office/powerpoint/2010/main" val="2459181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Widely used by clinicians in ambulatory, acute care and institutional settings to improve medication selection in older adults.   The criteria are not intended for use in palliative or hospice care.</a:t>
            </a:r>
          </a:p>
        </p:txBody>
      </p:sp>
      <p:sp>
        <p:nvSpPr>
          <p:cNvPr id="4" name="Slide Number Placeholder 3"/>
          <p:cNvSpPr>
            <a:spLocks noGrp="1"/>
          </p:cNvSpPr>
          <p:nvPr>
            <p:ph type="sldNum" sz="quarter" idx="5"/>
          </p:nvPr>
        </p:nvSpPr>
        <p:spPr/>
        <p:txBody>
          <a:bodyPr/>
          <a:lstStyle/>
          <a:p>
            <a:fld id="{CC02D893-1081-4BCE-BE3D-2884CFB54E74}" type="slidenum">
              <a:rPr lang="en-US" smtClean="0"/>
              <a:t>18</a:t>
            </a:fld>
            <a:endParaRPr lang="en-US" dirty="0"/>
          </a:p>
        </p:txBody>
      </p:sp>
    </p:spTree>
    <p:extLst>
      <p:ext uri="{BB962C8B-B14F-4D97-AF65-F5344CB8AC3E}">
        <p14:creationId xmlns:p14="http://schemas.microsoft.com/office/powerpoint/2010/main" val="2807973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Reduce exposure to PIMs that have an unfavorable balance of benefits and harms compared with alternative treatment options.</a:t>
            </a:r>
          </a:p>
          <a:p>
            <a:r>
              <a:rPr lang="en-US" dirty="0"/>
              <a:t>Meds to avoid (table 2): includes meds that providers should consider avoiding because they pose a higher risk of side effects, may not work as well in older people and there may be safer alternatives.</a:t>
            </a:r>
          </a:p>
          <a:p>
            <a:r>
              <a:rPr lang="en-US" dirty="0"/>
              <a:t>Meds to avoid with specific health conditions (table 3):  includes medications that may exacerbate health conditions common to older people.</a:t>
            </a:r>
          </a:p>
          <a:p>
            <a:r>
              <a:rPr lang="en-US" dirty="0"/>
              <a:t>  </a:t>
            </a:r>
          </a:p>
          <a:p>
            <a:r>
              <a:rPr lang="en-US" dirty="0"/>
              <a:t>That is not to say that medications that are not included in the Beers Criteria are safe for older people, it’s just that the risks are not higher in older adults compared to other adults.</a:t>
            </a:r>
          </a:p>
          <a:p>
            <a:r>
              <a:rPr lang="en-US" dirty="0"/>
              <a:t>Mental Health Medications appear in all of the tables within the Beers Criteria</a:t>
            </a:r>
          </a:p>
        </p:txBody>
      </p:sp>
      <p:sp>
        <p:nvSpPr>
          <p:cNvPr id="4" name="Slide Number Placeholder 3"/>
          <p:cNvSpPr>
            <a:spLocks noGrp="1"/>
          </p:cNvSpPr>
          <p:nvPr>
            <p:ph type="sldNum" sz="quarter" idx="5"/>
          </p:nvPr>
        </p:nvSpPr>
        <p:spPr/>
        <p:txBody>
          <a:bodyPr/>
          <a:lstStyle/>
          <a:p>
            <a:fld id="{CC02D893-1081-4BCE-BE3D-2884CFB54E74}" type="slidenum">
              <a:rPr lang="en-US" smtClean="0"/>
              <a:t>19</a:t>
            </a:fld>
            <a:endParaRPr lang="en-US" dirty="0"/>
          </a:p>
        </p:txBody>
      </p:sp>
    </p:spTree>
    <p:extLst>
      <p:ext uri="{BB962C8B-B14F-4D97-AF65-F5344CB8AC3E}">
        <p14:creationId xmlns:p14="http://schemas.microsoft.com/office/powerpoint/2010/main" val="2739399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off with this more broad classes of medications, then drill down to more specifics in subsequent slides.   Hot as hare, dry as a bone, mad as a hatter, red as a beat, blind as a bat, full as a flask, tacky as a leisure suit. </a:t>
            </a:r>
          </a:p>
          <a:p>
            <a:endParaRPr lang="en-US" dirty="0"/>
          </a:p>
          <a:p>
            <a:r>
              <a:rPr lang="en-US" dirty="0"/>
              <a:t>Blurred vision – visual deficits are a RF for falls</a:t>
            </a:r>
          </a:p>
        </p:txBody>
      </p:sp>
      <p:sp>
        <p:nvSpPr>
          <p:cNvPr id="4" name="Slide Number Placeholder 3"/>
          <p:cNvSpPr>
            <a:spLocks noGrp="1"/>
          </p:cNvSpPr>
          <p:nvPr>
            <p:ph type="sldNum" sz="quarter" idx="5"/>
          </p:nvPr>
        </p:nvSpPr>
        <p:spPr/>
        <p:txBody>
          <a:bodyPr/>
          <a:lstStyle/>
          <a:p>
            <a:fld id="{CC02D893-1081-4BCE-BE3D-2884CFB54E74}" type="slidenum">
              <a:rPr lang="en-US" smtClean="0"/>
              <a:t>20</a:t>
            </a:fld>
            <a:endParaRPr lang="en-US" dirty="0"/>
          </a:p>
        </p:txBody>
      </p:sp>
    </p:spTree>
    <p:extLst>
      <p:ext uri="{BB962C8B-B14F-4D97-AF65-F5344CB8AC3E}">
        <p14:creationId xmlns:p14="http://schemas.microsoft.com/office/powerpoint/2010/main" val="1441328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12DF7B-88B1-424D-81DB-DF18463F859F}" type="datetimeFigureOut">
              <a:rPr lang="en-US" smtClean="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2403C-7ED7-4B14-86DC-6AB1F2C7AE7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41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12DF7B-88B1-424D-81DB-DF18463F859F}" type="datetimeFigureOut">
              <a:rPr lang="en-US" smtClean="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2403C-7ED7-4B14-86DC-6AB1F2C7AE75}" type="slidenum">
              <a:rPr lang="en-US" smtClean="0"/>
              <a:t>‹#›</a:t>
            </a:fld>
            <a:endParaRPr lang="en-US" dirty="0"/>
          </a:p>
        </p:txBody>
      </p:sp>
    </p:spTree>
    <p:extLst>
      <p:ext uri="{BB962C8B-B14F-4D97-AF65-F5344CB8AC3E}">
        <p14:creationId xmlns:p14="http://schemas.microsoft.com/office/powerpoint/2010/main" val="294999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12DF7B-88B1-424D-81DB-DF18463F859F}" type="datetimeFigureOut">
              <a:rPr lang="en-US" smtClean="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2403C-7ED7-4B14-86DC-6AB1F2C7AE75}" type="slidenum">
              <a:rPr lang="en-US" smtClean="0"/>
              <a:t>‹#›</a:t>
            </a:fld>
            <a:endParaRPr lang="en-US" dirty="0"/>
          </a:p>
        </p:txBody>
      </p:sp>
    </p:spTree>
    <p:extLst>
      <p:ext uri="{BB962C8B-B14F-4D97-AF65-F5344CB8AC3E}">
        <p14:creationId xmlns:p14="http://schemas.microsoft.com/office/powerpoint/2010/main" val="997156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12DF7B-88B1-424D-81DB-DF18463F859F}" type="datetimeFigureOut">
              <a:rPr lang="en-US" smtClean="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2403C-7ED7-4B14-86DC-6AB1F2C7AE75}" type="slidenum">
              <a:rPr lang="en-US" smtClean="0"/>
              <a:t>‹#›</a:t>
            </a:fld>
            <a:endParaRPr lang="en-US" dirty="0"/>
          </a:p>
        </p:txBody>
      </p:sp>
    </p:spTree>
    <p:extLst>
      <p:ext uri="{BB962C8B-B14F-4D97-AF65-F5344CB8AC3E}">
        <p14:creationId xmlns:p14="http://schemas.microsoft.com/office/powerpoint/2010/main" val="3142904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12DF7B-88B1-424D-81DB-DF18463F859F}" type="datetimeFigureOut">
              <a:rPr lang="en-US" smtClean="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2403C-7ED7-4B14-86DC-6AB1F2C7AE7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267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12DF7B-88B1-424D-81DB-DF18463F859F}" type="datetimeFigureOut">
              <a:rPr lang="en-US" smtClean="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B2403C-7ED7-4B14-86DC-6AB1F2C7AE75}" type="slidenum">
              <a:rPr lang="en-US" smtClean="0"/>
              <a:t>‹#›</a:t>
            </a:fld>
            <a:endParaRPr lang="en-US" dirty="0"/>
          </a:p>
        </p:txBody>
      </p:sp>
    </p:spTree>
    <p:extLst>
      <p:ext uri="{BB962C8B-B14F-4D97-AF65-F5344CB8AC3E}">
        <p14:creationId xmlns:p14="http://schemas.microsoft.com/office/powerpoint/2010/main" val="3360069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12DF7B-88B1-424D-81DB-DF18463F859F}" type="datetimeFigureOut">
              <a:rPr lang="en-US" smtClean="0"/>
              <a:t>9/30/2022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B2403C-7ED7-4B14-86DC-6AB1F2C7AE75}" type="slidenum">
              <a:rPr lang="en-US" smtClean="0"/>
              <a:t>‹#›</a:t>
            </a:fld>
            <a:endParaRPr lang="en-US" dirty="0"/>
          </a:p>
        </p:txBody>
      </p:sp>
    </p:spTree>
    <p:extLst>
      <p:ext uri="{BB962C8B-B14F-4D97-AF65-F5344CB8AC3E}">
        <p14:creationId xmlns:p14="http://schemas.microsoft.com/office/powerpoint/2010/main" val="41879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12DF7B-88B1-424D-81DB-DF18463F859F}" type="datetimeFigureOut">
              <a:rPr lang="en-US" smtClean="0"/>
              <a:t>9/30/2022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B2403C-7ED7-4B14-86DC-6AB1F2C7AE75}" type="slidenum">
              <a:rPr lang="en-US" smtClean="0"/>
              <a:t>‹#›</a:t>
            </a:fld>
            <a:endParaRPr lang="en-US" dirty="0"/>
          </a:p>
        </p:txBody>
      </p:sp>
    </p:spTree>
    <p:extLst>
      <p:ext uri="{BB962C8B-B14F-4D97-AF65-F5344CB8AC3E}">
        <p14:creationId xmlns:p14="http://schemas.microsoft.com/office/powerpoint/2010/main" val="91310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12DF7B-88B1-424D-81DB-DF18463F859F}" type="datetimeFigureOut">
              <a:rPr lang="en-US" smtClean="0"/>
              <a:t>9/30/2022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1B2403C-7ED7-4B14-86DC-6AB1F2C7AE75}" type="slidenum">
              <a:rPr lang="en-US" smtClean="0"/>
              <a:t>‹#›</a:t>
            </a:fld>
            <a:endParaRPr lang="en-US" dirty="0"/>
          </a:p>
        </p:txBody>
      </p:sp>
    </p:spTree>
    <p:extLst>
      <p:ext uri="{BB962C8B-B14F-4D97-AF65-F5344CB8AC3E}">
        <p14:creationId xmlns:p14="http://schemas.microsoft.com/office/powerpoint/2010/main" val="2210968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212DF7B-88B1-424D-81DB-DF18463F859F}" type="datetimeFigureOut">
              <a:rPr lang="en-US" smtClean="0"/>
              <a:t>9/30/2022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1B2403C-7ED7-4B14-86DC-6AB1F2C7AE75}" type="slidenum">
              <a:rPr lang="en-US" smtClean="0"/>
              <a:t>‹#›</a:t>
            </a:fld>
            <a:endParaRPr lang="en-US" dirty="0"/>
          </a:p>
        </p:txBody>
      </p:sp>
    </p:spTree>
    <p:extLst>
      <p:ext uri="{BB962C8B-B14F-4D97-AF65-F5344CB8AC3E}">
        <p14:creationId xmlns:p14="http://schemas.microsoft.com/office/powerpoint/2010/main" val="164043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12DF7B-88B1-424D-81DB-DF18463F859F}" type="datetimeFigureOut">
              <a:rPr lang="en-US" smtClean="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B2403C-7ED7-4B14-86DC-6AB1F2C7AE75}" type="slidenum">
              <a:rPr lang="en-US" smtClean="0"/>
              <a:t>‹#›</a:t>
            </a:fld>
            <a:endParaRPr lang="en-US" dirty="0"/>
          </a:p>
        </p:txBody>
      </p:sp>
    </p:spTree>
    <p:extLst>
      <p:ext uri="{BB962C8B-B14F-4D97-AF65-F5344CB8AC3E}">
        <p14:creationId xmlns:p14="http://schemas.microsoft.com/office/powerpoint/2010/main" val="383876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212DF7B-88B1-424D-81DB-DF18463F859F}" type="datetimeFigureOut">
              <a:rPr lang="en-US" smtClean="0"/>
              <a:t>9/30/2022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1B2403C-7ED7-4B14-86DC-6AB1F2C7AE75}"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2115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files.hgsitebuilder.com/hostgator257222/file/ags_2019_beers_pocket_printable_rh.pdf#:~:text=A%20companion%20piece%20that%20addresses%20the%20best%20way,developed.%20The%20document%20can%20be%20found%20on%20geriatricscareonlin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msdmanuals.com/professiona./geriatrics/drug-therapy-in-older-adults/drug-relate-problems-in-older-adults%20access%209/19"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nih.nih.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FD317-1D98-4E73-92CB-A4AF01F25CDD}"/>
              </a:ext>
            </a:extLst>
          </p:cNvPr>
          <p:cNvSpPr>
            <a:spLocks noGrp="1"/>
          </p:cNvSpPr>
          <p:nvPr>
            <p:ph type="ctrTitle"/>
          </p:nvPr>
        </p:nvSpPr>
        <p:spPr/>
        <p:txBody>
          <a:bodyPr/>
          <a:lstStyle/>
          <a:p>
            <a:r>
              <a:rPr lang="en-US" dirty="0"/>
              <a:t>Mental Health Medications in Older Adults</a:t>
            </a:r>
          </a:p>
        </p:txBody>
      </p:sp>
      <p:sp>
        <p:nvSpPr>
          <p:cNvPr id="3" name="Subtitle 2">
            <a:extLst>
              <a:ext uri="{FF2B5EF4-FFF2-40B4-BE49-F238E27FC236}">
                <a16:creationId xmlns:a16="http://schemas.microsoft.com/office/drawing/2014/main" id="{DB1E62DF-91A1-4196-B33E-D53302FAB8AA}"/>
              </a:ext>
            </a:extLst>
          </p:cNvPr>
          <p:cNvSpPr>
            <a:spLocks noGrp="1"/>
          </p:cNvSpPr>
          <p:nvPr>
            <p:ph type="subTitle" idx="1"/>
          </p:nvPr>
        </p:nvSpPr>
        <p:spPr/>
        <p:txBody>
          <a:bodyPr/>
          <a:lstStyle/>
          <a:p>
            <a:r>
              <a:rPr lang="en-US" dirty="0"/>
              <a:t>Dawn Hoeft, PharmD, BCPS, BCPP</a:t>
            </a:r>
          </a:p>
          <a:p>
            <a:r>
              <a:rPr lang="en-US" dirty="0"/>
              <a:t>October 7, 2022</a:t>
            </a:r>
          </a:p>
        </p:txBody>
      </p:sp>
    </p:spTree>
    <p:extLst>
      <p:ext uri="{BB962C8B-B14F-4D97-AF65-F5344CB8AC3E}">
        <p14:creationId xmlns:p14="http://schemas.microsoft.com/office/powerpoint/2010/main" val="4137884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B47A-6B5F-46F0-98BE-ECD0303E26F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C3768B6-CE2F-4E08-BE25-2E088DA6A231}"/>
              </a:ext>
            </a:extLst>
          </p:cNvPr>
          <p:cNvSpPr>
            <a:spLocks noGrp="1"/>
          </p:cNvSpPr>
          <p:nvPr>
            <p:ph idx="1"/>
          </p:nvPr>
        </p:nvSpPr>
        <p:spPr/>
        <p:txBody>
          <a:bodyPr>
            <a:normAutofit/>
          </a:bodyPr>
          <a:lstStyle/>
          <a:p>
            <a:pPr marL="0" indent="0" algn="ctr">
              <a:buNone/>
            </a:pPr>
            <a:r>
              <a:rPr lang="en-US" sz="4400" dirty="0"/>
              <a:t>Physiologic Changes that Impact Drug Absorption, Distribution, Metabolism and Elimination (ADME)</a:t>
            </a:r>
          </a:p>
        </p:txBody>
      </p:sp>
    </p:spTree>
    <p:extLst>
      <p:ext uri="{BB962C8B-B14F-4D97-AF65-F5344CB8AC3E}">
        <p14:creationId xmlns:p14="http://schemas.microsoft.com/office/powerpoint/2010/main" val="3498147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922CE-9BCD-46EF-B481-A3166C32641E}"/>
              </a:ext>
            </a:extLst>
          </p:cNvPr>
          <p:cNvSpPr>
            <a:spLocks noGrp="1"/>
          </p:cNvSpPr>
          <p:nvPr>
            <p:ph type="title"/>
          </p:nvPr>
        </p:nvSpPr>
        <p:spPr/>
        <p:txBody>
          <a:bodyPr/>
          <a:lstStyle/>
          <a:p>
            <a:r>
              <a:rPr lang="en-US" dirty="0"/>
              <a:t>Physiologic Changes Associated with Aging</a:t>
            </a:r>
          </a:p>
        </p:txBody>
      </p:sp>
      <p:sp>
        <p:nvSpPr>
          <p:cNvPr id="3" name="Content Placeholder 2">
            <a:extLst>
              <a:ext uri="{FF2B5EF4-FFF2-40B4-BE49-F238E27FC236}">
                <a16:creationId xmlns:a16="http://schemas.microsoft.com/office/drawing/2014/main" id="{4C9276F1-A131-4B9D-BC1A-082B478107F0}"/>
              </a:ext>
            </a:extLst>
          </p:cNvPr>
          <p:cNvSpPr>
            <a:spLocks noGrp="1"/>
          </p:cNvSpPr>
          <p:nvPr>
            <p:ph idx="1"/>
          </p:nvPr>
        </p:nvSpPr>
        <p:spPr/>
        <p:txBody>
          <a:bodyPr/>
          <a:lstStyle/>
          <a:p>
            <a:r>
              <a:rPr lang="en-US" dirty="0"/>
              <a:t>GI System</a:t>
            </a:r>
          </a:p>
          <a:p>
            <a:pPr lvl="1"/>
            <a:r>
              <a:rPr lang="en-US" dirty="0"/>
              <a:t>Increased GI pH (less acidic)</a:t>
            </a:r>
          </a:p>
          <a:p>
            <a:pPr lvl="1"/>
            <a:r>
              <a:rPr lang="en-US" dirty="0"/>
              <a:t>Slowed gastric emptying</a:t>
            </a:r>
          </a:p>
          <a:p>
            <a:pPr lvl="1"/>
            <a:r>
              <a:rPr lang="en-US" dirty="0"/>
              <a:t>Slowed GI transit time</a:t>
            </a:r>
          </a:p>
          <a:p>
            <a:pPr lvl="1"/>
            <a:r>
              <a:rPr lang="en-US" dirty="0"/>
              <a:t>Decreased GI blood flow</a:t>
            </a:r>
          </a:p>
          <a:p>
            <a:r>
              <a:rPr lang="en-US" dirty="0"/>
              <a:t>Impacts:</a:t>
            </a:r>
          </a:p>
          <a:p>
            <a:pPr lvl="1"/>
            <a:r>
              <a:rPr lang="en-US" dirty="0"/>
              <a:t>Decreased absorption of drugs that require acidic environment for dissolution</a:t>
            </a:r>
          </a:p>
          <a:p>
            <a:pPr lvl="1"/>
            <a:r>
              <a:rPr lang="en-US" dirty="0"/>
              <a:t>Absorption opportunity is extended with slower motility</a:t>
            </a:r>
          </a:p>
          <a:p>
            <a:pPr lvl="1"/>
            <a:r>
              <a:rPr lang="en-US" dirty="0"/>
              <a:t>Decreased medication absorption as a result of decreased blood flow</a:t>
            </a:r>
          </a:p>
        </p:txBody>
      </p:sp>
    </p:spTree>
    <p:extLst>
      <p:ext uri="{BB962C8B-B14F-4D97-AF65-F5344CB8AC3E}">
        <p14:creationId xmlns:p14="http://schemas.microsoft.com/office/powerpoint/2010/main" val="729549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6686A-5C77-4F67-8BB9-A1A56B9663D6}"/>
              </a:ext>
            </a:extLst>
          </p:cNvPr>
          <p:cNvSpPr>
            <a:spLocks noGrp="1"/>
          </p:cNvSpPr>
          <p:nvPr>
            <p:ph type="title"/>
          </p:nvPr>
        </p:nvSpPr>
        <p:spPr/>
        <p:txBody>
          <a:bodyPr/>
          <a:lstStyle/>
          <a:p>
            <a:r>
              <a:rPr lang="en-US" dirty="0"/>
              <a:t>Physiologic Changes Associated with Aging	 </a:t>
            </a:r>
          </a:p>
        </p:txBody>
      </p:sp>
      <p:sp>
        <p:nvSpPr>
          <p:cNvPr id="3" name="Content Placeholder 2">
            <a:extLst>
              <a:ext uri="{FF2B5EF4-FFF2-40B4-BE49-F238E27FC236}">
                <a16:creationId xmlns:a16="http://schemas.microsoft.com/office/drawing/2014/main" id="{DF13B6A4-267D-4964-AB84-1D86D63140AF}"/>
              </a:ext>
            </a:extLst>
          </p:cNvPr>
          <p:cNvSpPr>
            <a:spLocks noGrp="1"/>
          </p:cNvSpPr>
          <p:nvPr>
            <p:ph idx="1"/>
          </p:nvPr>
        </p:nvSpPr>
        <p:spPr/>
        <p:txBody>
          <a:bodyPr>
            <a:normAutofit/>
          </a:bodyPr>
          <a:lstStyle/>
          <a:p>
            <a:r>
              <a:rPr lang="en-US" dirty="0"/>
              <a:t>Body Composition Changes</a:t>
            </a:r>
          </a:p>
          <a:p>
            <a:pPr lvl="1"/>
            <a:r>
              <a:rPr lang="en-US" dirty="0"/>
              <a:t>Decreased total body water</a:t>
            </a:r>
          </a:p>
          <a:p>
            <a:pPr lvl="1"/>
            <a:r>
              <a:rPr lang="en-US" dirty="0"/>
              <a:t>Increase body fat</a:t>
            </a:r>
          </a:p>
          <a:p>
            <a:pPr lvl="1"/>
            <a:r>
              <a:rPr lang="en-US" dirty="0"/>
              <a:t>Decreased lean body tissue</a:t>
            </a:r>
          </a:p>
          <a:p>
            <a:pPr lvl="1"/>
            <a:r>
              <a:rPr lang="en-US" dirty="0"/>
              <a:t>Plasma protein changes</a:t>
            </a:r>
          </a:p>
          <a:p>
            <a:pPr lvl="2"/>
            <a:r>
              <a:rPr lang="en-US" dirty="0"/>
              <a:t>May decrease albumin</a:t>
            </a:r>
          </a:p>
          <a:p>
            <a:pPr lvl="2"/>
            <a:r>
              <a:rPr lang="en-US" dirty="0"/>
              <a:t>Increased alpha1- acid glycoprotein</a:t>
            </a:r>
          </a:p>
          <a:p>
            <a:r>
              <a:rPr lang="en-US" dirty="0"/>
              <a:t>Impact</a:t>
            </a:r>
          </a:p>
          <a:p>
            <a:pPr lvl="1"/>
            <a:r>
              <a:rPr lang="en-US" dirty="0"/>
              <a:t>Decreased volume of distribution of hydrophilic drugs (higher drug levels of water-soluble drugs)</a:t>
            </a:r>
          </a:p>
          <a:p>
            <a:pPr lvl="1"/>
            <a:r>
              <a:rPr lang="en-US" dirty="0"/>
              <a:t>Increased Vd of lipophilic drugs (prolonged half-life of fat-soluble drugs)</a:t>
            </a:r>
          </a:p>
          <a:p>
            <a:pPr lvl="1"/>
            <a:r>
              <a:rPr lang="en-US" dirty="0"/>
              <a:t>Increase free fraction of highly protein bound drugs</a:t>
            </a:r>
          </a:p>
        </p:txBody>
      </p:sp>
    </p:spTree>
    <p:extLst>
      <p:ext uri="{BB962C8B-B14F-4D97-AF65-F5344CB8AC3E}">
        <p14:creationId xmlns:p14="http://schemas.microsoft.com/office/powerpoint/2010/main" val="3887821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CE5E6-B196-43DD-9972-B060E09866DB}"/>
              </a:ext>
            </a:extLst>
          </p:cNvPr>
          <p:cNvSpPr>
            <a:spLocks noGrp="1"/>
          </p:cNvSpPr>
          <p:nvPr>
            <p:ph type="title"/>
          </p:nvPr>
        </p:nvSpPr>
        <p:spPr/>
        <p:txBody>
          <a:bodyPr/>
          <a:lstStyle/>
          <a:p>
            <a:r>
              <a:rPr lang="en-US" dirty="0"/>
              <a:t>Physiologic Changes Associated with Aging</a:t>
            </a:r>
          </a:p>
        </p:txBody>
      </p:sp>
      <p:sp>
        <p:nvSpPr>
          <p:cNvPr id="3" name="Content Placeholder 2">
            <a:extLst>
              <a:ext uri="{FF2B5EF4-FFF2-40B4-BE49-F238E27FC236}">
                <a16:creationId xmlns:a16="http://schemas.microsoft.com/office/drawing/2014/main" id="{942680DA-2D78-4677-A9F3-8D3DB012D4D7}"/>
              </a:ext>
            </a:extLst>
          </p:cNvPr>
          <p:cNvSpPr>
            <a:spLocks noGrp="1"/>
          </p:cNvSpPr>
          <p:nvPr>
            <p:ph idx="1"/>
          </p:nvPr>
        </p:nvSpPr>
        <p:spPr/>
        <p:txBody>
          <a:bodyPr/>
          <a:lstStyle/>
          <a:p>
            <a:r>
              <a:rPr lang="en-US" dirty="0"/>
              <a:t>Liver Changes</a:t>
            </a:r>
          </a:p>
          <a:p>
            <a:pPr lvl="1"/>
            <a:r>
              <a:rPr lang="en-US" dirty="0"/>
              <a:t>Potentially lower CYP450 enzymatic drug metabolism</a:t>
            </a:r>
          </a:p>
          <a:p>
            <a:pPr lvl="1"/>
            <a:r>
              <a:rPr lang="en-US" dirty="0"/>
              <a:t>Decreased liver blood flow</a:t>
            </a:r>
          </a:p>
          <a:p>
            <a:pPr lvl="1"/>
            <a:r>
              <a:rPr lang="en-US" dirty="0"/>
              <a:t>Decreased liver mass</a:t>
            </a:r>
          </a:p>
          <a:p>
            <a:r>
              <a:rPr lang="en-US" dirty="0"/>
              <a:t>Impacts	</a:t>
            </a:r>
          </a:p>
          <a:p>
            <a:pPr lvl="1"/>
            <a:r>
              <a:rPr lang="en-US" dirty="0"/>
              <a:t>Potentially higher drug exposure due to less drug metabolism</a:t>
            </a:r>
          </a:p>
          <a:p>
            <a:pPr lvl="1"/>
            <a:r>
              <a:rPr lang="en-US" dirty="0"/>
              <a:t>Increased drug half-life due to decreased drug metabolism</a:t>
            </a:r>
          </a:p>
          <a:p>
            <a:pPr lvl="1"/>
            <a:r>
              <a:rPr lang="en-US" dirty="0"/>
              <a:t>Decreased firsts pass metabolism due to decreased blood flow</a:t>
            </a:r>
          </a:p>
        </p:txBody>
      </p:sp>
    </p:spTree>
    <p:extLst>
      <p:ext uri="{BB962C8B-B14F-4D97-AF65-F5344CB8AC3E}">
        <p14:creationId xmlns:p14="http://schemas.microsoft.com/office/powerpoint/2010/main" val="2966409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7498F-B152-4DE6-A930-BF04C0B1F1FA}"/>
              </a:ext>
            </a:extLst>
          </p:cNvPr>
          <p:cNvSpPr>
            <a:spLocks noGrp="1"/>
          </p:cNvSpPr>
          <p:nvPr>
            <p:ph type="title"/>
          </p:nvPr>
        </p:nvSpPr>
        <p:spPr/>
        <p:txBody>
          <a:bodyPr/>
          <a:lstStyle/>
          <a:p>
            <a:r>
              <a:rPr lang="en-US" dirty="0"/>
              <a:t>Physiologic Changes Associated With Aging</a:t>
            </a:r>
          </a:p>
        </p:txBody>
      </p:sp>
      <p:sp>
        <p:nvSpPr>
          <p:cNvPr id="3" name="Content Placeholder 2">
            <a:extLst>
              <a:ext uri="{FF2B5EF4-FFF2-40B4-BE49-F238E27FC236}">
                <a16:creationId xmlns:a16="http://schemas.microsoft.com/office/drawing/2014/main" id="{B7C3A390-B0B5-47A1-872A-93F461733853}"/>
              </a:ext>
            </a:extLst>
          </p:cNvPr>
          <p:cNvSpPr>
            <a:spLocks noGrp="1"/>
          </p:cNvSpPr>
          <p:nvPr>
            <p:ph idx="1"/>
          </p:nvPr>
        </p:nvSpPr>
        <p:spPr/>
        <p:txBody>
          <a:bodyPr/>
          <a:lstStyle/>
          <a:p>
            <a:r>
              <a:rPr lang="en-US" dirty="0"/>
              <a:t>Renal Function</a:t>
            </a:r>
          </a:p>
          <a:p>
            <a:pPr lvl="1"/>
            <a:r>
              <a:rPr lang="en-US" dirty="0"/>
              <a:t>Decreased renal blood flow</a:t>
            </a:r>
          </a:p>
          <a:p>
            <a:pPr lvl="1"/>
            <a:r>
              <a:rPr lang="en-US" dirty="0"/>
              <a:t>Decreased renal mass</a:t>
            </a:r>
          </a:p>
          <a:p>
            <a:pPr lvl="1"/>
            <a:r>
              <a:rPr lang="en-US" dirty="0"/>
              <a:t>Decreased renal filtration</a:t>
            </a:r>
          </a:p>
          <a:p>
            <a:pPr lvl="1"/>
            <a:r>
              <a:rPr lang="en-US" dirty="0"/>
              <a:t>Decreased glomerular filtration rate</a:t>
            </a:r>
          </a:p>
          <a:p>
            <a:r>
              <a:rPr lang="en-US" dirty="0"/>
              <a:t>Impacts</a:t>
            </a:r>
          </a:p>
          <a:p>
            <a:pPr lvl="1"/>
            <a:r>
              <a:rPr lang="en-US" dirty="0"/>
              <a:t>Decreased renal elimination of medications</a:t>
            </a:r>
          </a:p>
          <a:p>
            <a:pPr lvl="1"/>
            <a:r>
              <a:rPr lang="en-US" dirty="0"/>
              <a:t>Increased half-life of renally cleared medications</a:t>
            </a:r>
          </a:p>
        </p:txBody>
      </p:sp>
    </p:spTree>
    <p:extLst>
      <p:ext uri="{BB962C8B-B14F-4D97-AF65-F5344CB8AC3E}">
        <p14:creationId xmlns:p14="http://schemas.microsoft.com/office/powerpoint/2010/main" val="3585740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0AFF5-9C75-44FC-B025-1FBAB0947048}"/>
              </a:ext>
            </a:extLst>
          </p:cNvPr>
          <p:cNvSpPr>
            <a:spLocks noGrp="1"/>
          </p:cNvSpPr>
          <p:nvPr>
            <p:ph type="title"/>
          </p:nvPr>
        </p:nvSpPr>
        <p:spPr/>
        <p:txBody>
          <a:bodyPr/>
          <a:lstStyle/>
          <a:p>
            <a:r>
              <a:rPr lang="en-US" dirty="0"/>
              <a:t>Physiologic Changes Associated With Aging</a:t>
            </a:r>
          </a:p>
        </p:txBody>
      </p:sp>
      <p:sp>
        <p:nvSpPr>
          <p:cNvPr id="3" name="Content Placeholder 2">
            <a:extLst>
              <a:ext uri="{FF2B5EF4-FFF2-40B4-BE49-F238E27FC236}">
                <a16:creationId xmlns:a16="http://schemas.microsoft.com/office/drawing/2014/main" id="{03881A85-1D8B-4C20-9F2B-2D6B39543D90}"/>
              </a:ext>
            </a:extLst>
          </p:cNvPr>
          <p:cNvSpPr>
            <a:spLocks noGrp="1"/>
          </p:cNvSpPr>
          <p:nvPr>
            <p:ph idx="1"/>
          </p:nvPr>
        </p:nvSpPr>
        <p:spPr/>
        <p:txBody>
          <a:bodyPr/>
          <a:lstStyle/>
          <a:p>
            <a:r>
              <a:rPr lang="en-US" dirty="0"/>
              <a:t>Skin Changes</a:t>
            </a:r>
          </a:p>
          <a:p>
            <a:pPr lvl="1"/>
            <a:r>
              <a:rPr lang="en-US" dirty="0"/>
              <a:t>Less subcutaneous fat</a:t>
            </a:r>
          </a:p>
          <a:p>
            <a:pPr lvl="1"/>
            <a:r>
              <a:rPr lang="en-US" dirty="0"/>
              <a:t>Thinning skin</a:t>
            </a:r>
          </a:p>
          <a:p>
            <a:r>
              <a:rPr lang="en-US" dirty="0"/>
              <a:t>Impacts</a:t>
            </a:r>
          </a:p>
          <a:p>
            <a:pPr lvl="1"/>
            <a:r>
              <a:rPr lang="en-US" dirty="0"/>
              <a:t>Potentially less cutaneous storage of transdermal medications</a:t>
            </a:r>
          </a:p>
        </p:txBody>
      </p:sp>
    </p:spTree>
    <p:extLst>
      <p:ext uri="{BB962C8B-B14F-4D97-AF65-F5344CB8AC3E}">
        <p14:creationId xmlns:p14="http://schemas.microsoft.com/office/powerpoint/2010/main" val="313387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AC64-3490-46B8-9540-2D937C79E651}"/>
              </a:ext>
            </a:extLst>
          </p:cNvPr>
          <p:cNvSpPr>
            <a:spLocks noGrp="1"/>
          </p:cNvSpPr>
          <p:nvPr>
            <p:ph type="title"/>
          </p:nvPr>
        </p:nvSpPr>
        <p:spPr/>
        <p:txBody>
          <a:bodyPr/>
          <a:lstStyle/>
          <a:p>
            <a:r>
              <a:rPr lang="en-US" dirty="0"/>
              <a:t>Pharmacodynamic Changes Associated with Aging</a:t>
            </a:r>
          </a:p>
        </p:txBody>
      </p:sp>
      <p:sp>
        <p:nvSpPr>
          <p:cNvPr id="3" name="Content Placeholder 2">
            <a:extLst>
              <a:ext uri="{FF2B5EF4-FFF2-40B4-BE49-F238E27FC236}">
                <a16:creationId xmlns:a16="http://schemas.microsoft.com/office/drawing/2014/main" id="{4706E796-901E-42E8-A133-96F25A8E4845}"/>
              </a:ext>
            </a:extLst>
          </p:cNvPr>
          <p:cNvSpPr>
            <a:spLocks noGrp="1"/>
          </p:cNvSpPr>
          <p:nvPr>
            <p:ph idx="1"/>
          </p:nvPr>
        </p:nvSpPr>
        <p:spPr/>
        <p:txBody>
          <a:bodyPr/>
          <a:lstStyle/>
          <a:p>
            <a:r>
              <a:rPr lang="en-US" dirty="0"/>
              <a:t>Altered drug responsiveness</a:t>
            </a:r>
          </a:p>
          <a:p>
            <a:pPr lvl="1"/>
            <a:r>
              <a:rPr lang="en-US" dirty="0"/>
              <a:t>Increased sensitivity to many medications and adverse effects</a:t>
            </a:r>
          </a:p>
          <a:p>
            <a:pPr lvl="1"/>
            <a:r>
              <a:rPr lang="en-US" dirty="0"/>
              <a:t>Decreased sensitivity to some medications (e.g., beta-blockers)</a:t>
            </a:r>
          </a:p>
          <a:p>
            <a:pPr lvl="1"/>
            <a:r>
              <a:rPr lang="en-US" dirty="0"/>
              <a:t>Impaired homeostasis between organ systems </a:t>
            </a:r>
          </a:p>
          <a:p>
            <a:r>
              <a:rPr lang="en-US" dirty="0"/>
              <a:t>Impact</a:t>
            </a:r>
          </a:p>
          <a:p>
            <a:pPr lvl="1"/>
            <a:r>
              <a:rPr lang="en-US" dirty="0"/>
              <a:t>Many drug interactions and adverse effects are more common or heightened in older adults.</a:t>
            </a:r>
          </a:p>
          <a:p>
            <a:pPr lvl="1"/>
            <a:endParaRPr lang="en-US" dirty="0"/>
          </a:p>
          <a:p>
            <a:endParaRPr lang="en-US" dirty="0"/>
          </a:p>
        </p:txBody>
      </p:sp>
    </p:spTree>
    <p:extLst>
      <p:ext uri="{BB962C8B-B14F-4D97-AF65-F5344CB8AC3E}">
        <p14:creationId xmlns:p14="http://schemas.microsoft.com/office/powerpoint/2010/main" val="2239440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A9A58-4ED0-4560-AEAA-D851EA7D411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AFAE4F4-2818-4761-B15A-2E6D62279131}"/>
              </a:ext>
            </a:extLst>
          </p:cNvPr>
          <p:cNvSpPr>
            <a:spLocks noGrp="1"/>
          </p:cNvSpPr>
          <p:nvPr>
            <p:ph idx="1"/>
          </p:nvPr>
        </p:nvSpPr>
        <p:spPr/>
        <p:txBody>
          <a:bodyPr>
            <a:normAutofit/>
          </a:bodyPr>
          <a:lstStyle/>
          <a:p>
            <a:pPr marL="0" indent="0">
              <a:buNone/>
            </a:pPr>
            <a:r>
              <a:rPr lang="en-US" sz="4400" dirty="0"/>
              <a:t>AGS Beers Criteria for Potentially Inappropriate Medication Use in Older Adults</a:t>
            </a:r>
          </a:p>
        </p:txBody>
      </p:sp>
    </p:spTree>
    <p:extLst>
      <p:ext uri="{BB962C8B-B14F-4D97-AF65-F5344CB8AC3E}">
        <p14:creationId xmlns:p14="http://schemas.microsoft.com/office/powerpoint/2010/main" val="1350117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2351B-E9C7-4C58-BC0E-674C4C7B1FE3}"/>
              </a:ext>
            </a:extLst>
          </p:cNvPr>
          <p:cNvSpPr>
            <a:spLocks noGrp="1"/>
          </p:cNvSpPr>
          <p:nvPr>
            <p:ph type="title"/>
          </p:nvPr>
        </p:nvSpPr>
        <p:spPr/>
        <p:txBody>
          <a:bodyPr>
            <a:normAutofit/>
          </a:bodyPr>
          <a:lstStyle/>
          <a:p>
            <a:r>
              <a:rPr lang="en-US" sz="4200" dirty="0"/>
              <a:t>AGS Beers Criteria for Potentially Inappropriate Medication Use in Older Adults</a:t>
            </a:r>
            <a:r>
              <a:rPr lang="en-US" sz="4200" baseline="30000" dirty="0"/>
              <a:t>#2,3</a:t>
            </a:r>
          </a:p>
        </p:txBody>
      </p:sp>
      <p:sp>
        <p:nvSpPr>
          <p:cNvPr id="3" name="Content Placeholder 2">
            <a:extLst>
              <a:ext uri="{FF2B5EF4-FFF2-40B4-BE49-F238E27FC236}">
                <a16:creationId xmlns:a16="http://schemas.microsoft.com/office/drawing/2014/main" id="{1CD7C978-3D70-4AA6-8546-05115C211DEE}"/>
              </a:ext>
            </a:extLst>
          </p:cNvPr>
          <p:cNvSpPr>
            <a:spLocks noGrp="1"/>
          </p:cNvSpPr>
          <p:nvPr>
            <p:ph idx="1"/>
          </p:nvPr>
        </p:nvSpPr>
        <p:spPr/>
        <p:txBody>
          <a:bodyPr>
            <a:normAutofit fontScale="92500" lnSpcReduction="10000"/>
          </a:bodyPr>
          <a:lstStyle/>
          <a:p>
            <a:r>
              <a:rPr lang="en-US" dirty="0"/>
              <a:t>First created by Mark Beers in 1991</a:t>
            </a:r>
          </a:p>
          <a:p>
            <a:r>
              <a:rPr lang="en-US" dirty="0"/>
              <a:t>Updates continued by the American Geriatrics Society (AGS) since 2011</a:t>
            </a:r>
          </a:p>
          <a:p>
            <a:r>
              <a:rPr lang="en-US" dirty="0"/>
              <a:t>Updated on a three-year cycle</a:t>
            </a:r>
          </a:p>
          <a:p>
            <a:r>
              <a:rPr lang="en-US" dirty="0"/>
              <a:t>Process for updates:</a:t>
            </a:r>
          </a:p>
          <a:p>
            <a:pPr lvl="1"/>
            <a:r>
              <a:rPr lang="en-US" dirty="0"/>
              <a:t>Interdisciplinary panel of experts</a:t>
            </a:r>
          </a:p>
          <a:p>
            <a:pPr lvl="1"/>
            <a:r>
              <a:rPr lang="en-US" dirty="0"/>
              <a:t>Review literature published since the last update</a:t>
            </a:r>
          </a:p>
          <a:p>
            <a:pPr lvl="1"/>
            <a:r>
              <a:rPr lang="en-US" dirty="0"/>
              <a:t>Determine if new criteria are needed, old criteria should be removed or if recommendations should be changed.</a:t>
            </a:r>
          </a:p>
          <a:p>
            <a:r>
              <a:rPr lang="en-US" dirty="0"/>
              <a:t>Most recent version was published in 2019</a:t>
            </a:r>
          </a:p>
          <a:p>
            <a:pPr lvl="1"/>
            <a:r>
              <a:rPr lang="en-US" dirty="0"/>
              <a:t>JAGS April 2019;67(4):674-694</a:t>
            </a:r>
          </a:p>
          <a:p>
            <a:r>
              <a:rPr lang="en-US" dirty="0"/>
              <a:t>The Pocket Guide is available online</a:t>
            </a:r>
          </a:p>
          <a:p>
            <a:pPr lvl="1"/>
            <a:r>
              <a:rPr lang="en-US" dirty="0">
                <a:hlinkClick r:id="rId3"/>
              </a:rPr>
              <a:t>AGS 2019 BEERS Pocket-PRINTABLE.indd (hgsitebuilder.com)</a:t>
            </a:r>
            <a:endParaRPr lang="en-US" dirty="0"/>
          </a:p>
          <a:p>
            <a:endParaRPr lang="en-US" dirty="0"/>
          </a:p>
          <a:p>
            <a:pPr lvl="1"/>
            <a:endParaRPr lang="en-US" dirty="0"/>
          </a:p>
        </p:txBody>
      </p:sp>
    </p:spTree>
    <p:extLst>
      <p:ext uri="{BB962C8B-B14F-4D97-AF65-F5344CB8AC3E}">
        <p14:creationId xmlns:p14="http://schemas.microsoft.com/office/powerpoint/2010/main" val="3426716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2351B-E9C7-4C58-BC0E-674C4C7B1FE3}"/>
              </a:ext>
            </a:extLst>
          </p:cNvPr>
          <p:cNvSpPr>
            <a:spLocks noGrp="1"/>
          </p:cNvSpPr>
          <p:nvPr>
            <p:ph type="title"/>
          </p:nvPr>
        </p:nvSpPr>
        <p:spPr/>
        <p:txBody>
          <a:bodyPr>
            <a:normAutofit/>
          </a:bodyPr>
          <a:lstStyle/>
          <a:p>
            <a:r>
              <a:rPr lang="en-US" sz="4200" dirty="0"/>
              <a:t>AGS Beers Criteria for Potentially Inappropriate Medication Use in Older Adults</a:t>
            </a:r>
            <a:r>
              <a:rPr lang="en-US" sz="4200" baseline="30000" dirty="0"/>
              <a:t>#2,3</a:t>
            </a:r>
          </a:p>
        </p:txBody>
      </p:sp>
      <p:sp>
        <p:nvSpPr>
          <p:cNvPr id="3" name="Content Placeholder 2">
            <a:extLst>
              <a:ext uri="{FF2B5EF4-FFF2-40B4-BE49-F238E27FC236}">
                <a16:creationId xmlns:a16="http://schemas.microsoft.com/office/drawing/2014/main" id="{1CD7C978-3D70-4AA6-8546-05115C211DEE}"/>
              </a:ext>
            </a:extLst>
          </p:cNvPr>
          <p:cNvSpPr>
            <a:spLocks noGrp="1"/>
          </p:cNvSpPr>
          <p:nvPr>
            <p:ph idx="1"/>
          </p:nvPr>
        </p:nvSpPr>
        <p:spPr/>
        <p:txBody>
          <a:bodyPr>
            <a:normAutofit lnSpcReduction="10000"/>
          </a:bodyPr>
          <a:lstStyle/>
          <a:p>
            <a:r>
              <a:rPr lang="en-US" dirty="0"/>
              <a:t>Applies to &gt;= 65 y/o</a:t>
            </a:r>
          </a:p>
          <a:p>
            <a:r>
              <a:rPr lang="en-US" dirty="0"/>
              <a:t>Intent</a:t>
            </a:r>
          </a:p>
          <a:p>
            <a:pPr lvl="1"/>
            <a:r>
              <a:rPr lang="en-US" dirty="0"/>
              <a:t>Improve medication selection</a:t>
            </a:r>
          </a:p>
          <a:p>
            <a:pPr lvl="1"/>
            <a:r>
              <a:rPr lang="en-US" dirty="0"/>
              <a:t>Avoid adverse effects</a:t>
            </a:r>
          </a:p>
          <a:p>
            <a:pPr lvl="1"/>
            <a:r>
              <a:rPr lang="en-US" dirty="0"/>
              <a:t>Evaluate quality of care and medication trends</a:t>
            </a:r>
          </a:p>
          <a:p>
            <a:r>
              <a:rPr lang="en-US" dirty="0"/>
              <a:t>Categories:</a:t>
            </a:r>
          </a:p>
          <a:p>
            <a:pPr lvl="1"/>
            <a:r>
              <a:rPr lang="en-US" dirty="0"/>
              <a:t>Meds to avoid in most older adults (Table 1)</a:t>
            </a:r>
          </a:p>
          <a:p>
            <a:pPr lvl="1"/>
            <a:r>
              <a:rPr lang="en-US" dirty="0"/>
              <a:t>Meds to avoid with specific health conditions (Table 2)</a:t>
            </a:r>
          </a:p>
          <a:p>
            <a:pPr lvl="1"/>
            <a:r>
              <a:rPr lang="en-US" dirty="0"/>
              <a:t>Meds to use with caution as risks may outweigh benefits (Table 3)</a:t>
            </a:r>
          </a:p>
          <a:p>
            <a:pPr lvl="1"/>
            <a:r>
              <a:rPr lang="en-US" dirty="0"/>
              <a:t>Medication interactions (Table 5)</a:t>
            </a:r>
          </a:p>
          <a:p>
            <a:pPr lvl="1"/>
            <a:r>
              <a:rPr lang="en-US" dirty="0"/>
              <a:t>Medications with dose adjustments needed for renal function (Table 6)</a:t>
            </a:r>
          </a:p>
          <a:p>
            <a:pPr lvl="1"/>
            <a:r>
              <a:rPr lang="en-US" dirty="0"/>
              <a:t>Anticholinergic mediations (Table 7)</a:t>
            </a:r>
          </a:p>
        </p:txBody>
      </p:sp>
    </p:spTree>
    <p:extLst>
      <p:ext uri="{BB962C8B-B14F-4D97-AF65-F5344CB8AC3E}">
        <p14:creationId xmlns:p14="http://schemas.microsoft.com/office/powerpoint/2010/main" val="2769156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C8FB-9721-4D22-9E8B-B9D530EB712F}"/>
              </a:ext>
            </a:extLst>
          </p:cNvPr>
          <p:cNvSpPr>
            <a:spLocks noGrp="1"/>
          </p:cNvSpPr>
          <p:nvPr>
            <p:ph type="title"/>
          </p:nvPr>
        </p:nvSpPr>
        <p:spPr/>
        <p:txBody>
          <a:bodyPr/>
          <a:lstStyle/>
          <a:p>
            <a:r>
              <a:rPr lang="en-US" dirty="0"/>
              <a:t>Disclosures</a:t>
            </a:r>
          </a:p>
        </p:txBody>
      </p:sp>
      <p:sp>
        <p:nvSpPr>
          <p:cNvPr id="3" name="Content Placeholder 2">
            <a:extLst>
              <a:ext uri="{FF2B5EF4-FFF2-40B4-BE49-F238E27FC236}">
                <a16:creationId xmlns:a16="http://schemas.microsoft.com/office/drawing/2014/main" id="{F78E0364-EB09-493B-8E34-885D20EF1605}"/>
              </a:ext>
            </a:extLst>
          </p:cNvPr>
          <p:cNvSpPr>
            <a:spLocks noGrp="1"/>
          </p:cNvSpPr>
          <p:nvPr>
            <p:ph idx="1"/>
          </p:nvPr>
        </p:nvSpPr>
        <p:spPr/>
        <p:txBody>
          <a:bodyPr/>
          <a:lstStyle/>
          <a:p>
            <a:r>
              <a:rPr lang="en-US" dirty="0"/>
              <a:t>No financial disclosures</a:t>
            </a:r>
          </a:p>
          <a:p>
            <a:r>
              <a:rPr lang="en-US" dirty="0"/>
              <a:t>May speak of off-label use of medications, but not as a recommendation</a:t>
            </a:r>
          </a:p>
        </p:txBody>
      </p:sp>
    </p:spTree>
    <p:extLst>
      <p:ext uri="{BB962C8B-B14F-4D97-AF65-F5344CB8AC3E}">
        <p14:creationId xmlns:p14="http://schemas.microsoft.com/office/powerpoint/2010/main" val="2500278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C2EBE-7822-462B-87A3-44367263F390}"/>
              </a:ext>
            </a:extLst>
          </p:cNvPr>
          <p:cNvSpPr>
            <a:spLocks noGrp="1"/>
          </p:cNvSpPr>
          <p:nvPr>
            <p:ph type="title"/>
          </p:nvPr>
        </p:nvSpPr>
        <p:spPr/>
        <p:txBody>
          <a:bodyPr>
            <a:normAutofit/>
          </a:bodyPr>
          <a:lstStyle/>
          <a:p>
            <a:r>
              <a:rPr lang="en-US" dirty="0"/>
              <a:t>Medications to Avoid in Most Older People</a:t>
            </a:r>
            <a:r>
              <a:rPr lang="en-US" baseline="30000" dirty="0"/>
              <a:t>#2</a:t>
            </a:r>
            <a:endParaRPr lang="en-US" dirty="0"/>
          </a:p>
        </p:txBody>
      </p:sp>
      <p:sp>
        <p:nvSpPr>
          <p:cNvPr id="3" name="Content Placeholder 2">
            <a:extLst>
              <a:ext uri="{FF2B5EF4-FFF2-40B4-BE49-F238E27FC236}">
                <a16:creationId xmlns:a16="http://schemas.microsoft.com/office/drawing/2014/main" id="{B29F9101-F3B4-41B2-A456-D2A44039970D}"/>
              </a:ext>
            </a:extLst>
          </p:cNvPr>
          <p:cNvSpPr>
            <a:spLocks noGrp="1"/>
          </p:cNvSpPr>
          <p:nvPr>
            <p:ph idx="1"/>
          </p:nvPr>
        </p:nvSpPr>
        <p:spPr/>
        <p:txBody>
          <a:bodyPr>
            <a:normAutofit fontScale="92500" lnSpcReduction="10000"/>
          </a:bodyPr>
          <a:lstStyle/>
          <a:p>
            <a:r>
              <a:rPr lang="en-US" dirty="0"/>
              <a:t>Anticholinergic Medications </a:t>
            </a:r>
          </a:p>
          <a:p>
            <a:pPr lvl="1"/>
            <a:r>
              <a:rPr lang="en-US" dirty="0"/>
              <a:t>Many medications have anticholinergic properties</a:t>
            </a:r>
          </a:p>
          <a:p>
            <a:pPr lvl="1"/>
            <a:r>
              <a:rPr lang="en-US" dirty="0"/>
              <a:t>Older adults are more likely experience anticholinergic adverse effects</a:t>
            </a:r>
          </a:p>
          <a:p>
            <a:pPr lvl="2"/>
            <a:r>
              <a:rPr lang="en-US" dirty="0"/>
              <a:t>Constipation</a:t>
            </a:r>
          </a:p>
          <a:p>
            <a:pPr lvl="2"/>
            <a:r>
              <a:rPr lang="en-US" dirty="0"/>
              <a:t>Dizziness</a:t>
            </a:r>
          </a:p>
          <a:p>
            <a:pPr lvl="2"/>
            <a:r>
              <a:rPr lang="en-US" dirty="0"/>
              <a:t>Confusion/delirium</a:t>
            </a:r>
          </a:p>
          <a:p>
            <a:pPr lvl="2"/>
            <a:r>
              <a:rPr lang="en-US" dirty="0"/>
              <a:t>Blurred vision</a:t>
            </a:r>
          </a:p>
          <a:p>
            <a:pPr lvl="2"/>
            <a:r>
              <a:rPr lang="en-US" dirty="0"/>
              <a:t>Urinary retention</a:t>
            </a:r>
          </a:p>
          <a:p>
            <a:pPr lvl="2"/>
            <a:r>
              <a:rPr lang="en-US" dirty="0"/>
              <a:t>Tachycardia</a:t>
            </a:r>
          </a:p>
          <a:p>
            <a:pPr lvl="1"/>
            <a:r>
              <a:rPr lang="en-US" dirty="0"/>
              <a:t>Table 7 includes a list of anticholinergic medications</a:t>
            </a:r>
          </a:p>
          <a:p>
            <a:pPr lvl="1"/>
            <a:r>
              <a:rPr lang="en-US" dirty="0"/>
              <a:t>Anticholinergic medications used in psychiatry:</a:t>
            </a:r>
          </a:p>
          <a:p>
            <a:pPr lvl="2"/>
            <a:r>
              <a:rPr lang="en-US" dirty="0"/>
              <a:t>Diphenhydramine (EPSE treatment, sleep)</a:t>
            </a:r>
          </a:p>
          <a:p>
            <a:pPr lvl="2"/>
            <a:r>
              <a:rPr lang="en-US" dirty="0"/>
              <a:t>Doxylamine (sleep)</a:t>
            </a:r>
          </a:p>
          <a:p>
            <a:pPr lvl="2"/>
            <a:r>
              <a:rPr lang="en-US" dirty="0"/>
              <a:t>Hydroxyzine (anxiety, sleep)</a:t>
            </a:r>
          </a:p>
          <a:p>
            <a:pPr lvl="1"/>
            <a:r>
              <a:rPr lang="en-US" dirty="0"/>
              <a:t>Drug-disease interaction with glaucoma</a:t>
            </a:r>
          </a:p>
        </p:txBody>
      </p:sp>
    </p:spTree>
    <p:extLst>
      <p:ext uri="{BB962C8B-B14F-4D97-AF65-F5344CB8AC3E}">
        <p14:creationId xmlns:p14="http://schemas.microsoft.com/office/powerpoint/2010/main" val="3206213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606A0-7C5F-41C6-ADBE-71322FD17E05}"/>
              </a:ext>
            </a:extLst>
          </p:cNvPr>
          <p:cNvSpPr>
            <a:spLocks noGrp="1"/>
          </p:cNvSpPr>
          <p:nvPr>
            <p:ph type="title"/>
          </p:nvPr>
        </p:nvSpPr>
        <p:spPr/>
        <p:txBody>
          <a:bodyPr/>
          <a:lstStyle/>
          <a:p>
            <a:r>
              <a:rPr lang="en-US" dirty="0"/>
              <a:t>Medications to Avoid in Most Older People</a:t>
            </a:r>
            <a:r>
              <a:rPr lang="en-US" baseline="30000" dirty="0"/>
              <a:t>#2</a:t>
            </a:r>
          </a:p>
        </p:txBody>
      </p:sp>
      <p:sp>
        <p:nvSpPr>
          <p:cNvPr id="3" name="Content Placeholder 2">
            <a:extLst>
              <a:ext uri="{FF2B5EF4-FFF2-40B4-BE49-F238E27FC236}">
                <a16:creationId xmlns:a16="http://schemas.microsoft.com/office/drawing/2014/main" id="{A19F2C90-5007-48A1-994C-21C0EC0DE411}"/>
              </a:ext>
            </a:extLst>
          </p:cNvPr>
          <p:cNvSpPr>
            <a:spLocks noGrp="1"/>
          </p:cNvSpPr>
          <p:nvPr>
            <p:ph idx="1"/>
          </p:nvPr>
        </p:nvSpPr>
        <p:spPr/>
        <p:txBody>
          <a:bodyPr/>
          <a:lstStyle/>
          <a:p>
            <a:r>
              <a:rPr lang="en-US" dirty="0"/>
              <a:t>Medications that act in the central nervous system</a:t>
            </a:r>
          </a:p>
          <a:p>
            <a:pPr lvl="1"/>
            <a:r>
              <a:rPr lang="en-US" dirty="0"/>
              <a:t>Antidepressants</a:t>
            </a:r>
          </a:p>
          <a:p>
            <a:pPr lvl="2"/>
            <a:r>
              <a:rPr lang="en-US" dirty="0"/>
              <a:t>Anticholinergic</a:t>
            </a:r>
          </a:p>
          <a:p>
            <a:pPr lvl="2"/>
            <a:r>
              <a:rPr lang="en-US" dirty="0"/>
              <a:t>TCAs (amitriptyline, amoxapine, clomipramine, desipramine, doxepin, imipramine, nortriptyline, protriptyline, trimipramine, )</a:t>
            </a:r>
          </a:p>
          <a:p>
            <a:pPr lvl="2"/>
            <a:r>
              <a:rPr lang="en-US" dirty="0"/>
              <a:t>Paroxetine</a:t>
            </a:r>
          </a:p>
          <a:p>
            <a:pPr lvl="1"/>
            <a:r>
              <a:rPr lang="en-US" dirty="0"/>
              <a:t>Antipsychotics </a:t>
            </a:r>
          </a:p>
          <a:p>
            <a:pPr lvl="2"/>
            <a:r>
              <a:rPr lang="en-US" dirty="0"/>
              <a:t>Increased risk of stroke and rate of cognitive decline and mortality in patients with dementia</a:t>
            </a:r>
          </a:p>
          <a:p>
            <a:pPr lvl="2"/>
            <a:r>
              <a:rPr lang="en-US" dirty="0"/>
              <a:t>Avoid in behavioral problems associated with dementia unless nonpharmacologic/behavioral approaches fail and substantial risk of harm</a:t>
            </a:r>
          </a:p>
          <a:p>
            <a:pPr lvl="2"/>
            <a:endParaRPr lang="en-US" dirty="0"/>
          </a:p>
        </p:txBody>
      </p:sp>
    </p:spTree>
    <p:extLst>
      <p:ext uri="{BB962C8B-B14F-4D97-AF65-F5344CB8AC3E}">
        <p14:creationId xmlns:p14="http://schemas.microsoft.com/office/powerpoint/2010/main" val="1419745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75A99-D159-4729-856D-347E48D8C5DD}"/>
              </a:ext>
            </a:extLst>
          </p:cNvPr>
          <p:cNvSpPr>
            <a:spLocks noGrp="1"/>
          </p:cNvSpPr>
          <p:nvPr>
            <p:ph type="title"/>
          </p:nvPr>
        </p:nvSpPr>
        <p:spPr/>
        <p:txBody>
          <a:bodyPr/>
          <a:lstStyle/>
          <a:p>
            <a:r>
              <a:rPr lang="en-US" dirty="0"/>
              <a:t>Medications to Avoid in Most Older People</a:t>
            </a:r>
            <a:r>
              <a:rPr lang="en-US" baseline="30000" dirty="0"/>
              <a:t>#2</a:t>
            </a:r>
            <a:endParaRPr lang="en-US" dirty="0"/>
          </a:p>
        </p:txBody>
      </p:sp>
      <p:sp>
        <p:nvSpPr>
          <p:cNvPr id="3" name="Content Placeholder 2">
            <a:extLst>
              <a:ext uri="{FF2B5EF4-FFF2-40B4-BE49-F238E27FC236}">
                <a16:creationId xmlns:a16="http://schemas.microsoft.com/office/drawing/2014/main" id="{EA886F77-85C7-4F7E-80DE-E907A164A13D}"/>
              </a:ext>
            </a:extLst>
          </p:cNvPr>
          <p:cNvSpPr>
            <a:spLocks noGrp="1"/>
          </p:cNvSpPr>
          <p:nvPr>
            <p:ph idx="1"/>
          </p:nvPr>
        </p:nvSpPr>
        <p:spPr/>
        <p:txBody>
          <a:bodyPr>
            <a:normAutofit/>
          </a:bodyPr>
          <a:lstStyle/>
          <a:p>
            <a:r>
              <a:rPr lang="en-US" dirty="0"/>
              <a:t>Medications that act in the CNS (continued)</a:t>
            </a:r>
          </a:p>
          <a:p>
            <a:pPr lvl="1"/>
            <a:r>
              <a:rPr lang="en-US" dirty="0"/>
              <a:t>Benzodiazepines</a:t>
            </a:r>
          </a:p>
          <a:p>
            <a:pPr lvl="2"/>
            <a:r>
              <a:rPr lang="en-US" dirty="0"/>
              <a:t>Examples:  Alprazolam, chlordiazepoxide, clonazepam, clorazepate, diazepam, estazolam, flurazepam, oxazepam, quazepam, temazepam, triazolam.</a:t>
            </a:r>
          </a:p>
          <a:p>
            <a:pPr lvl="2"/>
            <a:r>
              <a:rPr lang="en-US" dirty="0"/>
              <a:t>Often used for anxiety &amp; sleep</a:t>
            </a:r>
          </a:p>
          <a:p>
            <a:pPr lvl="2"/>
            <a:r>
              <a:rPr lang="en-US" dirty="0"/>
              <a:t>Increased sensitivity to therapeutic effects</a:t>
            </a:r>
          </a:p>
          <a:p>
            <a:pPr lvl="2"/>
            <a:r>
              <a:rPr lang="en-US" dirty="0"/>
              <a:t>Decreased metabolism</a:t>
            </a:r>
          </a:p>
          <a:p>
            <a:pPr lvl="2"/>
            <a:r>
              <a:rPr lang="en-US" dirty="0"/>
              <a:t>Increased risk of </a:t>
            </a:r>
          </a:p>
          <a:p>
            <a:pPr lvl="3"/>
            <a:r>
              <a:rPr lang="en-US" dirty="0"/>
              <a:t>Cognitive impairment</a:t>
            </a:r>
          </a:p>
          <a:p>
            <a:pPr lvl="3"/>
            <a:r>
              <a:rPr lang="en-US" dirty="0"/>
              <a:t>Delirium</a:t>
            </a:r>
          </a:p>
          <a:p>
            <a:pPr lvl="3"/>
            <a:r>
              <a:rPr lang="en-US" dirty="0"/>
              <a:t>Falls</a:t>
            </a:r>
          </a:p>
          <a:p>
            <a:pPr lvl="3"/>
            <a:r>
              <a:rPr lang="en-US" dirty="0"/>
              <a:t>Fractures</a:t>
            </a:r>
          </a:p>
          <a:p>
            <a:pPr lvl="3"/>
            <a:r>
              <a:rPr lang="en-US" dirty="0"/>
              <a:t>MVA</a:t>
            </a:r>
          </a:p>
          <a:p>
            <a:pPr lvl="2"/>
            <a:r>
              <a:rPr lang="en-US" dirty="0"/>
              <a:t>May be appropriate for some indications (procedural sedation, seizures, alcohol withdrawal etc.)</a:t>
            </a:r>
          </a:p>
        </p:txBody>
      </p:sp>
    </p:spTree>
    <p:extLst>
      <p:ext uri="{BB962C8B-B14F-4D97-AF65-F5344CB8AC3E}">
        <p14:creationId xmlns:p14="http://schemas.microsoft.com/office/powerpoint/2010/main" val="796778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75A99-D159-4729-856D-347E48D8C5DD}"/>
              </a:ext>
            </a:extLst>
          </p:cNvPr>
          <p:cNvSpPr>
            <a:spLocks noGrp="1"/>
          </p:cNvSpPr>
          <p:nvPr>
            <p:ph type="title"/>
          </p:nvPr>
        </p:nvSpPr>
        <p:spPr/>
        <p:txBody>
          <a:bodyPr/>
          <a:lstStyle/>
          <a:p>
            <a:r>
              <a:rPr lang="en-US" dirty="0"/>
              <a:t>Medications to Avoid in Most Older People</a:t>
            </a:r>
            <a:r>
              <a:rPr lang="en-US" baseline="30000" dirty="0"/>
              <a:t>#2</a:t>
            </a:r>
            <a:endParaRPr lang="en-US" dirty="0"/>
          </a:p>
        </p:txBody>
      </p:sp>
      <p:sp>
        <p:nvSpPr>
          <p:cNvPr id="3" name="Content Placeholder 2">
            <a:extLst>
              <a:ext uri="{FF2B5EF4-FFF2-40B4-BE49-F238E27FC236}">
                <a16:creationId xmlns:a16="http://schemas.microsoft.com/office/drawing/2014/main" id="{EA886F77-85C7-4F7E-80DE-E907A164A13D}"/>
              </a:ext>
            </a:extLst>
          </p:cNvPr>
          <p:cNvSpPr>
            <a:spLocks noGrp="1"/>
          </p:cNvSpPr>
          <p:nvPr>
            <p:ph idx="1"/>
          </p:nvPr>
        </p:nvSpPr>
        <p:spPr/>
        <p:txBody>
          <a:bodyPr>
            <a:normAutofit/>
          </a:bodyPr>
          <a:lstStyle/>
          <a:p>
            <a:r>
              <a:rPr lang="en-US" dirty="0"/>
              <a:t>Medications that act in the CNS (continued)</a:t>
            </a:r>
          </a:p>
          <a:p>
            <a:pPr lvl="1"/>
            <a:r>
              <a:rPr lang="en-US" dirty="0"/>
              <a:t>Non-benzodiazepine, benzodiazepine receptor agonists</a:t>
            </a:r>
          </a:p>
          <a:p>
            <a:pPr lvl="2"/>
            <a:r>
              <a:rPr lang="en-US" dirty="0"/>
              <a:t>Eszopiclone, Zaleplon, zopiclone, zolpidem </a:t>
            </a:r>
          </a:p>
          <a:p>
            <a:pPr lvl="2"/>
            <a:r>
              <a:rPr lang="en-US" dirty="0"/>
              <a:t>Increased sensitivity to therapeutic effects</a:t>
            </a:r>
          </a:p>
          <a:p>
            <a:pPr lvl="2"/>
            <a:r>
              <a:rPr lang="en-US" dirty="0"/>
              <a:t>Decreased metabolism</a:t>
            </a:r>
          </a:p>
          <a:p>
            <a:pPr lvl="2"/>
            <a:r>
              <a:rPr lang="en-US" dirty="0"/>
              <a:t>Increased risk of </a:t>
            </a:r>
          </a:p>
          <a:p>
            <a:pPr lvl="3"/>
            <a:r>
              <a:rPr lang="en-US" dirty="0"/>
              <a:t>Delirium</a:t>
            </a:r>
          </a:p>
          <a:p>
            <a:pPr lvl="3"/>
            <a:r>
              <a:rPr lang="en-US" dirty="0"/>
              <a:t>Falls</a:t>
            </a:r>
          </a:p>
          <a:p>
            <a:pPr lvl="3"/>
            <a:r>
              <a:rPr lang="en-US" dirty="0"/>
              <a:t>Fractures</a:t>
            </a:r>
          </a:p>
          <a:p>
            <a:pPr lvl="3"/>
            <a:r>
              <a:rPr lang="en-US" dirty="0"/>
              <a:t>Associated with increased ER visits</a:t>
            </a:r>
          </a:p>
          <a:p>
            <a:pPr lvl="3"/>
            <a:r>
              <a:rPr lang="en-US" dirty="0"/>
              <a:t>MVA	</a:t>
            </a:r>
          </a:p>
          <a:p>
            <a:pPr lvl="2"/>
            <a:r>
              <a:rPr lang="en-US" dirty="0"/>
              <a:t>Some have reduced dosing for older people</a:t>
            </a:r>
          </a:p>
        </p:txBody>
      </p:sp>
    </p:spTree>
    <p:extLst>
      <p:ext uri="{BB962C8B-B14F-4D97-AF65-F5344CB8AC3E}">
        <p14:creationId xmlns:p14="http://schemas.microsoft.com/office/powerpoint/2010/main" val="1262947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B6357-1F5F-4218-AC3C-428861703C5C}"/>
              </a:ext>
            </a:extLst>
          </p:cNvPr>
          <p:cNvSpPr>
            <a:spLocks noGrp="1"/>
          </p:cNvSpPr>
          <p:nvPr>
            <p:ph type="title"/>
          </p:nvPr>
        </p:nvSpPr>
        <p:spPr/>
        <p:txBody>
          <a:bodyPr/>
          <a:lstStyle/>
          <a:p>
            <a:r>
              <a:rPr lang="en-US" dirty="0"/>
              <a:t>Medications to Avoid in Most Older People</a:t>
            </a:r>
            <a:r>
              <a:rPr lang="en-US" baseline="30000" dirty="0"/>
              <a:t>#2</a:t>
            </a:r>
            <a:endParaRPr lang="en-US" dirty="0"/>
          </a:p>
        </p:txBody>
      </p:sp>
      <p:sp>
        <p:nvSpPr>
          <p:cNvPr id="3" name="Content Placeholder 2">
            <a:extLst>
              <a:ext uri="{FF2B5EF4-FFF2-40B4-BE49-F238E27FC236}">
                <a16:creationId xmlns:a16="http://schemas.microsoft.com/office/drawing/2014/main" id="{4C61F6FD-E4AB-46DD-9D7B-F97F9E42A94B}"/>
              </a:ext>
            </a:extLst>
          </p:cNvPr>
          <p:cNvSpPr>
            <a:spLocks noGrp="1"/>
          </p:cNvSpPr>
          <p:nvPr>
            <p:ph idx="1"/>
          </p:nvPr>
        </p:nvSpPr>
        <p:spPr/>
        <p:txBody>
          <a:bodyPr/>
          <a:lstStyle/>
          <a:p>
            <a:r>
              <a:rPr lang="en-US" dirty="0"/>
              <a:t>Medications that Act in the CNS</a:t>
            </a:r>
          </a:p>
          <a:p>
            <a:pPr lvl="1"/>
            <a:r>
              <a:rPr lang="en-US" dirty="0"/>
              <a:t>Additive effects</a:t>
            </a:r>
          </a:p>
          <a:p>
            <a:pPr lvl="1"/>
            <a:r>
              <a:rPr lang="en-US" dirty="0"/>
              <a:t>Recommend minimizing co-prescribing medications that have CNS effects</a:t>
            </a:r>
          </a:p>
          <a:p>
            <a:pPr lvl="2"/>
            <a:r>
              <a:rPr lang="en-US" dirty="0"/>
              <a:t>AGS Beers Criteria for Potentially Inappropriate Medications in Older Adults recommends no more than 3 CNS active medications, especially combinations including benzos, nonbenzo benzos, or opioids.</a:t>
            </a:r>
          </a:p>
          <a:p>
            <a:pPr marL="914400" lvl="2" indent="0">
              <a:buNone/>
            </a:pPr>
            <a:endParaRPr lang="en-US" dirty="0"/>
          </a:p>
          <a:p>
            <a:pPr lvl="1"/>
            <a:endParaRPr lang="en-US" dirty="0"/>
          </a:p>
        </p:txBody>
      </p:sp>
    </p:spTree>
    <p:extLst>
      <p:ext uri="{BB962C8B-B14F-4D97-AF65-F5344CB8AC3E}">
        <p14:creationId xmlns:p14="http://schemas.microsoft.com/office/powerpoint/2010/main" val="2909175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ACAA-2823-435A-B817-CACCB54E988C}"/>
              </a:ext>
            </a:extLst>
          </p:cNvPr>
          <p:cNvSpPr>
            <a:spLocks noGrp="1"/>
          </p:cNvSpPr>
          <p:nvPr>
            <p:ph type="title"/>
          </p:nvPr>
        </p:nvSpPr>
        <p:spPr/>
        <p:txBody>
          <a:bodyPr/>
          <a:lstStyle/>
          <a:p>
            <a:r>
              <a:rPr lang="en-US" dirty="0"/>
              <a:t>Medications to Avoid in Most Older People</a:t>
            </a:r>
            <a:r>
              <a:rPr lang="en-US" baseline="30000" dirty="0"/>
              <a:t>#2</a:t>
            </a:r>
            <a:endParaRPr lang="en-US" dirty="0"/>
          </a:p>
        </p:txBody>
      </p:sp>
      <p:sp>
        <p:nvSpPr>
          <p:cNvPr id="3" name="Content Placeholder 2">
            <a:extLst>
              <a:ext uri="{FF2B5EF4-FFF2-40B4-BE49-F238E27FC236}">
                <a16:creationId xmlns:a16="http://schemas.microsoft.com/office/drawing/2014/main" id="{86075D19-CF43-4AEC-B205-D8F6E392EC7C}"/>
              </a:ext>
            </a:extLst>
          </p:cNvPr>
          <p:cNvSpPr>
            <a:spLocks noGrp="1"/>
          </p:cNvSpPr>
          <p:nvPr>
            <p:ph idx="1"/>
          </p:nvPr>
        </p:nvSpPr>
        <p:spPr/>
        <p:txBody>
          <a:bodyPr>
            <a:normAutofit/>
          </a:bodyPr>
          <a:lstStyle/>
          <a:p>
            <a:r>
              <a:rPr lang="en-US" dirty="0"/>
              <a:t>Medications with Risk of Falls/Fractures (Table 3 &amp; 5)</a:t>
            </a:r>
          </a:p>
          <a:p>
            <a:pPr lvl="1"/>
            <a:r>
              <a:rPr lang="en-US" dirty="0"/>
              <a:t>Antidepressants</a:t>
            </a:r>
          </a:p>
          <a:p>
            <a:pPr lvl="2"/>
            <a:r>
              <a:rPr lang="en-US" dirty="0"/>
              <a:t>TCAs</a:t>
            </a:r>
          </a:p>
          <a:p>
            <a:pPr lvl="2"/>
            <a:r>
              <a:rPr lang="en-US" dirty="0"/>
              <a:t>SSRIs</a:t>
            </a:r>
          </a:p>
          <a:p>
            <a:pPr lvl="2"/>
            <a:r>
              <a:rPr lang="en-US" dirty="0"/>
              <a:t>SNRIs</a:t>
            </a:r>
          </a:p>
          <a:p>
            <a:pPr lvl="2"/>
            <a:r>
              <a:rPr lang="en-US" dirty="0"/>
              <a:t>Vilazodone</a:t>
            </a:r>
          </a:p>
          <a:p>
            <a:pPr lvl="1"/>
            <a:r>
              <a:rPr lang="en-US" dirty="0"/>
              <a:t>Antipsychotics</a:t>
            </a:r>
          </a:p>
          <a:p>
            <a:pPr lvl="1"/>
            <a:r>
              <a:rPr lang="en-US" dirty="0"/>
              <a:t>Benzodiazepines</a:t>
            </a:r>
          </a:p>
          <a:p>
            <a:pPr lvl="1"/>
            <a:r>
              <a:rPr lang="en-US" dirty="0"/>
              <a:t>Nonbenzodiazepine benzodiazepines</a:t>
            </a:r>
          </a:p>
          <a:p>
            <a:pPr lvl="1"/>
            <a:r>
              <a:rPr lang="en-US" dirty="0"/>
              <a:t>Antiepileptics (VPA, carbamazepine)</a:t>
            </a:r>
          </a:p>
          <a:p>
            <a:r>
              <a:rPr lang="en-US" dirty="0"/>
              <a:t>May cause ataxia, impaired psychomotor function, syncope, additional falls &amp; fractures</a:t>
            </a:r>
          </a:p>
          <a:p>
            <a:r>
              <a:rPr lang="en-US" dirty="0"/>
              <a:t>Avoid unless safer alternatives are not available</a:t>
            </a:r>
          </a:p>
          <a:p>
            <a:endParaRPr lang="en-US" dirty="0"/>
          </a:p>
        </p:txBody>
      </p:sp>
    </p:spTree>
    <p:extLst>
      <p:ext uri="{BB962C8B-B14F-4D97-AF65-F5344CB8AC3E}">
        <p14:creationId xmlns:p14="http://schemas.microsoft.com/office/powerpoint/2010/main" val="220994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AD92D-14C7-40DE-9B3B-BC0FACA05E37}"/>
              </a:ext>
            </a:extLst>
          </p:cNvPr>
          <p:cNvSpPr>
            <a:spLocks noGrp="1"/>
          </p:cNvSpPr>
          <p:nvPr>
            <p:ph type="title"/>
          </p:nvPr>
        </p:nvSpPr>
        <p:spPr/>
        <p:txBody>
          <a:bodyPr/>
          <a:lstStyle/>
          <a:p>
            <a:r>
              <a:rPr lang="en-US" dirty="0"/>
              <a:t>Medications by Indication	</a:t>
            </a:r>
          </a:p>
        </p:txBody>
      </p:sp>
      <p:sp>
        <p:nvSpPr>
          <p:cNvPr id="3" name="Text Placeholder 2">
            <a:extLst>
              <a:ext uri="{FF2B5EF4-FFF2-40B4-BE49-F238E27FC236}">
                <a16:creationId xmlns:a16="http://schemas.microsoft.com/office/drawing/2014/main" id="{DCA070DD-7A05-4F8F-9C5C-1507FD8BDE0B}"/>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42416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0BD3EA-FB7A-45CF-86CA-1C1F22C5A040}"/>
              </a:ext>
            </a:extLst>
          </p:cNvPr>
          <p:cNvSpPr>
            <a:spLocks noGrp="1"/>
          </p:cNvSpPr>
          <p:nvPr>
            <p:ph type="title"/>
          </p:nvPr>
        </p:nvSpPr>
        <p:spPr/>
        <p:txBody>
          <a:bodyPr/>
          <a:lstStyle/>
          <a:p>
            <a:r>
              <a:rPr lang="en-US" dirty="0"/>
              <a:t>Medications for Sleep</a:t>
            </a:r>
          </a:p>
        </p:txBody>
      </p:sp>
      <p:sp>
        <p:nvSpPr>
          <p:cNvPr id="5" name="Content Placeholder 4">
            <a:extLst>
              <a:ext uri="{FF2B5EF4-FFF2-40B4-BE49-F238E27FC236}">
                <a16:creationId xmlns:a16="http://schemas.microsoft.com/office/drawing/2014/main" id="{9FE847B9-6B64-4A39-ACE2-C3EB6DF83BC1}"/>
              </a:ext>
            </a:extLst>
          </p:cNvPr>
          <p:cNvSpPr>
            <a:spLocks noGrp="1"/>
          </p:cNvSpPr>
          <p:nvPr>
            <p:ph idx="1"/>
          </p:nvPr>
        </p:nvSpPr>
        <p:spPr/>
        <p:txBody>
          <a:bodyPr>
            <a:normAutofit fontScale="85000" lnSpcReduction="20000"/>
          </a:bodyPr>
          <a:lstStyle/>
          <a:p>
            <a:r>
              <a:rPr lang="en-US" dirty="0"/>
              <a:t>Benzodiazepines</a:t>
            </a:r>
          </a:p>
          <a:p>
            <a:pPr lvl="1"/>
            <a:r>
              <a:rPr lang="en-US" dirty="0"/>
              <a:t>Temazepam, oxazepam, etc.</a:t>
            </a:r>
          </a:p>
          <a:p>
            <a:pPr lvl="1"/>
            <a:r>
              <a:rPr lang="en-US" dirty="0"/>
              <a:t>PIM</a:t>
            </a:r>
          </a:p>
          <a:p>
            <a:r>
              <a:rPr lang="en-US" dirty="0"/>
              <a:t>Antihistamines</a:t>
            </a:r>
          </a:p>
          <a:p>
            <a:pPr lvl="1"/>
            <a:r>
              <a:rPr lang="en-US" dirty="0"/>
              <a:t>Doxylamine, diphenhydramine</a:t>
            </a:r>
          </a:p>
          <a:p>
            <a:pPr lvl="1"/>
            <a:r>
              <a:rPr lang="en-US" dirty="0"/>
              <a:t>PIM</a:t>
            </a:r>
          </a:p>
          <a:p>
            <a:r>
              <a:rPr lang="en-US" dirty="0"/>
              <a:t>Antidepressants (off-label)</a:t>
            </a:r>
          </a:p>
          <a:p>
            <a:pPr lvl="1"/>
            <a:r>
              <a:rPr lang="en-US" dirty="0"/>
              <a:t>Amitriptyline (PIM), doxepin (&lt;6 mg similar to placebo)</a:t>
            </a:r>
          </a:p>
          <a:p>
            <a:pPr lvl="1"/>
            <a:r>
              <a:rPr lang="en-US" dirty="0"/>
              <a:t>Trazodone, mirtazapine (SIADH) especially with comorbid depression</a:t>
            </a:r>
          </a:p>
          <a:p>
            <a:r>
              <a:rPr lang="en-US" dirty="0"/>
              <a:t>Z Drugs</a:t>
            </a:r>
          </a:p>
          <a:p>
            <a:pPr lvl="1"/>
            <a:r>
              <a:rPr lang="en-US" dirty="0"/>
              <a:t>Zaleplon, zolpidem, zopiclone, eszopiclone (PIM)</a:t>
            </a:r>
          </a:p>
          <a:p>
            <a:r>
              <a:rPr lang="en-US" dirty="0"/>
              <a:t>Melatonin &amp; ramelteon</a:t>
            </a:r>
          </a:p>
          <a:p>
            <a:r>
              <a:rPr lang="en-US" dirty="0"/>
              <a:t>Suvorexant, daridorexant, lemborexant</a:t>
            </a:r>
          </a:p>
          <a:p>
            <a:endParaRPr lang="en-US" dirty="0"/>
          </a:p>
        </p:txBody>
      </p:sp>
    </p:spTree>
    <p:extLst>
      <p:ext uri="{BB962C8B-B14F-4D97-AF65-F5344CB8AC3E}">
        <p14:creationId xmlns:p14="http://schemas.microsoft.com/office/powerpoint/2010/main" val="16140812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FEA25-9FB8-46D3-8007-79B17D541301}"/>
              </a:ext>
            </a:extLst>
          </p:cNvPr>
          <p:cNvSpPr>
            <a:spLocks noGrp="1"/>
          </p:cNvSpPr>
          <p:nvPr>
            <p:ph type="title"/>
          </p:nvPr>
        </p:nvSpPr>
        <p:spPr/>
        <p:txBody>
          <a:bodyPr/>
          <a:lstStyle/>
          <a:p>
            <a:r>
              <a:rPr lang="en-US" dirty="0"/>
              <a:t>Medications for Depression	</a:t>
            </a:r>
          </a:p>
        </p:txBody>
      </p:sp>
      <p:sp>
        <p:nvSpPr>
          <p:cNvPr id="3" name="Content Placeholder 2">
            <a:extLst>
              <a:ext uri="{FF2B5EF4-FFF2-40B4-BE49-F238E27FC236}">
                <a16:creationId xmlns:a16="http://schemas.microsoft.com/office/drawing/2014/main" id="{EBC8363A-8375-42DA-B97D-B55E0F3E80F1}"/>
              </a:ext>
            </a:extLst>
          </p:cNvPr>
          <p:cNvSpPr>
            <a:spLocks noGrp="1"/>
          </p:cNvSpPr>
          <p:nvPr>
            <p:ph idx="1"/>
          </p:nvPr>
        </p:nvSpPr>
        <p:spPr/>
        <p:txBody>
          <a:bodyPr>
            <a:normAutofit fontScale="92500" lnSpcReduction="10000"/>
          </a:bodyPr>
          <a:lstStyle/>
          <a:p>
            <a:r>
              <a:rPr lang="en-US" dirty="0"/>
              <a:t>Increased risk of SIADH </a:t>
            </a:r>
          </a:p>
          <a:p>
            <a:pPr lvl="1"/>
            <a:r>
              <a:rPr lang="en-US" dirty="0"/>
              <a:t>SSRIs </a:t>
            </a:r>
          </a:p>
          <a:p>
            <a:pPr lvl="1"/>
            <a:r>
              <a:rPr lang="en-US" dirty="0"/>
              <a:t>SNRIs</a:t>
            </a:r>
          </a:p>
          <a:p>
            <a:pPr lvl="1"/>
            <a:r>
              <a:rPr lang="en-US" dirty="0"/>
              <a:t>Serotonin modulators (vilazodone &amp; vortioxetine)</a:t>
            </a:r>
          </a:p>
          <a:p>
            <a:pPr lvl="1"/>
            <a:r>
              <a:rPr lang="en-US" dirty="0"/>
              <a:t>Mirtazapine</a:t>
            </a:r>
          </a:p>
          <a:p>
            <a:pPr lvl="1"/>
            <a:r>
              <a:rPr lang="en-US" dirty="0"/>
              <a:t>TCAs</a:t>
            </a:r>
          </a:p>
          <a:p>
            <a:r>
              <a:rPr lang="en-US" dirty="0"/>
              <a:t>Bleed Risk</a:t>
            </a:r>
            <a:r>
              <a:rPr lang="en-US" baseline="30000" dirty="0"/>
              <a:t>10</a:t>
            </a:r>
          </a:p>
          <a:p>
            <a:pPr lvl="1"/>
            <a:r>
              <a:rPr lang="en-US" dirty="0"/>
              <a:t>Medications with high affinity for the serotonin transporter may have increased risk of bleeding in all patients</a:t>
            </a:r>
          </a:p>
          <a:p>
            <a:pPr lvl="2"/>
            <a:r>
              <a:rPr lang="en-US" dirty="0"/>
              <a:t>Duloxetine, paroxetine, sertraline, vilazodone, vortioxetine.</a:t>
            </a:r>
          </a:p>
          <a:p>
            <a:pPr lvl="2"/>
            <a:r>
              <a:rPr lang="en-US" dirty="0"/>
              <a:t>Some TCAs (clomipramine) as well, but Beers Criteria </a:t>
            </a:r>
          </a:p>
          <a:p>
            <a:pPr lvl="1"/>
            <a:r>
              <a:rPr lang="en-US" dirty="0"/>
              <a:t>Medications with intermediate affinity</a:t>
            </a:r>
          </a:p>
          <a:p>
            <a:pPr lvl="2"/>
            <a:r>
              <a:rPr lang="en-US" dirty="0"/>
              <a:t>Amitriptyline, citalopram, escitalopram, imipramine, venlafaxine</a:t>
            </a:r>
          </a:p>
          <a:p>
            <a:pPr lvl="1"/>
            <a:r>
              <a:rPr lang="en-US" dirty="0"/>
              <a:t>Medications with low affinity</a:t>
            </a:r>
          </a:p>
          <a:p>
            <a:pPr lvl="2"/>
            <a:r>
              <a:rPr lang="en-US" dirty="0"/>
              <a:t>Bupropion, doxepin, mirtazapine, nortriptyline, phenelzine, tranylcypromine and trazodone</a:t>
            </a:r>
          </a:p>
          <a:p>
            <a:pPr lvl="2"/>
            <a:endParaRPr lang="en-US" dirty="0"/>
          </a:p>
        </p:txBody>
      </p:sp>
    </p:spTree>
    <p:extLst>
      <p:ext uri="{BB962C8B-B14F-4D97-AF65-F5344CB8AC3E}">
        <p14:creationId xmlns:p14="http://schemas.microsoft.com/office/powerpoint/2010/main" val="2475608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36B50-DC56-42D0-B731-4D23C372897A}"/>
              </a:ext>
            </a:extLst>
          </p:cNvPr>
          <p:cNvSpPr>
            <a:spLocks noGrp="1"/>
          </p:cNvSpPr>
          <p:nvPr>
            <p:ph type="title"/>
          </p:nvPr>
        </p:nvSpPr>
        <p:spPr/>
        <p:txBody>
          <a:bodyPr/>
          <a:lstStyle/>
          <a:p>
            <a:r>
              <a:rPr lang="en-US" dirty="0"/>
              <a:t>Medications for Depression (Continued)</a:t>
            </a:r>
          </a:p>
        </p:txBody>
      </p:sp>
      <p:sp>
        <p:nvSpPr>
          <p:cNvPr id="3" name="Content Placeholder 2">
            <a:extLst>
              <a:ext uri="{FF2B5EF4-FFF2-40B4-BE49-F238E27FC236}">
                <a16:creationId xmlns:a16="http://schemas.microsoft.com/office/drawing/2014/main" id="{3969F355-57DB-4DA8-ABB0-504AC087DB7A}"/>
              </a:ext>
            </a:extLst>
          </p:cNvPr>
          <p:cNvSpPr>
            <a:spLocks noGrp="1"/>
          </p:cNvSpPr>
          <p:nvPr>
            <p:ph idx="1"/>
          </p:nvPr>
        </p:nvSpPr>
        <p:spPr/>
        <p:txBody>
          <a:bodyPr>
            <a:normAutofit lnSpcReduction="10000"/>
          </a:bodyPr>
          <a:lstStyle/>
          <a:p>
            <a:r>
              <a:rPr lang="en-US" dirty="0"/>
              <a:t>SSRIs</a:t>
            </a:r>
          </a:p>
          <a:p>
            <a:pPr lvl="1"/>
            <a:r>
              <a:rPr lang="en-US" dirty="0"/>
              <a:t>Generally first line</a:t>
            </a:r>
          </a:p>
          <a:p>
            <a:pPr lvl="1"/>
            <a:r>
              <a:rPr lang="en-US" dirty="0"/>
              <a:t>SIADH, bleed risk, falls</a:t>
            </a:r>
          </a:p>
          <a:p>
            <a:pPr lvl="1"/>
            <a:r>
              <a:rPr lang="en-US" dirty="0"/>
              <a:t>Avoid paroxetine due to anticholinergic properties</a:t>
            </a:r>
          </a:p>
          <a:p>
            <a:r>
              <a:rPr lang="en-US" dirty="0"/>
              <a:t>Other Ads</a:t>
            </a:r>
          </a:p>
          <a:p>
            <a:pPr lvl="1"/>
            <a:r>
              <a:rPr lang="en-US" dirty="0"/>
              <a:t>Bupropion – renal function, monitor</a:t>
            </a:r>
          </a:p>
          <a:p>
            <a:pPr lvl="1"/>
            <a:r>
              <a:rPr lang="en-US" dirty="0"/>
              <a:t>Vilazodone – falls risk precaution</a:t>
            </a:r>
          </a:p>
          <a:p>
            <a:pPr lvl="1"/>
            <a:r>
              <a:rPr lang="en-US" dirty="0"/>
              <a:t>Vortioxetine</a:t>
            </a:r>
          </a:p>
          <a:p>
            <a:r>
              <a:rPr lang="en-US" dirty="0"/>
              <a:t>Monotherapy when possible</a:t>
            </a:r>
          </a:p>
          <a:p>
            <a:r>
              <a:rPr lang="en-US" dirty="0"/>
              <a:t>Switch rather than augment in partial response</a:t>
            </a:r>
          </a:p>
          <a:p>
            <a:r>
              <a:rPr lang="en-US" dirty="0"/>
              <a:t>Start with low dose and titrate slowly</a:t>
            </a:r>
          </a:p>
          <a:p>
            <a:endParaRPr lang="en-US" dirty="0"/>
          </a:p>
        </p:txBody>
      </p:sp>
    </p:spTree>
    <p:extLst>
      <p:ext uri="{BB962C8B-B14F-4D97-AF65-F5344CB8AC3E}">
        <p14:creationId xmlns:p14="http://schemas.microsoft.com/office/powerpoint/2010/main" val="1680524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B44B2-8D5A-407D-A326-08B8604B7DFC}"/>
              </a:ext>
            </a:extLst>
          </p:cNvPr>
          <p:cNvSpPr>
            <a:spLocks noGrp="1"/>
          </p:cNvSpPr>
          <p:nvPr>
            <p:ph type="title"/>
          </p:nvPr>
        </p:nvSpPr>
        <p:spPr/>
        <p:txBody>
          <a:bodyPr/>
          <a:lstStyle/>
          <a:p>
            <a:r>
              <a:rPr lang="en-US" dirty="0"/>
              <a:t>Goals of This Presentation</a:t>
            </a:r>
          </a:p>
        </p:txBody>
      </p:sp>
      <p:sp>
        <p:nvSpPr>
          <p:cNvPr id="3" name="Content Placeholder 2">
            <a:extLst>
              <a:ext uri="{FF2B5EF4-FFF2-40B4-BE49-F238E27FC236}">
                <a16:creationId xmlns:a16="http://schemas.microsoft.com/office/drawing/2014/main" id="{D1B9D05D-6397-4E72-9CCD-2751912B4F65}"/>
              </a:ext>
            </a:extLst>
          </p:cNvPr>
          <p:cNvSpPr>
            <a:spLocks noGrp="1"/>
          </p:cNvSpPr>
          <p:nvPr>
            <p:ph idx="1"/>
          </p:nvPr>
        </p:nvSpPr>
        <p:spPr/>
        <p:txBody>
          <a:bodyPr/>
          <a:lstStyle/>
          <a:p>
            <a:r>
              <a:rPr lang="en-US" dirty="0"/>
              <a:t>Understand the aging process and the effects on medication use</a:t>
            </a:r>
          </a:p>
          <a:p>
            <a:r>
              <a:rPr lang="en-US" dirty="0"/>
              <a:t>Review medication risks in older persons, and the AGS Beers Criteria for Potentially Inappropriate Medication Use in Older Adults (PIM).</a:t>
            </a:r>
          </a:p>
          <a:p>
            <a:r>
              <a:rPr lang="en-US" dirty="0"/>
              <a:t>Review specific mental health medications with increased risk in older adults</a:t>
            </a:r>
          </a:p>
        </p:txBody>
      </p:sp>
    </p:spTree>
    <p:extLst>
      <p:ext uri="{BB962C8B-B14F-4D97-AF65-F5344CB8AC3E}">
        <p14:creationId xmlns:p14="http://schemas.microsoft.com/office/powerpoint/2010/main" val="483757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74BFE-3831-4369-9B4B-E2307C20594D}"/>
              </a:ext>
            </a:extLst>
          </p:cNvPr>
          <p:cNvSpPr>
            <a:spLocks noGrp="1"/>
          </p:cNvSpPr>
          <p:nvPr>
            <p:ph type="title"/>
          </p:nvPr>
        </p:nvSpPr>
        <p:spPr/>
        <p:txBody>
          <a:bodyPr/>
          <a:lstStyle/>
          <a:p>
            <a:r>
              <a:rPr lang="en-US" dirty="0"/>
              <a:t>Medications for Anxiety</a:t>
            </a:r>
          </a:p>
        </p:txBody>
      </p:sp>
      <p:sp>
        <p:nvSpPr>
          <p:cNvPr id="3" name="Content Placeholder 2">
            <a:extLst>
              <a:ext uri="{FF2B5EF4-FFF2-40B4-BE49-F238E27FC236}">
                <a16:creationId xmlns:a16="http://schemas.microsoft.com/office/drawing/2014/main" id="{2BB59778-5DAC-4988-8EE0-7AE45B6DDC4D}"/>
              </a:ext>
            </a:extLst>
          </p:cNvPr>
          <p:cNvSpPr>
            <a:spLocks noGrp="1"/>
          </p:cNvSpPr>
          <p:nvPr>
            <p:ph idx="1"/>
          </p:nvPr>
        </p:nvSpPr>
        <p:spPr/>
        <p:txBody>
          <a:bodyPr/>
          <a:lstStyle/>
          <a:p>
            <a:r>
              <a:rPr lang="en-US" dirty="0"/>
              <a:t>Generalized Anxiety Disorder is most common anxiety disorder in older people</a:t>
            </a:r>
          </a:p>
          <a:p>
            <a:pPr lvl="1"/>
            <a:r>
              <a:rPr lang="en-US" dirty="0"/>
              <a:t>Benzos – falls &amp; fractures, delirium, cognitive impairment, MVA</a:t>
            </a:r>
          </a:p>
          <a:p>
            <a:pPr lvl="1"/>
            <a:r>
              <a:rPr lang="en-US" dirty="0"/>
              <a:t>Antidepressants</a:t>
            </a:r>
          </a:p>
          <a:p>
            <a:pPr lvl="2"/>
            <a:r>
              <a:rPr lang="en-US" dirty="0"/>
              <a:t>Increased risk of SIADH with SSRIs commonly used in GAD</a:t>
            </a:r>
          </a:p>
          <a:p>
            <a:pPr lvl="2"/>
            <a:r>
              <a:rPr lang="en-US" dirty="0"/>
              <a:t>Paroxetine – avoid due to anticholinergic SEs</a:t>
            </a:r>
          </a:p>
          <a:p>
            <a:pPr lvl="1"/>
            <a:r>
              <a:rPr lang="en-US" dirty="0"/>
              <a:t>Hydroxyzine – anticholinergic, should be avoided</a:t>
            </a:r>
          </a:p>
          <a:p>
            <a:pPr lvl="1"/>
            <a:r>
              <a:rPr lang="en-US" dirty="0"/>
              <a:t>Buspar – No specific warnings in older adults</a:t>
            </a:r>
          </a:p>
          <a:p>
            <a:pPr lvl="1"/>
            <a:r>
              <a:rPr lang="en-US" dirty="0"/>
              <a:t>Pregabalin (off-label) – some data, no specific warnings</a:t>
            </a:r>
          </a:p>
          <a:p>
            <a:pPr lvl="1"/>
            <a:r>
              <a:rPr lang="en-US" dirty="0"/>
              <a:t>Gabapentin (off label) – no specific warnings</a:t>
            </a:r>
          </a:p>
          <a:p>
            <a:pPr marL="0" indent="0">
              <a:buNone/>
            </a:pPr>
            <a:endParaRPr lang="en-US" dirty="0"/>
          </a:p>
        </p:txBody>
      </p:sp>
    </p:spTree>
    <p:extLst>
      <p:ext uri="{BB962C8B-B14F-4D97-AF65-F5344CB8AC3E}">
        <p14:creationId xmlns:p14="http://schemas.microsoft.com/office/powerpoint/2010/main" val="3889217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74BFE-3831-4369-9B4B-E2307C20594D}"/>
              </a:ext>
            </a:extLst>
          </p:cNvPr>
          <p:cNvSpPr>
            <a:spLocks noGrp="1"/>
          </p:cNvSpPr>
          <p:nvPr>
            <p:ph type="title"/>
          </p:nvPr>
        </p:nvSpPr>
        <p:spPr/>
        <p:txBody>
          <a:bodyPr/>
          <a:lstStyle/>
          <a:p>
            <a:r>
              <a:rPr lang="en-US" dirty="0"/>
              <a:t>Medications for Anxiety</a:t>
            </a:r>
          </a:p>
        </p:txBody>
      </p:sp>
      <p:sp>
        <p:nvSpPr>
          <p:cNvPr id="3" name="Content Placeholder 2">
            <a:extLst>
              <a:ext uri="{FF2B5EF4-FFF2-40B4-BE49-F238E27FC236}">
                <a16:creationId xmlns:a16="http://schemas.microsoft.com/office/drawing/2014/main" id="{2BB59778-5DAC-4988-8EE0-7AE45B6DDC4D}"/>
              </a:ext>
            </a:extLst>
          </p:cNvPr>
          <p:cNvSpPr>
            <a:spLocks noGrp="1"/>
          </p:cNvSpPr>
          <p:nvPr>
            <p:ph idx="1"/>
          </p:nvPr>
        </p:nvSpPr>
        <p:spPr/>
        <p:txBody>
          <a:bodyPr>
            <a:normAutofit fontScale="92500" lnSpcReduction="20000"/>
          </a:bodyPr>
          <a:lstStyle/>
          <a:p>
            <a:r>
              <a:rPr lang="en-US" dirty="0"/>
              <a:t>Panic disorder</a:t>
            </a:r>
          </a:p>
          <a:p>
            <a:pPr lvl="1"/>
            <a:r>
              <a:rPr lang="en-US" dirty="0"/>
              <a:t>Antidepressants</a:t>
            </a:r>
          </a:p>
          <a:p>
            <a:pPr lvl="2"/>
            <a:r>
              <a:rPr lang="en-US" dirty="0"/>
              <a:t>SSRIs</a:t>
            </a:r>
          </a:p>
          <a:p>
            <a:pPr lvl="3"/>
            <a:r>
              <a:rPr lang="en-US" dirty="0"/>
              <a:t> First line, increased risk of SIADH</a:t>
            </a:r>
          </a:p>
          <a:p>
            <a:pPr lvl="3"/>
            <a:r>
              <a:rPr lang="en-US" dirty="0"/>
              <a:t>Paroxetine – avoid due to anticholinergic SEs</a:t>
            </a:r>
          </a:p>
          <a:p>
            <a:pPr lvl="2"/>
            <a:r>
              <a:rPr lang="en-US" dirty="0"/>
              <a:t>Venlafaxine</a:t>
            </a:r>
          </a:p>
          <a:p>
            <a:pPr lvl="2"/>
            <a:r>
              <a:rPr lang="en-US" dirty="0"/>
              <a:t>Duloxetine</a:t>
            </a:r>
          </a:p>
          <a:p>
            <a:pPr lvl="1"/>
            <a:r>
              <a:rPr lang="en-US" dirty="0"/>
              <a:t>Benzodiazepines</a:t>
            </a:r>
          </a:p>
          <a:p>
            <a:pPr lvl="1"/>
            <a:r>
              <a:rPr lang="en-US" dirty="0"/>
              <a:t>Gabapentin</a:t>
            </a:r>
          </a:p>
          <a:p>
            <a:r>
              <a:rPr lang="en-US" dirty="0"/>
              <a:t>Post-Traumatic Stress Disorder</a:t>
            </a:r>
          </a:p>
          <a:p>
            <a:pPr lvl="1"/>
            <a:r>
              <a:rPr lang="en-US" dirty="0"/>
              <a:t>SSRIs – as above</a:t>
            </a:r>
          </a:p>
          <a:p>
            <a:pPr lvl="1"/>
            <a:r>
              <a:rPr lang="en-US" dirty="0"/>
              <a:t>Venlafaxine</a:t>
            </a:r>
          </a:p>
          <a:p>
            <a:pPr lvl="1"/>
            <a:r>
              <a:rPr lang="en-US" dirty="0"/>
              <a:t>TCAs – Imipramine, amitriptyline (PIM)</a:t>
            </a:r>
          </a:p>
          <a:p>
            <a:pPr lvl="1"/>
            <a:r>
              <a:rPr lang="en-US" dirty="0"/>
              <a:t>Prazosin - PIM due to potential for orthostatic hypotension, falls</a:t>
            </a:r>
          </a:p>
          <a:p>
            <a:pPr lvl="1"/>
            <a:r>
              <a:rPr lang="en-US" dirty="0"/>
              <a:t>Clonidine – PIM due to potential for bradycardia, orthostatic hypotension</a:t>
            </a:r>
          </a:p>
          <a:p>
            <a:pPr lvl="1"/>
            <a:endParaRPr lang="en-US" dirty="0"/>
          </a:p>
          <a:p>
            <a:pPr lvl="1"/>
            <a:endParaRPr lang="en-US" dirty="0"/>
          </a:p>
        </p:txBody>
      </p:sp>
    </p:spTree>
    <p:extLst>
      <p:ext uri="{BB962C8B-B14F-4D97-AF65-F5344CB8AC3E}">
        <p14:creationId xmlns:p14="http://schemas.microsoft.com/office/powerpoint/2010/main" val="35944777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74BFE-3831-4369-9B4B-E2307C20594D}"/>
              </a:ext>
            </a:extLst>
          </p:cNvPr>
          <p:cNvSpPr>
            <a:spLocks noGrp="1"/>
          </p:cNvSpPr>
          <p:nvPr>
            <p:ph type="title"/>
          </p:nvPr>
        </p:nvSpPr>
        <p:spPr/>
        <p:txBody>
          <a:bodyPr/>
          <a:lstStyle/>
          <a:p>
            <a:r>
              <a:rPr lang="en-US" dirty="0"/>
              <a:t>Medications for Anxiety</a:t>
            </a:r>
          </a:p>
        </p:txBody>
      </p:sp>
      <p:sp>
        <p:nvSpPr>
          <p:cNvPr id="3" name="Content Placeholder 2">
            <a:extLst>
              <a:ext uri="{FF2B5EF4-FFF2-40B4-BE49-F238E27FC236}">
                <a16:creationId xmlns:a16="http://schemas.microsoft.com/office/drawing/2014/main" id="{2BB59778-5DAC-4988-8EE0-7AE45B6DDC4D}"/>
              </a:ext>
            </a:extLst>
          </p:cNvPr>
          <p:cNvSpPr>
            <a:spLocks noGrp="1"/>
          </p:cNvSpPr>
          <p:nvPr>
            <p:ph idx="1"/>
          </p:nvPr>
        </p:nvSpPr>
        <p:spPr/>
        <p:txBody>
          <a:bodyPr>
            <a:normAutofit/>
          </a:bodyPr>
          <a:lstStyle/>
          <a:p>
            <a:r>
              <a:rPr lang="en-US" dirty="0"/>
              <a:t>Obsessive Compulsive Disorder</a:t>
            </a:r>
          </a:p>
          <a:p>
            <a:pPr lvl="1"/>
            <a:r>
              <a:rPr lang="en-US" dirty="0"/>
              <a:t>SSRIs, Fluvoxamine – as on prior slides</a:t>
            </a:r>
          </a:p>
          <a:p>
            <a:pPr lvl="1"/>
            <a:r>
              <a:rPr lang="en-US" dirty="0"/>
              <a:t>Clomipramine – avoid due to anticholinergic effects</a:t>
            </a:r>
          </a:p>
          <a:p>
            <a:r>
              <a:rPr lang="en-US" dirty="0"/>
              <a:t>Social Anxiety Disorder</a:t>
            </a:r>
          </a:p>
          <a:p>
            <a:pPr lvl="1"/>
            <a:r>
              <a:rPr lang="en-US" dirty="0"/>
              <a:t>SSRIs – as on prior slides</a:t>
            </a:r>
          </a:p>
          <a:p>
            <a:pPr lvl="1"/>
            <a:endParaRPr lang="en-US" dirty="0"/>
          </a:p>
        </p:txBody>
      </p:sp>
    </p:spTree>
    <p:extLst>
      <p:ext uri="{BB962C8B-B14F-4D97-AF65-F5344CB8AC3E}">
        <p14:creationId xmlns:p14="http://schemas.microsoft.com/office/powerpoint/2010/main" val="29100009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46A8-4AAF-4B23-A7BA-54950BE84D41}"/>
              </a:ext>
            </a:extLst>
          </p:cNvPr>
          <p:cNvSpPr>
            <a:spLocks noGrp="1"/>
          </p:cNvSpPr>
          <p:nvPr>
            <p:ph type="title"/>
          </p:nvPr>
        </p:nvSpPr>
        <p:spPr/>
        <p:txBody>
          <a:bodyPr/>
          <a:lstStyle/>
          <a:p>
            <a:r>
              <a:rPr lang="en-US" dirty="0"/>
              <a:t>Medications for Bipolar Disorder</a:t>
            </a:r>
          </a:p>
        </p:txBody>
      </p:sp>
      <p:sp>
        <p:nvSpPr>
          <p:cNvPr id="3" name="Content Placeholder 2">
            <a:extLst>
              <a:ext uri="{FF2B5EF4-FFF2-40B4-BE49-F238E27FC236}">
                <a16:creationId xmlns:a16="http://schemas.microsoft.com/office/drawing/2014/main" id="{DFDE9671-A34A-4F2D-B715-AEB7A355EA7B}"/>
              </a:ext>
            </a:extLst>
          </p:cNvPr>
          <p:cNvSpPr>
            <a:spLocks noGrp="1"/>
          </p:cNvSpPr>
          <p:nvPr>
            <p:ph idx="1"/>
          </p:nvPr>
        </p:nvSpPr>
        <p:spPr/>
        <p:txBody>
          <a:bodyPr>
            <a:normAutofit/>
          </a:bodyPr>
          <a:lstStyle/>
          <a:p>
            <a:r>
              <a:rPr lang="en-US" dirty="0"/>
              <a:t>Antiepileptics</a:t>
            </a:r>
          </a:p>
          <a:p>
            <a:pPr lvl="1"/>
            <a:r>
              <a:rPr lang="en-US" dirty="0"/>
              <a:t>Carbamazepine - SIADH</a:t>
            </a:r>
          </a:p>
          <a:p>
            <a:pPr lvl="1"/>
            <a:r>
              <a:rPr lang="en-US" dirty="0"/>
              <a:t>Oxcarbazepine (off-label) – SIADH (greater than carbamazepine)</a:t>
            </a:r>
          </a:p>
          <a:p>
            <a:pPr lvl="1"/>
            <a:r>
              <a:rPr lang="en-US" dirty="0"/>
              <a:t>Lamotrigine</a:t>
            </a:r>
          </a:p>
          <a:p>
            <a:pPr lvl="1"/>
            <a:r>
              <a:rPr lang="en-US" dirty="0"/>
              <a:t> Valproic Acid </a:t>
            </a:r>
          </a:p>
          <a:p>
            <a:pPr lvl="2"/>
            <a:r>
              <a:rPr lang="en-US" dirty="0"/>
              <a:t>Lower starting dose due to decreased clearance of unbound drug</a:t>
            </a:r>
          </a:p>
          <a:p>
            <a:pPr lvl="2"/>
            <a:r>
              <a:rPr lang="en-US" dirty="0"/>
              <a:t>More sensitive to sedating </a:t>
            </a:r>
          </a:p>
          <a:p>
            <a:pPr lvl="2"/>
            <a:r>
              <a:rPr lang="en-US" dirty="0"/>
              <a:t>Greater risk for thrombocytopenia</a:t>
            </a:r>
          </a:p>
          <a:p>
            <a:r>
              <a:rPr lang="en-US" dirty="0"/>
              <a:t>Lithium</a:t>
            </a:r>
          </a:p>
          <a:p>
            <a:pPr lvl="1"/>
            <a:r>
              <a:rPr lang="en-US" dirty="0"/>
              <a:t>Decreased renal function in elderly can lead to toxicity</a:t>
            </a:r>
          </a:p>
          <a:p>
            <a:pPr lvl="1"/>
            <a:r>
              <a:rPr lang="en-US" dirty="0"/>
              <a:t>Diuretic/ACEI interactions</a:t>
            </a:r>
          </a:p>
          <a:p>
            <a:pPr marL="0" indent="0">
              <a:buNone/>
            </a:pPr>
            <a:endParaRPr lang="en-US" dirty="0"/>
          </a:p>
        </p:txBody>
      </p:sp>
    </p:spTree>
    <p:extLst>
      <p:ext uri="{BB962C8B-B14F-4D97-AF65-F5344CB8AC3E}">
        <p14:creationId xmlns:p14="http://schemas.microsoft.com/office/powerpoint/2010/main" val="3081223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EF9D5-BF36-470A-8A45-A61A43F94441}"/>
              </a:ext>
            </a:extLst>
          </p:cNvPr>
          <p:cNvSpPr>
            <a:spLocks noGrp="1"/>
          </p:cNvSpPr>
          <p:nvPr>
            <p:ph type="title"/>
          </p:nvPr>
        </p:nvSpPr>
        <p:spPr/>
        <p:txBody>
          <a:bodyPr/>
          <a:lstStyle/>
          <a:p>
            <a:r>
              <a:rPr lang="en-US" dirty="0"/>
              <a:t>Medications for Schizophrenia and Psychotic Disorders</a:t>
            </a:r>
          </a:p>
        </p:txBody>
      </p:sp>
      <p:sp>
        <p:nvSpPr>
          <p:cNvPr id="3" name="Content Placeholder 2">
            <a:extLst>
              <a:ext uri="{FF2B5EF4-FFF2-40B4-BE49-F238E27FC236}">
                <a16:creationId xmlns:a16="http://schemas.microsoft.com/office/drawing/2014/main" id="{361AAB44-4429-4F58-81DC-E6B2761097C2}"/>
              </a:ext>
            </a:extLst>
          </p:cNvPr>
          <p:cNvSpPr>
            <a:spLocks noGrp="1"/>
          </p:cNvSpPr>
          <p:nvPr>
            <p:ph idx="1"/>
          </p:nvPr>
        </p:nvSpPr>
        <p:spPr/>
        <p:txBody>
          <a:bodyPr>
            <a:normAutofit lnSpcReduction="10000"/>
          </a:bodyPr>
          <a:lstStyle/>
          <a:p>
            <a:r>
              <a:rPr lang="en-US" dirty="0"/>
              <a:t>Antipsychotics</a:t>
            </a:r>
          </a:p>
          <a:p>
            <a:pPr lvl="1"/>
            <a:r>
              <a:rPr lang="en-US" dirty="0"/>
              <a:t>Widely used for delirium, psychotic disorders, depression and a lot off off-label use!</a:t>
            </a:r>
          </a:p>
          <a:p>
            <a:pPr lvl="1"/>
            <a:r>
              <a:rPr lang="en-US" dirty="0"/>
              <a:t>First and second generation are considered PIM </a:t>
            </a:r>
          </a:p>
          <a:p>
            <a:pPr lvl="2"/>
            <a:r>
              <a:rPr lang="en-US" dirty="0"/>
              <a:t>Increase stroke, all cause death in patients with dementia related psychosis</a:t>
            </a:r>
          </a:p>
          <a:p>
            <a:pPr lvl="2"/>
            <a:r>
              <a:rPr lang="en-US" dirty="0"/>
              <a:t>May exacerbate or cause SIADH – monitor when starting/changing doses</a:t>
            </a:r>
          </a:p>
          <a:p>
            <a:pPr lvl="1"/>
            <a:r>
              <a:rPr lang="en-US" dirty="0"/>
              <a:t>Common side effects in older adults include</a:t>
            </a:r>
          </a:p>
          <a:p>
            <a:pPr lvl="2"/>
            <a:r>
              <a:rPr lang="en-US" dirty="0"/>
              <a:t>Orthostatic hypotension</a:t>
            </a:r>
          </a:p>
          <a:p>
            <a:pPr lvl="2"/>
            <a:r>
              <a:rPr lang="en-US" dirty="0"/>
              <a:t>Sedation</a:t>
            </a:r>
          </a:p>
          <a:p>
            <a:pPr lvl="2"/>
            <a:r>
              <a:rPr lang="en-US" dirty="0"/>
              <a:t>Anticholinergic SEs</a:t>
            </a:r>
          </a:p>
          <a:p>
            <a:pPr lvl="3"/>
            <a:r>
              <a:rPr lang="en-US" dirty="0"/>
              <a:t>Clozapine, olanzapine, quetiapine are most anticholinergic</a:t>
            </a:r>
          </a:p>
          <a:p>
            <a:pPr lvl="2"/>
            <a:r>
              <a:rPr lang="en-US" dirty="0"/>
              <a:t>EPSE (stiffness, tremor) can contribute to mobility and stability concerns and falls.</a:t>
            </a:r>
          </a:p>
          <a:p>
            <a:pPr lvl="3"/>
            <a:r>
              <a:rPr lang="en-US" dirty="0"/>
              <a:t>First generation antipsychotics may cause more EPSE than second generation</a:t>
            </a:r>
          </a:p>
          <a:p>
            <a:pPr lvl="2"/>
            <a:r>
              <a:rPr lang="en-US" dirty="0"/>
              <a:t>Metabolic effects – not unique to older adults</a:t>
            </a:r>
          </a:p>
          <a:p>
            <a:pPr lvl="1"/>
            <a:r>
              <a:rPr lang="en-US" dirty="0"/>
              <a:t>No preferred agent in older adults</a:t>
            </a:r>
          </a:p>
        </p:txBody>
      </p:sp>
    </p:spTree>
    <p:extLst>
      <p:ext uri="{BB962C8B-B14F-4D97-AF65-F5344CB8AC3E}">
        <p14:creationId xmlns:p14="http://schemas.microsoft.com/office/powerpoint/2010/main" val="9631410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B2265-47B6-496A-B153-776742E0FCDC}"/>
              </a:ext>
            </a:extLst>
          </p:cNvPr>
          <p:cNvSpPr>
            <a:spLocks noGrp="1"/>
          </p:cNvSpPr>
          <p:nvPr>
            <p:ph type="title"/>
          </p:nvPr>
        </p:nvSpPr>
        <p:spPr/>
        <p:txBody>
          <a:bodyPr/>
          <a:lstStyle/>
          <a:p>
            <a:r>
              <a:rPr lang="en-US" dirty="0"/>
              <a:t>Medications for Substance Use Disorders</a:t>
            </a:r>
          </a:p>
        </p:txBody>
      </p:sp>
      <p:sp>
        <p:nvSpPr>
          <p:cNvPr id="3" name="Content Placeholder 2">
            <a:extLst>
              <a:ext uri="{FF2B5EF4-FFF2-40B4-BE49-F238E27FC236}">
                <a16:creationId xmlns:a16="http://schemas.microsoft.com/office/drawing/2014/main" id="{A3F27AE2-B2EB-4E51-8F1B-4EEB1BD3C7B9}"/>
              </a:ext>
            </a:extLst>
          </p:cNvPr>
          <p:cNvSpPr>
            <a:spLocks noGrp="1"/>
          </p:cNvSpPr>
          <p:nvPr>
            <p:ph idx="1"/>
          </p:nvPr>
        </p:nvSpPr>
        <p:spPr/>
        <p:txBody>
          <a:bodyPr/>
          <a:lstStyle/>
          <a:p>
            <a:r>
              <a:rPr lang="en-US" dirty="0"/>
              <a:t>Alcohol Use Disorder</a:t>
            </a:r>
          </a:p>
          <a:p>
            <a:pPr lvl="1"/>
            <a:r>
              <a:rPr lang="en-US" dirty="0"/>
              <a:t>Acute detoxification with lorazepam or oxazepam preferred due to limited liver metabolism and lack of active metabolites</a:t>
            </a:r>
          </a:p>
          <a:p>
            <a:pPr lvl="1"/>
            <a:r>
              <a:rPr lang="en-US" dirty="0"/>
              <a:t>Medications for Abstinence</a:t>
            </a:r>
          </a:p>
          <a:p>
            <a:pPr lvl="2"/>
            <a:r>
              <a:rPr lang="en-US" dirty="0"/>
              <a:t>Acamprosate – Renal elimination, likely reduced clearance, though no dose adjustments.   Contraindicated with renal function &lt; 30 mL/min/m</a:t>
            </a:r>
            <a:r>
              <a:rPr lang="en-US" baseline="30000" dirty="0"/>
              <a:t>3</a:t>
            </a:r>
          </a:p>
          <a:p>
            <a:pPr lvl="2"/>
            <a:r>
              <a:rPr lang="en-US" dirty="0"/>
              <a:t>Disulfiram – Known to cause hepatic dysfunction in all patients</a:t>
            </a:r>
          </a:p>
          <a:p>
            <a:pPr lvl="2"/>
            <a:r>
              <a:rPr lang="en-US" dirty="0"/>
              <a:t>Naltrexone – Renal elimination, likely reduced clearance, though no dose adjustments recommended with estimated renal function 50 – 80 mL/min/m</a:t>
            </a:r>
            <a:r>
              <a:rPr lang="en-US" baseline="30000" dirty="0"/>
              <a:t>3</a:t>
            </a:r>
          </a:p>
          <a:p>
            <a:pPr lvl="1"/>
            <a:endParaRPr lang="en-US" dirty="0"/>
          </a:p>
          <a:p>
            <a:pPr lvl="2"/>
            <a:endParaRPr lang="en-US" dirty="0"/>
          </a:p>
        </p:txBody>
      </p:sp>
    </p:spTree>
    <p:extLst>
      <p:ext uri="{BB962C8B-B14F-4D97-AF65-F5344CB8AC3E}">
        <p14:creationId xmlns:p14="http://schemas.microsoft.com/office/powerpoint/2010/main" val="30872279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B2265-47B6-496A-B153-776742E0FCDC}"/>
              </a:ext>
            </a:extLst>
          </p:cNvPr>
          <p:cNvSpPr>
            <a:spLocks noGrp="1"/>
          </p:cNvSpPr>
          <p:nvPr>
            <p:ph type="title"/>
          </p:nvPr>
        </p:nvSpPr>
        <p:spPr/>
        <p:txBody>
          <a:bodyPr/>
          <a:lstStyle/>
          <a:p>
            <a:r>
              <a:rPr lang="en-US" dirty="0"/>
              <a:t>Medications for Substance Use Disorders</a:t>
            </a:r>
          </a:p>
        </p:txBody>
      </p:sp>
      <p:sp>
        <p:nvSpPr>
          <p:cNvPr id="3" name="Content Placeholder 2">
            <a:extLst>
              <a:ext uri="{FF2B5EF4-FFF2-40B4-BE49-F238E27FC236}">
                <a16:creationId xmlns:a16="http://schemas.microsoft.com/office/drawing/2014/main" id="{A3F27AE2-B2EB-4E51-8F1B-4EEB1BD3C7B9}"/>
              </a:ext>
            </a:extLst>
          </p:cNvPr>
          <p:cNvSpPr>
            <a:spLocks noGrp="1"/>
          </p:cNvSpPr>
          <p:nvPr>
            <p:ph idx="1"/>
          </p:nvPr>
        </p:nvSpPr>
        <p:spPr/>
        <p:txBody>
          <a:bodyPr>
            <a:normAutofit fontScale="92500" lnSpcReduction="10000"/>
          </a:bodyPr>
          <a:lstStyle/>
          <a:p>
            <a:r>
              <a:rPr lang="en-US" dirty="0"/>
              <a:t>Opiate Use Disorder &amp; Withdrawal</a:t>
            </a:r>
          </a:p>
          <a:p>
            <a:pPr lvl="1"/>
            <a:r>
              <a:rPr lang="en-US" dirty="0"/>
              <a:t>Methadone</a:t>
            </a:r>
          </a:p>
          <a:p>
            <a:pPr lvl="2"/>
            <a:r>
              <a:rPr lang="en-US" dirty="0"/>
              <a:t>PIM</a:t>
            </a:r>
          </a:p>
          <a:p>
            <a:pPr lvl="2"/>
            <a:r>
              <a:rPr lang="en-US" dirty="0"/>
              <a:t>Increased sensitivity</a:t>
            </a:r>
          </a:p>
          <a:p>
            <a:pPr lvl="3"/>
            <a:r>
              <a:rPr lang="en-US" dirty="0"/>
              <a:t>Start lower dose</a:t>
            </a:r>
            <a:r>
              <a:rPr lang="en-US" baseline="30000" dirty="0"/>
              <a:t>	</a:t>
            </a:r>
          </a:p>
          <a:p>
            <a:pPr lvl="3"/>
            <a:r>
              <a:rPr lang="en-US" dirty="0"/>
              <a:t>Liver metabolism may be reduced</a:t>
            </a:r>
          </a:p>
          <a:p>
            <a:pPr lvl="1"/>
            <a:r>
              <a:rPr lang="en-US" dirty="0"/>
              <a:t>Buprenorphine </a:t>
            </a:r>
          </a:p>
          <a:p>
            <a:pPr lvl="2"/>
            <a:r>
              <a:rPr lang="en-US" dirty="0"/>
              <a:t>PIM</a:t>
            </a:r>
          </a:p>
          <a:p>
            <a:pPr lvl="2"/>
            <a:r>
              <a:rPr lang="en-US" dirty="0"/>
              <a:t>Liver metabolism may be reduced</a:t>
            </a:r>
          </a:p>
          <a:p>
            <a:pPr lvl="1"/>
            <a:r>
              <a:rPr lang="en-US" dirty="0"/>
              <a:t>Naltrexone -Renal elimination, likely reduced clearance, though no dose adjustments recommended with estimated renal function 50 – 80 mL/min/m</a:t>
            </a:r>
            <a:r>
              <a:rPr lang="en-US" baseline="30000" dirty="0"/>
              <a:t>3</a:t>
            </a:r>
          </a:p>
          <a:p>
            <a:pPr lvl="1"/>
            <a:r>
              <a:rPr lang="en-US" dirty="0"/>
              <a:t>Lofexidine</a:t>
            </a:r>
          </a:p>
          <a:p>
            <a:pPr lvl="2"/>
            <a:r>
              <a:rPr lang="en-US" dirty="0"/>
              <a:t>Renal elimination dose adjustments based on estimated creatinine clearance</a:t>
            </a:r>
          </a:p>
          <a:p>
            <a:pPr lvl="2"/>
            <a:r>
              <a:rPr lang="en-US" dirty="0"/>
              <a:t>Liver metabolism, may have reduced clearance in elderly</a:t>
            </a:r>
          </a:p>
          <a:p>
            <a:pPr lvl="2"/>
            <a:r>
              <a:rPr lang="en-US" dirty="0"/>
              <a:t>Little data in older adults, concerning mechanism of action </a:t>
            </a:r>
          </a:p>
          <a:p>
            <a:pPr lvl="2"/>
            <a:endParaRPr lang="en-US" dirty="0"/>
          </a:p>
          <a:p>
            <a:pPr lvl="2"/>
            <a:endParaRPr lang="en-US" dirty="0"/>
          </a:p>
          <a:p>
            <a:pPr lvl="2"/>
            <a:endParaRPr lang="en-US" dirty="0"/>
          </a:p>
        </p:txBody>
      </p:sp>
    </p:spTree>
    <p:extLst>
      <p:ext uri="{BB962C8B-B14F-4D97-AF65-F5344CB8AC3E}">
        <p14:creationId xmlns:p14="http://schemas.microsoft.com/office/powerpoint/2010/main" val="34342206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B2265-47B6-496A-B153-776742E0FCDC}"/>
              </a:ext>
            </a:extLst>
          </p:cNvPr>
          <p:cNvSpPr>
            <a:spLocks noGrp="1"/>
          </p:cNvSpPr>
          <p:nvPr>
            <p:ph type="title"/>
          </p:nvPr>
        </p:nvSpPr>
        <p:spPr/>
        <p:txBody>
          <a:bodyPr/>
          <a:lstStyle/>
          <a:p>
            <a:r>
              <a:rPr lang="en-US" dirty="0"/>
              <a:t>Medications for Substance Use Disorders</a:t>
            </a:r>
          </a:p>
        </p:txBody>
      </p:sp>
      <p:sp>
        <p:nvSpPr>
          <p:cNvPr id="3" name="Content Placeholder 2">
            <a:extLst>
              <a:ext uri="{FF2B5EF4-FFF2-40B4-BE49-F238E27FC236}">
                <a16:creationId xmlns:a16="http://schemas.microsoft.com/office/drawing/2014/main" id="{A3F27AE2-B2EB-4E51-8F1B-4EEB1BD3C7B9}"/>
              </a:ext>
            </a:extLst>
          </p:cNvPr>
          <p:cNvSpPr>
            <a:spLocks noGrp="1"/>
          </p:cNvSpPr>
          <p:nvPr>
            <p:ph idx="1"/>
          </p:nvPr>
        </p:nvSpPr>
        <p:spPr/>
        <p:txBody>
          <a:bodyPr/>
          <a:lstStyle/>
          <a:p>
            <a:r>
              <a:rPr lang="en-US" dirty="0"/>
              <a:t>Tobacco Use Disorder</a:t>
            </a:r>
          </a:p>
          <a:p>
            <a:pPr lvl="1"/>
            <a:r>
              <a:rPr lang="en-US" dirty="0"/>
              <a:t>Nicotine Replacement Therapy</a:t>
            </a:r>
          </a:p>
          <a:p>
            <a:pPr lvl="2"/>
            <a:r>
              <a:rPr lang="en-US" dirty="0"/>
              <a:t>Patches – absorption may be altered due to less subcutaneous fat </a:t>
            </a:r>
          </a:p>
          <a:p>
            <a:pPr lvl="2"/>
            <a:r>
              <a:rPr lang="en-US" dirty="0"/>
              <a:t>Renal elimination</a:t>
            </a:r>
          </a:p>
          <a:p>
            <a:pPr lvl="2"/>
            <a:r>
              <a:rPr lang="en-US" dirty="0"/>
              <a:t>Use lower doses, though no specific dose recommendations for older adults</a:t>
            </a:r>
          </a:p>
          <a:p>
            <a:pPr lvl="1"/>
            <a:r>
              <a:rPr lang="en-US" dirty="0"/>
              <a:t>Bupropion SR</a:t>
            </a:r>
          </a:p>
          <a:p>
            <a:pPr lvl="2"/>
            <a:r>
              <a:rPr lang="en-US" dirty="0"/>
              <a:t>Renal elimination, may require lower dose, though no specific dose recommendation for older</a:t>
            </a:r>
          </a:p>
          <a:p>
            <a:pPr lvl="2"/>
            <a:endParaRPr lang="en-US" dirty="0"/>
          </a:p>
        </p:txBody>
      </p:sp>
    </p:spTree>
    <p:extLst>
      <p:ext uri="{BB962C8B-B14F-4D97-AF65-F5344CB8AC3E}">
        <p14:creationId xmlns:p14="http://schemas.microsoft.com/office/powerpoint/2010/main" val="12454761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B2265-47B6-496A-B153-776742E0FCDC}"/>
              </a:ext>
            </a:extLst>
          </p:cNvPr>
          <p:cNvSpPr>
            <a:spLocks noGrp="1"/>
          </p:cNvSpPr>
          <p:nvPr>
            <p:ph type="title"/>
          </p:nvPr>
        </p:nvSpPr>
        <p:spPr/>
        <p:txBody>
          <a:bodyPr/>
          <a:lstStyle/>
          <a:p>
            <a:r>
              <a:rPr lang="en-US" dirty="0"/>
              <a:t>Medications for Substance Use Disorders</a:t>
            </a:r>
          </a:p>
        </p:txBody>
      </p:sp>
      <p:sp>
        <p:nvSpPr>
          <p:cNvPr id="3" name="Content Placeholder 2">
            <a:extLst>
              <a:ext uri="{FF2B5EF4-FFF2-40B4-BE49-F238E27FC236}">
                <a16:creationId xmlns:a16="http://schemas.microsoft.com/office/drawing/2014/main" id="{A3F27AE2-B2EB-4E51-8F1B-4EEB1BD3C7B9}"/>
              </a:ext>
            </a:extLst>
          </p:cNvPr>
          <p:cNvSpPr>
            <a:spLocks noGrp="1"/>
          </p:cNvSpPr>
          <p:nvPr>
            <p:ph idx="1"/>
          </p:nvPr>
        </p:nvSpPr>
        <p:spPr/>
        <p:txBody>
          <a:bodyPr/>
          <a:lstStyle/>
          <a:p>
            <a:r>
              <a:rPr lang="en-US" dirty="0"/>
              <a:t>Sedative Hypnotic Use Disorder </a:t>
            </a:r>
          </a:p>
          <a:p>
            <a:pPr lvl="1"/>
            <a:r>
              <a:rPr lang="en-US" dirty="0"/>
              <a:t>No specific recommendations for older adults</a:t>
            </a:r>
          </a:p>
          <a:p>
            <a:pPr lvl="1"/>
            <a:r>
              <a:rPr lang="en-US" dirty="0"/>
              <a:t>Gradually taper benzodiazepine</a:t>
            </a:r>
          </a:p>
          <a:p>
            <a:r>
              <a:rPr lang="en-US" dirty="0"/>
              <a:t>Stimulant Use Disorder</a:t>
            </a:r>
          </a:p>
          <a:p>
            <a:pPr lvl="1"/>
            <a:r>
              <a:rPr lang="en-US" dirty="0"/>
              <a:t>No specific recommendations for older adults</a:t>
            </a:r>
          </a:p>
          <a:p>
            <a:pPr marL="457200" lvl="1" indent="0">
              <a:buNone/>
            </a:pPr>
            <a:endParaRPr lang="en-US" dirty="0"/>
          </a:p>
        </p:txBody>
      </p:sp>
    </p:spTree>
    <p:extLst>
      <p:ext uri="{BB962C8B-B14F-4D97-AF65-F5344CB8AC3E}">
        <p14:creationId xmlns:p14="http://schemas.microsoft.com/office/powerpoint/2010/main" val="40569788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E975D-8803-48B3-A722-428291B41D2F}"/>
              </a:ext>
            </a:extLst>
          </p:cNvPr>
          <p:cNvSpPr>
            <a:spLocks noGrp="1"/>
          </p:cNvSpPr>
          <p:nvPr>
            <p:ph type="title"/>
          </p:nvPr>
        </p:nvSpPr>
        <p:spPr/>
        <p:txBody>
          <a:bodyPr/>
          <a:lstStyle/>
          <a:p>
            <a:r>
              <a:rPr lang="en-US" dirty="0"/>
              <a:t>CASE</a:t>
            </a:r>
          </a:p>
        </p:txBody>
      </p:sp>
      <p:sp>
        <p:nvSpPr>
          <p:cNvPr id="3" name="Content Placeholder 2">
            <a:extLst>
              <a:ext uri="{FF2B5EF4-FFF2-40B4-BE49-F238E27FC236}">
                <a16:creationId xmlns:a16="http://schemas.microsoft.com/office/drawing/2014/main" id="{5C3BE581-C9AE-4419-9F2A-B371D58FEDF5}"/>
              </a:ext>
            </a:extLst>
          </p:cNvPr>
          <p:cNvSpPr>
            <a:spLocks noGrp="1"/>
          </p:cNvSpPr>
          <p:nvPr>
            <p:ph idx="1"/>
          </p:nvPr>
        </p:nvSpPr>
        <p:spPr/>
        <p:txBody>
          <a:bodyPr>
            <a:normAutofit/>
          </a:bodyPr>
          <a:lstStyle/>
          <a:p>
            <a:r>
              <a:rPr lang="en-US" dirty="0"/>
              <a:t>MM is a 72 y/o/f with a history of atrial fibrillation, hypertension and type two diabetes well controlled.   She is active, walks four miles each day and lives in her own home with her 73 y/o husband.   MM has been feeling down for the past 6 weeks, has lost interested in walking,  joining her book club and card club.  She is having some trouble falling asleep at night and she isn’t keeping the house as tidy as normal.   She completed the PHQ-9 in your office with a score of 12 (question 9 was scored as zero).   Labs a month ago were WNL (FBG=90mg/dL, A1c=5.9, est CrCl ~55mL/min/m3). BP 128/80 mmHg.  Ht/Wt:  62 inches (157.5cm)/125# (56.8kgs)</a:t>
            </a:r>
          </a:p>
          <a:p>
            <a:r>
              <a:rPr lang="en-US" dirty="0"/>
              <a:t>Current Medications</a:t>
            </a:r>
          </a:p>
          <a:p>
            <a:r>
              <a:rPr lang="en-US" dirty="0"/>
              <a:t>Metformin 500 mg PO BID</a:t>
            </a:r>
          </a:p>
          <a:p>
            <a:r>
              <a:rPr lang="en-US" dirty="0"/>
              <a:t>Losartan 50 mg PO daily</a:t>
            </a:r>
          </a:p>
          <a:p>
            <a:r>
              <a:rPr lang="en-US" dirty="0"/>
              <a:t>Apixaban 2.5 mg PO BID</a:t>
            </a:r>
          </a:p>
          <a:p>
            <a:endParaRPr lang="en-US" dirty="0"/>
          </a:p>
        </p:txBody>
      </p:sp>
    </p:spTree>
    <p:extLst>
      <p:ext uri="{BB962C8B-B14F-4D97-AF65-F5344CB8AC3E}">
        <p14:creationId xmlns:p14="http://schemas.microsoft.com/office/powerpoint/2010/main" val="236159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8770-7EB5-44DB-B4FC-9546D01F6935}"/>
              </a:ext>
            </a:extLst>
          </p:cNvPr>
          <p:cNvSpPr>
            <a:spLocks noGrp="1"/>
          </p:cNvSpPr>
          <p:nvPr>
            <p:ph type="title"/>
          </p:nvPr>
        </p:nvSpPr>
        <p:spPr/>
        <p:txBody>
          <a:bodyPr/>
          <a:lstStyle/>
          <a:p>
            <a:r>
              <a:rPr lang="en-US" dirty="0"/>
              <a:t>What is an “Older Person”	?</a:t>
            </a:r>
          </a:p>
        </p:txBody>
      </p:sp>
      <p:sp>
        <p:nvSpPr>
          <p:cNvPr id="3" name="Content Placeholder 2">
            <a:extLst>
              <a:ext uri="{FF2B5EF4-FFF2-40B4-BE49-F238E27FC236}">
                <a16:creationId xmlns:a16="http://schemas.microsoft.com/office/drawing/2014/main" id="{1A22E1E7-9289-4278-A861-4E7850EE8687}"/>
              </a:ext>
            </a:extLst>
          </p:cNvPr>
          <p:cNvSpPr>
            <a:spLocks noGrp="1"/>
          </p:cNvSpPr>
          <p:nvPr>
            <p:ph idx="1"/>
          </p:nvPr>
        </p:nvSpPr>
        <p:spPr/>
        <p:txBody>
          <a:bodyPr/>
          <a:lstStyle/>
          <a:p>
            <a:r>
              <a:rPr lang="en-US" dirty="0"/>
              <a:t>Definitions vary</a:t>
            </a:r>
          </a:p>
          <a:p>
            <a:r>
              <a:rPr lang="en-US" dirty="0"/>
              <a:t>65 and over in most drug studies</a:t>
            </a:r>
          </a:p>
          <a:p>
            <a:pPr marL="0" indent="0">
              <a:buNone/>
            </a:pPr>
            <a:endParaRPr lang="en-US" dirty="0"/>
          </a:p>
        </p:txBody>
      </p:sp>
    </p:spTree>
    <p:extLst>
      <p:ext uri="{BB962C8B-B14F-4D97-AF65-F5344CB8AC3E}">
        <p14:creationId xmlns:p14="http://schemas.microsoft.com/office/powerpoint/2010/main" val="42716069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926F6-EC6A-47BC-ACBB-8312D5F304FD}"/>
              </a:ext>
            </a:extLst>
          </p:cNvPr>
          <p:cNvSpPr>
            <a:spLocks noGrp="1"/>
          </p:cNvSpPr>
          <p:nvPr>
            <p:ph type="title"/>
          </p:nvPr>
        </p:nvSpPr>
        <p:spPr/>
        <p:txBody>
          <a:bodyPr/>
          <a:lstStyle/>
          <a:p>
            <a:r>
              <a:rPr lang="en-US" dirty="0"/>
              <a:t>CASE</a:t>
            </a:r>
          </a:p>
        </p:txBody>
      </p:sp>
      <p:sp>
        <p:nvSpPr>
          <p:cNvPr id="3" name="Content Placeholder 2">
            <a:extLst>
              <a:ext uri="{FF2B5EF4-FFF2-40B4-BE49-F238E27FC236}">
                <a16:creationId xmlns:a16="http://schemas.microsoft.com/office/drawing/2014/main" id="{FCB3AA3D-246D-426C-BA38-B2528838FA1D}"/>
              </a:ext>
            </a:extLst>
          </p:cNvPr>
          <p:cNvSpPr>
            <a:spLocks noGrp="1"/>
          </p:cNvSpPr>
          <p:nvPr>
            <p:ph idx="1"/>
          </p:nvPr>
        </p:nvSpPr>
        <p:spPr/>
        <p:txBody>
          <a:bodyPr>
            <a:normAutofit lnSpcReduction="10000"/>
          </a:bodyPr>
          <a:lstStyle/>
          <a:p>
            <a:r>
              <a:rPr lang="en-US" dirty="0"/>
              <a:t>This is MM’s first episode of depression and has no prior psychiatric history.   She wants to feel better, is interested in psychotherapy and wants to try an antidepressant medication.   Which would be best for MM?</a:t>
            </a:r>
            <a:br>
              <a:rPr lang="en-US" dirty="0"/>
            </a:br>
            <a:br>
              <a:rPr lang="en-US" dirty="0"/>
            </a:br>
            <a:r>
              <a:rPr lang="en-US" dirty="0"/>
              <a:t>A.  Citalopram 20 mg PO daily</a:t>
            </a:r>
          </a:p>
          <a:p>
            <a:r>
              <a:rPr lang="en-US" dirty="0"/>
              <a:t>B.  Mirtazapine 7.5 mg PO QHS</a:t>
            </a:r>
          </a:p>
          <a:p>
            <a:r>
              <a:rPr lang="en-US" dirty="0"/>
              <a:t>C.  Bupropion XL 100 mg PO QAM</a:t>
            </a:r>
          </a:p>
          <a:p>
            <a:r>
              <a:rPr lang="en-US" dirty="0"/>
              <a:t>D.  Psychotherapy only</a:t>
            </a:r>
          </a:p>
          <a:p>
            <a:endParaRPr lang="en-US" dirty="0"/>
          </a:p>
          <a:p>
            <a:r>
              <a:rPr lang="en-US" dirty="0"/>
              <a:t>Any specific counseling for this patient?</a:t>
            </a:r>
          </a:p>
          <a:p>
            <a:r>
              <a:rPr lang="en-US" dirty="0"/>
              <a:t>Any additional follow up for this patient?</a:t>
            </a:r>
          </a:p>
        </p:txBody>
      </p:sp>
    </p:spTree>
    <p:extLst>
      <p:ext uri="{BB962C8B-B14F-4D97-AF65-F5344CB8AC3E}">
        <p14:creationId xmlns:p14="http://schemas.microsoft.com/office/powerpoint/2010/main" val="202025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878DE-B3EC-4C6A-B22B-081E2E8FB1D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D2B2064-A94D-40FD-B2BC-02880501C14A}"/>
              </a:ext>
            </a:extLst>
          </p:cNvPr>
          <p:cNvSpPr>
            <a:spLocks noGrp="1"/>
          </p:cNvSpPr>
          <p:nvPr>
            <p:ph idx="1"/>
          </p:nvPr>
        </p:nvSpPr>
        <p:spPr/>
        <p:txBody>
          <a:bodyPr>
            <a:normAutofit/>
          </a:bodyPr>
          <a:lstStyle/>
          <a:p>
            <a:r>
              <a:rPr lang="en-US" dirty="0"/>
              <a:t>The American population is aging, aged patients have more medical conditions with multiple medications which necessitates careful consideration of medication use in the older patient.</a:t>
            </a:r>
          </a:p>
          <a:p>
            <a:r>
              <a:rPr lang="en-US" dirty="0"/>
              <a:t>Aging results in physiologic changes that affect medication pharmacokinetics and pharmacodynamics</a:t>
            </a:r>
          </a:p>
          <a:p>
            <a:r>
              <a:rPr lang="en-US" dirty="0"/>
              <a:t>Beers Criteria for Potentially Inappropriate Medication Use in Older Adults is a great resource for assessing/understanding medication risk</a:t>
            </a:r>
          </a:p>
          <a:p>
            <a:r>
              <a:rPr lang="en-US" dirty="0"/>
              <a:t>Meds included in the Beers Criteria are not contraindicated.   They are to be avoided when safer alternatives are available.   </a:t>
            </a:r>
          </a:p>
          <a:p>
            <a:r>
              <a:rPr lang="en-US" dirty="0"/>
              <a:t>In general, “start low and go slow” is appropriate for older patients.   May need additional monitoring when using some meds in older adults.</a:t>
            </a:r>
          </a:p>
          <a:p>
            <a:endParaRPr lang="en-US" dirty="0"/>
          </a:p>
        </p:txBody>
      </p:sp>
    </p:spTree>
    <p:extLst>
      <p:ext uri="{BB962C8B-B14F-4D97-AF65-F5344CB8AC3E}">
        <p14:creationId xmlns:p14="http://schemas.microsoft.com/office/powerpoint/2010/main" val="29721812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2368E-10AF-4F48-BE61-7B68985CA4B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64744A4-EC97-4B80-8145-145808475DF9}"/>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5013656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4B1D1-3873-4E0C-BD34-E9D69DD314D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5CDD4E5-7509-4B74-B2B3-EFC9F82DEEEA}"/>
              </a:ext>
            </a:extLst>
          </p:cNvPr>
          <p:cNvSpPr>
            <a:spLocks noGrp="1"/>
          </p:cNvSpPr>
          <p:nvPr>
            <p:ph idx="1"/>
          </p:nvPr>
        </p:nvSpPr>
        <p:spPr>
          <a:xfrm>
            <a:off x="1097280" y="1845733"/>
            <a:ext cx="10058400" cy="4536017"/>
          </a:xfrm>
        </p:spPr>
        <p:txBody>
          <a:bodyPr>
            <a:normAutofit fontScale="55000" lnSpcReduction="20000"/>
          </a:bodyPr>
          <a:lstStyle/>
          <a:p>
            <a:pPr marL="514350" indent="-514350">
              <a:buFont typeface="+mj-lt"/>
              <a:buAutoNum type="arabicPeriod"/>
            </a:pPr>
            <a:r>
              <a:rPr lang="en-US" dirty="0"/>
              <a:t>Sultan J, Cutroneo P, Trifiro G. Clinical and Economic Burden of Adverse Drug Reactions.  J Pharmacol &amp; Pharmacother 2013;4(S1)S73-S77</a:t>
            </a:r>
          </a:p>
          <a:p>
            <a:pPr marL="514350" indent="-514350">
              <a:buFont typeface="+mj-lt"/>
              <a:buAutoNum type="arabicPeriod"/>
            </a:pPr>
            <a:r>
              <a:rPr lang="en-US" dirty="0"/>
              <a:t>American Geriatrics Society Beers Criteria Update Expert Panel.  American Geriatrics Society 2019 Updated AGS Beers Criteria for Potentially Inappropriate Medication Use in Older Adults.  JAGS 2019;67:647-694.</a:t>
            </a:r>
          </a:p>
          <a:p>
            <a:pPr marL="514350" indent="-514350">
              <a:buFont typeface="+mj-lt"/>
              <a:buAutoNum type="arabicPeriod"/>
            </a:pPr>
            <a:r>
              <a:rPr lang="en-US" dirty="0"/>
              <a:t>AFP Editors. Beers Criteria for Inappropriate Medication Use in Older Patients: An Update from CGS. Amer Family Physician 2020;101(1):56-57</a:t>
            </a:r>
          </a:p>
          <a:p>
            <a:pPr marL="514350" indent="-514350">
              <a:buFont typeface="+mj-lt"/>
              <a:buAutoNum type="arabicPeriod"/>
            </a:pPr>
            <a:r>
              <a:rPr lang="en-US" dirty="0"/>
              <a:t>Curkovic M, Dodig-Curkovic K, Petek Eric A, Kralik K, Pivac N.  Psychotropic Medications in Older Adults: A Review. Psychiatria Danubina 2016;28(1):13-24</a:t>
            </a:r>
          </a:p>
          <a:p>
            <a:pPr marL="514350" indent="-514350">
              <a:buFont typeface="+mj-lt"/>
              <a:buAutoNum type="arabicPeriod"/>
            </a:pPr>
            <a:r>
              <a:rPr lang="en-US" dirty="0"/>
              <a:t>Klotz U. Pharmacokinetics and drug metabolism in the elderly. Drug Metabolism Reviews 2009;41(2):67-76.</a:t>
            </a:r>
          </a:p>
          <a:p>
            <a:pPr marL="514350" indent="-514350">
              <a:buFont typeface="+mj-lt"/>
              <a:buAutoNum type="arabicPeriod"/>
            </a:pPr>
            <a:r>
              <a:rPr lang="en-US" dirty="0"/>
              <a:t>Ralph S, Espinet A.  Increased All-Cause Mortality by Antipsychotic Drugs: Updated Review and Meta-Analysis in Dementia and General Metal Health Care. J Alzheimers Dis Rep 2018;2(1):1-26</a:t>
            </a:r>
          </a:p>
          <a:p>
            <a:pPr marL="514350" indent="-514350">
              <a:buFont typeface="+mj-lt"/>
              <a:buAutoNum type="arabicPeriod"/>
            </a:pPr>
            <a:r>
              <a:rPr lang="en-US" dirty="0"/>
              <a:t>Jheirbek R, Fokar A, Little J, Balish M, Shara N, Boustani M, Llorente M. Association Between Antipsychotics and All-Cause Mortality Among Community-Dwelling Older Adults. J Gerontol A Biol Sci Med Sci 2019;74(12)1916-1921</a:t>
            </a:r>
          </a:p>
          <a:p>
            <a:pPr marL="514350" indent="-514350">
              <a:buFont typeface="+mj-lt"/>
              <a:buAutoNum type="arabicPeriod"/>
            </a:pPr>
            <a:r>
              <a:rPr lang="en-US" dirty="0"/>
              <a:t>Davies EA, O’Mahony MS.  Adverse drug reactions in special populations – the elderly. Br J Clin Pharmacol 2015;80(4):796-807</a:t>
            </a:r>
          </a:p>
          <a:p>
            <a:pPr marL="514350" indent="-514350">
              <a:buFont typeface="+mj-lt"/>
              <a:buAutoNum type="arabicPeriod"/>
            </a:pPr>
            <a:r>
              <a:rPr lang="en-US" dirty="0"/>
              <a:t>Rubino A, Sanon M, Ganz M, Simpson A, Fenton M, Verma S, Hartry A, Baker R, Duffy R, Gwin K, Fillit H. Association of the Food and Drug Administration Antipsychotic Drug Box Warning With Medication Use and Health Outcomes in Elderly Patients with Dementia. JAMA Network Open. 2020;3(4):e203630.</a:t>
            </a:r>
          </a:p>
          <a:p>
            <a:pPr marL="514350" indent="-514350">
              <a:buFont typeface="+mj-lt"/>
              <a:buAutoNum type="arabicPeriod"/>
            </a:pPr>
            <a:r>
              <a:rPr lang="en-US" dirty="0"/>
              <a:t>Bixby A, VandenBerg A, Bostwick J. Clinical Management of Bleeding Risk With Antidepressants. Ann </a:t>
            </a:r>
            <a:r>
              <a:rPr lang="en-US" dirty="0" err="1"/>
              <a:t>Pharmacoth</a:t>
            </a:r>
            <a:r>
              <a:rPr lang="en-US" dirty="0"/>
              <a:t> 2019;53(2):86-94</a:t>
            </a:r>
          </a:p>
          <a:p>
            <a:pPr marL="514350" indent="-514350">
              <a:buFont typeface="+mj-lt"/>
              <a:buAutoNum type="arabicPeriod"/>
            </a:pPr>
            <a:r>
              <a:rPr lang="en-US" dirty="0"/>
              <a:t>American Geriatric Society, www.americangeriatrics.org accessed 9/16</a:t>
            </a:r>
          </a:p>
          <a:p>
            <a:pPr marL="514350" indent="-514350">
              <a:buFont typeface="+mj-lt"/>
              <a:buAutoNum type="arabicPeriod"/>
            </a:pPr>
            <a:r>
              <a:rPr lang="en-US" dirty="0"/>
              <a:t>MSD Manual </a:t>
            </a:r>
            <a:r>
              <a:rPr lang="en-US" dirty="0">
                <a:hlinkClick r:id="rId3"/>
              </a:rPr>
              <a:t>www.msdmanuals.com/professiona./geriatrics/drug-therapy-in-older-adults/drug-relate-problems-in-older-adults access 9/19</a:t>
            </a:r>
            <a:endParaRPr lang="en-US" dirty="0"/>
          </a:p>
          <a:p>
            <a:pPr marL="514350" indent="-514350">
              <a:buFont typeface="+mj-lt"/>
              <a:buAutoNum type="arabicPeriod"/>
            </a:pPr>
            <a:r>
              <a:rPr lang="en-US" dirty="0"/>
              <a:t>National Institute on Aging, </a:t>
            </a:r>
            <a:r>
              <a:rPr lang="en-US" u="sng" dirty="0">
                <a:hlinkClick r:id="rId4"/>
              </a:rPr>
              <a:t>www.nih.nih.gov</a:t>
            </a: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229698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EC53F-DFD0-4BA5-B4C5-66F5FB91E7C7}"/>
              </a:ext>
            </a:extLst>
          </p:cNvPr>
          <p:cNvSpPr>
            <a:spLocks noGrp="1"/>
          </p:cNvSpPr>
          <p:nvPr>
            <p:ph type="title"/>
          </p:nvPr>
        </p:nvSpPr>
        <p:spPr/>
        <p:txBody>
          <a:bodyPr/>
          <a:lstStyle/>
          <a:p>
            <a:r>
              <a:rPr lang="en-US" dirty="0"/>
              <a:t>Aging	</a:t>
            </a:r>
          </a:p>
        </p:txBody>
      </p:sp>
      <p:sp>
        <p:nvSpPr>
          <p:cNvPr id="3" name="Content Placeholder 2">
            <a:extLst>
              <a:ext uri="{FF2B5EF4-FFF2-40B4-BE49-F238E27FC236}">
                <a16:creationId xmlns:a16="http://schemas.microsoft.com/office/drawing/2014/main" id="{5B33E3AD-C401-4E39-9119-7B5BCCB679CA}"/>
              </a:ext>
            </a:extLst>
          </p:cNvPr>
          <p:cNvSpPr>
            <a:spLocks noGrp="1"/>
          </p:cNvSpPr>
          <p:nvPr>
            <p:ph idx="1"/>
          </p:nvPr>
        </p:nvSpPr>
        <p:spPr/>
        <p:txBody>
          <a:bodyPr/>
          <a:lstStyle/>
          <a:p>
            <a:r>
              <a:rPr lang="en-US" dirty="0"/>
              <a:t>The process whereby the human body declines after peak growth and development.</a:t>
            </a:r>
          </a:p>
          <a:p>
            <a:r>
              <a:rPr lang="en-US" dirty="0"/>
              <a:t>Aging is impacted by</a:t>
            </a:r>
          </a:p>
          <a:p>
            <a:pPr lvl="1"/>
            <a:r>
              <a:rPr lang="en-US" dirty="0"/>
              <a:t>Environment</a:t>
            </a:r>
          </a:p>
          <a:p>
            <a:pPr lvl="1"/>
            <a:r>
              <a:rPr lang="en-US" dirty="0"/>
              <a:t>Lifestyle</a:t>
            </a:r>
          </a:p>
          <a:p>
            <a:pPr lvl="1"/>
            <a:r>
              <a:rPr lang="en-US" dirty="0"/>
              <a:t>Health status</a:t>
            </a:r>
          </a:p>
          <a:p>
            <a:pPr lvl="1"/>
            <a:r>
              <a:rPr lang="en-US" dirty="0"/>
              <a:t>Stress</a:t>
            </a:r>
          </a:p>
          <a:p>
            <a:pPr lvl="1"/>
            <a:r>
              <a:rPr lang="en-US" dirty="0"/>
              <a:t>Genetics</a:t>
            </a:r>
          </a:p>
          <a:p>
            <a:pPr lvl="1"/>
            <a:endParaRPr lang="en-US" dirty="0"/>
          </a:p>
        </p:txBody>
      </p:sp>
    </p:spTree>
    <p:extLst>
      <p:ext uri="{BB962C8B-B14F-4D97-AF65-F5344CB8AC3E}">
        <p14:creationId xmlns:p14="http://schemas.microsoft.com/office/powerpoint/2010/main" val="171894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45DA8-82E0-4188-9E21-7361A95850A1}"/>
              </a:ext>
            </a:extLst>
          </p:cNvPr>
          <p:cNvSpPr>
            <a:spLocks noGrp="1"/>
          </p:cNvSpPr>
          <p:nvPr>
            <p:ph type="title"/>
          </p:nvPr>
        </p:nvSpPr>
        <p:spPr/>
        <p:txBody>
          <a:bodyPr/>
          <a:lstStyle/>
          <a:p>
            <a:r>
              <a:rPr lang="en-US" dirty="0"/>
              <a:t>Heterogenicity in Older People	</a:t>
            </a:r>
          </a:p>
        </p:txBody>
      </p:sp>
      <p:sp>
        <p:nvSpPr>
          <p:cNvPr id="3" name="Content Placeholder 2">
            <a:extLst>
              <a:ext uri="{FF2B5EF4-FFF2-40B4-BE49-F238E27FC236}">
                <a16:creationId xmlns:a16="http://schemas.microsoft.com/office/drawing/2014/main" id="{D6123B85-8241-405E-8C64-6DD393601E7C}"/>
              </a:ext>
            </a:extLst>
          </p:cNvPr>
          <p:cNvSpPr>
            <a:spLocks noGrp="1"/>
          </p:cNvSpPr>
          <p:nvPr>
            <p:ph idx="1"/>
          </p:nvPr>
        </p:nvSpPr>
        <p:spPr/>
        <p:txBody>
          <a:bodyPr/>
          <a:lstStyle/>
          <a:p>
            <a:pPr marL="0" indent="0">
              <a:buNone/>
            </a:pPr>
            <a:r>
              <a:rPr lang="en-US" dirty="0"/>
              <a:t>People over 65 vary:</a:t>
            </a:r>
          </a:p>
          <a:p>
            <a:pPr marL="0" indent="0">
              <a:buNone/>
            </a:pPr>
            <a:r>
              <a:rPr lang="en-US" dirty="0"/>
              <a:t>	Physical condition/frailty</a:t>
            </a:r>
          </a:p>
          <a:p>
            <a:pPr marL="0" indent="0">
              <a:buNone/>
            </a:pPr>
            <a:r>
              <a:rPr lang="en-US" dirty="0"/>
              <a:t>	Independent and active to frail and care dependent</a:t>
            </a:r>
          </a:p>
          <a:p>
            <a:pPr marL="0" indent="0">
              <a:buNone/>
            </a:pPr>
            <a:r>
              <a:rPr lang="en-US" dirty="0"/>
              <a:t>The impacts on aging may cause individual differences in the effects of aging.</a:t>
            </a:r>
          </a:p>
          <a:p>
            <a:pPr marL="0" indent="0">
              <a:buNone/>
            </a:pPr>
            <a:r>
              <a:rPr lang="en-US" dirty="0"/>
              <a:t>	</a:t>
            </a:r>
          </a:p>
        </p:txBody>
      </p:sp>
    </p:spTree>
    <p:extLst>
      <p:ext uri="{BB962C8B-B14F-4D97-AF65-F5344CB8AC3E}">
        <p14:creationId xmlns:p14="http://schemas.microsoft.com/office/powerpoint/2010/main" val="3681563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A8915-572C-4598-B148-203544F8A216}"/>
              </a:ext>
            </a:extLst>
          </p:cNvPr>
          <p:cNvSpPr>
            <a:spLocks noGrp="1"/>
          </p:cNvSpPr>
          <p:nvPr>
            <p:ph type="title"/>
          </p:nvPr>
        </p:nvSpPr>
        <p:spPr/>
        <p:txBody>
          <a:bodyPr/>
          <a:lstStyle/>
          <a:p>
            <a:r>
              <a:rPr lang="en-US" dirty="0"/>
              <a:t>People aged 65 years or more:	</a:t>
            </a:r>
          </a:p>
        </p:txBody>
      </p:sp>
      <p:sp>
        <p:nvSpPr>
          <p:cNvPr id="3" name="Content Placeholder 2">
            <a:extLst>
              <a:ext uri="{FF2B5EF4-FFF2-40B4-BE49-F238E27FC236}">
                <a16:creationId xmlns:a16="http://schemas.microsoft.com/office/drawing/2014/main" id="{1B2D2697-0A94-42F9-A87C-A37867346A66}"/>
              </a:ext>
            </a:extLst>
          </p:cNvPr>
          <p:cNvSpPr>
            <a:spLocks noGrp="1"/>
          </p:cNvSpPr>
          <p:nvPr>
            <p:ph idx="1"/>
          </p:nvPr>
        </p:nvSpPr>
        <p:spPr/>
        <p:txBody>
          <a:bodyPr>
            <a:normAutofit/>
          </a:bodyPr>
          <a:lstStyle/>
          <a:p>
            <a:r>
              <a:rPr lang="en-US" dirty="0"/>
              <a:t>Make up 16.8 percent of the population (up from 13.8 percent in 2010).</a:t>
            </a:r>
          </a:p>
          <a:p>
            <a:r>
              <a:rPr lang="en-US" dirty="0"/>
              <a:t>Make up 34% of all prescription medication use &amp; 30% of OTC use</a:t>
            </a:r>
          </a:p>
          <a:p>
            <a:r>
              <a:rPr lang="en-US" dirty="0"/>
              <a:t>Make up 36% of hospitalizations</a:t>
            </a:r>
          </a:p>
          <a:p>
            <a:r>
              <a:rPr lang="en-US" dirty="0"/>
              <a:t>Make up 40% of medication-related hospitalizations</a:t>
            </a:r>
          </a:p>
          <a:p>
            <a:r>
              <a:rPr lang="en-US" dirty="0"/>
              <a:t>Account for 11.4 – 35.5% of ED visits that are due to drug related events</a:t>
            </a:r>
          </a:p>
          <a:p>
            <a:pPr lvl="1"/>
            <a:r>
              <a:rPr lang="en-US" dirty="0"/>
              <a:t>It is estimated that 32 – 39% of drug events are avoidable or potentially avoidable</a:t>
            </a:r>
          </a:p>
          <a:p>
            <a:r>
              <a:rPr lang="en-US" dirty="0"/>
              <a:t>Account for 50 percent of medication related deaths</a:t>
            </a:r>
          </a:p>
        </p:txBody>
      </p:sp>
    </p:spTree>
    <p:extLst>
      <p:ext uri="{BB962C8B-B14F-4D97-AF65-F5344CB8AC3E}">
        <p14:creationId xmlns:p14="http://schemas.microsoft.com/office/powerpoint/2010/main" val="3030419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AB9C6-33E0-42A6-BA93-C6EF151BAE84}"/>
              </a:ext>
            </a:extLst>
          </p:cNvPr>
          <p:cNvSpPr>
            <a:spLocks noGrp="1"/>
          </p:cNvSpPr>
          <p:nvPr>
            <p:ph type="title"/>
          </p:nvPr>
        </p:nvSpPr>
        <p:spPr/>
        <p:txBody>
          <a:bodyPr/>
          <a:lstStyle/>
          <a:p>
            <a:r>
              <a:rPr lang="en-US" dirty="0"/>
              <a:t>More Older Person Medication Facts</a:t>
            </a:r>
          </a:p>
        </p:txBody>
      </p:sp>
      <p:sp>
        <p:nvSpPr>
          <p:cNvPr id="3" name="Content Placeholder 2">
            <a:extLst>
              <a:ext uri="{FF2B5EF4-FFF2-40B4-BE49-F238E27FC236}">
                <a16:creationId xmlns:a16="http://schemas.microsoft.com/office/drawing/2014/main" id="{44BFF3E5-7B8A-4B3A-A2B8-59E0988C5DBF}"/>
              </a:ext>
            </a:extLst>
          </p:cNvPr>
          <p:cNvSpPr>
            <a:spLocks noGrp="1"/>
          </p:cNvSpPr>
          <p:nvPr>
            <p:ph idx="1"/>
          </p:nvPr>
        </p:nvSpPr>
        <p:spPr/>
        <p:txBody>
          <a:bodyPr/>
          <a:lstStyle/>
          <a:p>
            <a:r>
              <a:rPr lang="en-US" dirty="0"/>
              <a:t>90% of older persons take at least 1 prescription medication</a:t>
            </a:r>
          </a:p>
          <a:p>
            <a:r>
              <a:rPr lang="en-US" dirty="0"/>
              <a:t>66% take 3 plus medications</a:t>
            </a:r>
          </a:p>
          <a:p>
            <a:r>
              <a:rPr lang="en-US" dirty="0"/>
              <a:t>Over 50 % take 4 or more medications</a:t>
            </a:r>
          </a:p>
          <a:p>
            <a:r>
              <a:rPr lang="en-US" dirty="0"/>
              <a:t>Polypharmacy:  4 – 5 or more meds</a:t>
            </a:r>
          </a:p>
          <a:p>
            <a:r>
              <a:rPr lang="en-US" dirty="0" err="1"/>
              <a:t>Hyperpolypharmacy</a:t>
            </a:r>
            <a:r>
              <a:rPr lang="en-US" dirty="0"/>
              <a:t>:  10 or more meds</a:t>
            </a:r>
          </a:p>
        </p:txBody>
      </p:sp>
    </p:spTree>
    <p:extLst>
      <p:ext uri="{BB962C8B-B14F-4D97-AF65-F5344CB8AC3E}">
        <p14:creationId xmlns:p14="http://schemas.microsoft.com/office/powerpoint/2010/main" val="110238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3ECED-5C9F-49BC-92A5-A30E93DDDCA6}"/>
              </a:ext>
            </a:extLst>
          </p:cNvPr>
          <p:cNvSpPr>
            <a:spLocks noGrp="1"/>
          </p:cNvSpPr>
          <p:nvPr>
            <p:ph type="title"/>
          </p:nvPr>
        </p:nvSpPr>
        <p:spPr/>
        <p:txBody>
          <a:bodyPr/>
          <a:lstStyle/>
          <a:p>
            <a:r>
              <a:rPr lang="en-US" dirty="0"/>
              <a:t>Elderly – A Special Population</a:t>
            </a:r>
          </a:p>
        </p:txBody>
      </p:sp>
      <p:sp>
        <p:nvSpPr>
          <p:cNvPr id="3" name="Content Placeholder 2">
            <a:extLst>
              <a:ext uri="{FF2B5EF4-FFF2-40B4-BE49-F238E27FC236}">
                <a16:creationId xmlns:a16="http://schemas.microsoft.com/office/drawing/2014/main" id="{6B6D68A5-536D-4959-ABAB-5B8642653960}"/>
              </a:ext>
            </a:extLst>
          </p:cNvPr>
          <p:cNvSpPr>
            <a:spLocks noGrp="1"/>
          </p:cNvSpPr>
          <p:nvPr>
            <p:ph idx="1"/>
          </p:nvPr>
        </p:nvSpPr>
        <p:spPr/>
        <p:txBody>
          <a:bodyPr/>
          <a:lstStyle/>
          <a:p>
            <a:r>
              <a:rPr lang="en-US" dirty="0"/>
              <a:t>Differ from adults in</a:t>
            </a:r>
          </a:p>
          <a:p>
            <a:pPr lvl="1"/>
            <a:r>
              <a:rPr lang="en-US" dirty="0"/>
              <a:t>Comorbidities – over 90% of people over 60 have </a:t>
            </a:r>
            <a:r>
              <a:rPr lang="en-US" dirty="0" err="1"/>
              <a:t>multiplemorbidities</a:t>
            </a:r>
            <a:endParaRPr lang="en-US" dirty="0"/>
          </a:p>
          <a:p>
            <a:pPr lvl="1"/>
            <a:r>
              <a:rPr lang="en-US" dirty="0"/>
              <a:t>Polypharmacy – increased prescribing due to </a:t>
            </a:r>
            <a:r>
              <a:rPr lang="en-US" dirty="0" err="1"/>
              <a:t>multiplemorbidities</a:t>
            </a:r>
            <a:endParaRPr lang="en-US" dirty="0"/>
          </a:p>
          <a:p>
            <a:pPr lvl="1"/>
            <a:r>
              <a:rPr lang="en-US" dirty="0"/>
              <a:t>Pharmacokinetics</a:t>
            </a:r>
          </a:p>
          <a:p>
            <a:pPr lvl="1"/>
            <a:r>
              <a:rPr lang="en-US" dirty="0"/>
              <a:t>Greater vulnerability to adverse reactions</a:t>
            </a:r>
          </a:p>
        </p:txBody>
      </p:sp>
    </p:spTree>
    <p:extLst>
      <p:ext uri="{BB962C8B-B14F-4D97-AF65-F5344CB8AC3E}">
        <p14:creationId xmlns:p14="http://schemas.microsoft.com/office/powerpoint/2010/main" val="306481021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4970</TotalTime>
  <Words>3673</Words>
  <Application>Microsoft Office PowerPoint</Application>
  <PresentationFormat>Widescreen</PresentationFormat>
  <Paragraphs>429</Paragraphs>
  <Slides>43</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Calibri</vt:lpstr>
      <vt:lpstr>Calibri Light</vt:lpstr>
      <vt:lpstr>Retrospect</vt:lpstr>
      <vt:lpstr>Mental Health Medications in Older Adults</vt:lpstr>
      <vt:lpstr>Disclosures</vt:lpstr>
      <vt:lpstr>Goals of This Presentation</vt:lpstr>
      <vt:lpstr>What is an “Older Person” ?</vt:lpstr>
      <vt:lpstr>Aging </vt:lpstr>
      <vt:lpstr>Heterogenicity in Older People </vt:lpstr>
      <vt:lpstr>People aged 65 years or more: </vt:lpstr>
      <vt:lpstr>More Older Person Medication Facts</vt:lpstr>
      <vt:lpstr>Elderly – A Special Population</vt:lpstr>
      <vt:lpstr>PowerPoint Presentation</vt:lpstr>
      <vt:lpstr>Physiologic Changes Associated with Aging</vt:lpstr>
      <vt:lpstr>Physiologic Changes Associated with Aging  </vt:lpstr>
      <vt:lpstr>Physiologic Changes Associated with Aging</vt:lpstr>
      <vt:lpstr>Physiologic Changes Associated With Aging</vt:lpstr>
      <vt:lpstr>Physiologic Changes Associated With Aging</vt:lpstr>
      <vt:lpstr>Pharmacodynamic Changes Associated with Aging</vt:lpstr>
      <vt:lpstr>PowerPoint Presentation</vt:lpstr>
      <vt:lpstr>AGS Beers Criteria for Potentially Inappropriate Medication Use in Older Adults#2,3</vt:lpstr>
      <vt:lpstr>AGS Beers Criteria for Potentially Inappropriate Medication Use in Older Adults#2,3</vt:lpstr>
      <vt:lpstr>Medications to Avoid in Most Older People#2</vt:lpstr>
      <vt:lpstr>Medications to Avoid in Most Older People#2</vt:lpstr>
      <vt:lpstr>Medications to Avoid in Most Older People#2</vt:lpstr>
      <vt:lpstr>Medications to Avoid in Most Older People#2</vt:lpstr>
      <vt:lpstr>Medications to Avoid in Most Older People#2</vt:lpstr>
      <vt:lpstr>Medications to Avoid in Most Older People#2</vt:lpstr>
      <vt:lpstr>Medications by Indication </vt:lpstr>
      <vt:lpstr>Medications for Sleep</vt:lpstr>
      <vt:lpstr>Medications for Depression </vt:lpstr>
      <vt:lpstr>Medications for Depression (Continued)</vt:lpstr>
      <vt:lpstr>Medications for Anxiety</vt:lpstr>
      <vt:lpstr>Medications for Anxiety</vt:lpstr>
      <vt:lpstr>Medications for Anxiety</vt:lpstr>
      <vt:lpstr>Medications for Bipolar Disorder</vt:lpstr>
      <vt:lpstr>Medications for Schizophrenia and Psychotic Disorders</vt:lpstr>
      <vt:lpstr>Medications for Substance Use Disorders</vt:lpstr>
      <vt:lpstr>Medications for Substance Use Disorders</vt:lpstr>
      <vt:lpstr>Medications for Substance Use Disorders</vt:lpstr>
      <vt:lpstr>Medications for Substance Use Disorders</vt:lpstr>
      <vt:lpstr>CASE</vt:lpstr>
      <vt:lpstr>CASE</vt:lpstr>
      <vt:lpstr>Summary</vt:lpstr>
      <vt:lpstr>Questions?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Medications in Older Adults</dc:title>
  <dc:creator>Hoeft, Dawn M</dc:creator>
  <cp:lastModifiedBy>Hoeft, Dawn M</cp:lastModifiedBy>
  <cp:revision>8</cp:revision>
  <dcterms:created xsi:type="dcterms:W3CDTF">2022-09-19T20:16:52Z</dcterms:created>
  <dcterms:modified xsi:type="dcterms:W3CDTF">2022-09-30T16:07:17Z</dcterms:modified>
</cp:coreProperties>
</file>